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65" r:id="rId3"/>
    <p:sldId id="273" r:id="rId4"/>
    <p:sldId id="295" r:id="rId5"/>
    <p:sldId id="296" r:id="rId6"/>
    <p:sldId id="298" r:id="rId7"/>
    <p:sldId id="297" r:id="rId8"/>
    <p:sldId id="282" r:id="rId9"/>
    <p:sldId id="283" r:id="rId10"/>
    <p:sldId id="284" r:id="rId11"/>
    <p:sldId id="286" r:id="rId12"/>
    <p:sldId id="287" r:id="rId13"/>
    <p:sldId id="289" r:id="rId14"/>
    <p:sldId id="290" r:id="rId15"/>
    <p:sldId id="291" r:id="rId16"/>
    <p:sldId id="288" r:id="rId17"/>
    <p:sldId id="293" r:id="rId18"/>
    <p:sldId id="299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03552FB-4AB2-4E20-A2BC-39C9312B27D1}">
          <p14:sldIdLst>
            <p14:sldId id="265"/>
            <p14:sldId id="273"/>
            <p14:sldId id="295"/>
            <p14:sldId id="296"/>
            <p14:sldId id="298"/>
            <p14:sldId id="297"/>
            <p14:sldId id="282"/>
          </p14:sldIdLst>
        </p14:section>
        <p14:section name="未命名的章節" id="{116183EB-D39D-47A5-B933-A8BA9F3985F5}">
          <p14:sldIdLst>
            <p14:sldId id="283"/>
            <p14:sldId id="284"/>
            <p14:sldId id="286"/>
            <p14:sldId id="287"/>
            <p14:sldId id="289"/>
            <p14:sldId id="290"/>
            <p14:sldId id="291"/>
            <p14:sldId id="288"/>
            <p14:sldId id="293"/>
            <p14:sldId id="299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9CCFF"/>
    <a:srgbClr val="006DBC"/>
    <a:srgbClr val="F08F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>
        <p:scale>
          <a:sx n="95" d="100"/>
          <a:sy n="95" d="100"/>
        </p:scale>
        <p:origin x="552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134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730574793585982"/>
          <c:y val="0.15865076245373402"/>
          <c:w val="0.52692507720336468"/>
          <c:h val="0.7903874562324241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比例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57000"/>
                      <a:satMod val="101000"/>
                    </a:schemeClr>
                  </a:gs>
                  <a:gs pos="50000">
                    <a:schemeClr val="accent1">
                      <a:lumMod val="137000"/>
                      <a:satMod val="103000"/>
                    </a:schemeClr>
                  </a:gs>
                  <a:gs pos="100000">
                    <a:schemeClr val="accent1">
                      <a:lumMod val="115000"/>
                      <a:satMod val="109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57000"/>
                      <a:satMod val="101000"/>
                    </a:schemeClr>
                  </a:gs>
                  <a:gs pos="50000">
                    <a:schemeClr val="accent2">
                      <a:lumMod val="137000"/>
                      <a:satMod val="103000"/>
                    </a:schemeClr>
                  </a:gs>
                  <a:gs pos="100000">
                    <a:schemeClr val="accent2">
                      <a:lumMod val="115000"/>
                      <a:satMod val="109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57000"/>
                      <a:satMod val="101000"/>
                    </a:schemeClr>
                  </a:gs>
                  <a:gs pos="50000">
                    <a:schemeClr val="accent3">
                      <a:lumMod val="137000"/>
                      <a:satMod val="103000"/>
                    </a:schemeClr>
                  </a:gs>
                  <a:gs pos="100000">
                    <a:schemeClr val="accent3">
                      <a:lumMod val="115000"/>
                      <a:satMod val="109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0.21891591676040495"/>
                  <c:y val="-6.31652433242017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369199943757031E-3"/>
                  <c:y val="0.1066885979077089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4472370641169854E-2"/>
                  <c:y val="-0.111173359184005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工作表1!$A$2:$A$4</c:f>
              <c:strCache>
                <c:ptCount val="3"/>
                <c:pt idx="0">
                  <c:v>保守型</c:v>
                </c:pt>
                <c:pt idx="1">
                  <c:v>穩健型</c:v>
                </c:pt>
                <c:pt idx="2">
                  <c:v>積極型</c:v>
                </c:pt>
              </c:strCache>
            </c:strRef>
          </c:cat>
          <c:val>
            <c:numRef>
              <c:f>工作表1!$B$2:$B$4</c:f>
              <c:numCache>
                <c:formatCode>0.0%</c:formatCode>
                <c:ptCount val="3"/>
                <c:pt idx="0">
                  <c:v>0.91</c:v>
                </c:pt>
                <c:pt idx="1">
                  <c:v>0.05</c:v>
                </c:pt>
                <c:pt idx="2">
                  <c:v>0.04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28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DE0539-59A6-4859-9AF2-24F0B017B430}" type="doc">
      <dgm:prSet loTypeId="urn:microsoft.com/office/officeart/2005/8/layout/pyramid1" loCatId="pyramid" qsTypeId="urn:microsoft.com/office/officeart/2005/8/quickstyle/3d3" qsCatId="3D" csTypeId="urn:microsoft.com/office/officeart/2005/8/colors/colorful5" csCatId="colorful" phldr="1"/>
      <dgm:spPr/>
    </dgm:pt>
    <dgm:pt modelId="{C35C5954-CD77-49F9-9341-0F8D395F9F41}">
      <dgm:prSet phldrT="[文字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zh-TW" altLang="en-US" sz="2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自行儲蓄投資</a:t>
          </a:r>
          <a:endParaRPr lang="en-US" altLang="zh-TW" sz="2600" b="1" dirty="0" smtClean="0">
            <a:solidFill>
              <a:schemeClr val="tx1">
                <a:lumMod val="85000"/>
                <a:lumOff val="1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第三層</a:t>
          </a:r>
          <a:r>
            <a:rPr lang="en-US" altLang="zh-TW" sz="2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600" b="1" dirty="0">
            <a:solidFill>
              <a:schemeClr val="tx1">
                <a:lumMod val="85000"/>
                <a:lumOff val="1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9FF11C0-F503-4C60-9A21-43055E0402E5}" type="parTrans" cxnId="{2FD0B5E8-FBF5-46B1-B666-DB72890A90D8}">
      <dgm:prSet/>
      <dgm:spPr/>
      <dgm:t>
        <a:bodyPr/>
        <a:lstStyle/>
        <a:p>
          <a:endParaRPr lang="zh-TW" altLang="en-US"/>
        </a:p>
      </dgm:t>
    </dgm:pt>
    <dgm:pt modelId="{A6B7B251-18C9-4D4C-984C-350A4C91D93F}" type="sibTrans" cxnId="{2FD0B5E8-FBF5-46B1-B666-DB72890A90D8}">
      <dgm:prSet/>
      <dgm:spPr/>
      <dgm:t>
        <a:bodyPr/>
        <a:lstStyle/>
        <a:p>
          <a:endParaRPr lang="zh-TW" altLang="en-US"/>
        </a:p>
      </dgm:t>
    </dgm:pt>
    <dgm:pt modelId="{95860CF7-B472-4710-AA80-A608E4751A6F}">
      <dgm:prSet phldrT="[文字]" custT="1"/>
      <dgm:spPr>
        <a:solidFill>
          <a:srgbClr val="FFCCFF"/>
        </a:solidFill>
      </dgm:spPr>
      <dgm:t>
        <a:bodyPr/>
        <a:lstStyle/>
        <a:p>
          <a:r>
            <a:rPr lang="zh-TW" altLang="en-US" sz="2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職業退休金</a:t>
          </a:r>
          <a:endParaRPr lang="en-US" altLang="zh-TW" sz="2600" b="1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第二層</a:t>
          </a:r>
          <a:r>
            <a:rPr lang="en-US" altLang="zh-TW" sz="26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600" b="1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36CE0AE-40D1-4117-B6E4-E50D4F770275}" type="parTrans" cxnId="{57193A55-1EB2-4729-9BFA-31AE37791678}">
      <dgm:prSet/>
      <dgm:spPr/>
      <dgm:t>
        <a:bodyPr/>
        <a:lstStyle/>
        <a:p>
          <a:endParaRPr lang="zh-TW" altLang="en-US"/>
        </a:p>
      </dgm:t>
    </dgm:pt>
    <dgm:pt modelId="{3F2F7BFD-4BA1-4952-B0A9-8729B5ABE647}" type="sibTrans" cxnId="{57193A55-1EB2-4729-9BFA-31AE37791678}">
      <dgm:prSet/>
      <dgm:spPr/>
      <dgm:t>
        <a:bodyPr/>
        <a:lstStyle/>
        <a:p>
          <a:endParaRPr lang="zh-TW" altLang="en-US"/>
        </a:p>
      </dgm:t>
    </dgm:pt>
    <dgm:pt modelId="{367995F2-4A0A-4D85-BF4E-8AB231C12B0A}">
      <dgm:prSet phldrT="[文字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zh-TW" altLang="en-US" sz="2600" b="1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社會保險年金</a:t>
          </a:r>
          <a:endParaRPr lang="en-US" altLang="zh-TW" sz="2600" b="1" dirty="0" smtClean="0">
            <a:solidFill>
              <a:schemeClr val="tx2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r>
            <a:rPr lang="en-US" altLang="zh-TW" sz="2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第一層</a:t>
          </a:r>
          <a:r>
            <a:rPr lang="en-US" altLang="zh-TW" sz="2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gm:t>
    </dgm:pt>
    <dgm:pt modelId="{9F62D085-A322-463B-BF2B-8EA98CAE602A}" type="parTrans" cxnId="{D003E588-FD0D-4037-9263-2C596E8EF950}">
      <dgm:prSet/>
      <dgm:spPr/>
      <dgm:t>
        <a:bodyPr/>
        <a:lstStyle/>
        <a:p>
          <a:endParaRPr lang="zh-TW" altLang="en-US"/>
        </a:p>
      </dgm:t>
    </dgm:pt>
    <dgm:pt modelId="{1C7CE6A7-7901-43BF-A2B5-B22FDEFD6662}" type="sibTrans" cxnId="{D003E588-FD0D-4037-9263-2C596E8EF950}">
      <dgm:prSet/>
      <dgm:spPr/>
      <dgm:t>
        <a:bodyPr/>
        <a:lstStyle/>
        <a:p>
          <a:endParaRPr lang="zh-TW" altLang="en-US"/>
        </a:p>
      </dgm:t>
    </dgm:pt>
    <dgm:pt modelId="{6EBB80F0-FADE-44CF-9F9C-D2D98E354D4B}" type="pres">
      <dgm:prSet presAssocID="{E4DE0539-59A6-4859-9AF2-24F0B017B430}" presName="Name0" presStyleCnt="0">
        <dgm:presLayoutVars>
          <dgm:dir/>
          <dgm:animLvl val="lvl"/>
          <dgm:resizeHandles val="exact"/>
        </dgm:presLayoutVars>
      </dgm:prSet>
      <dgm:spPr/>
    </dgm:pt>
    <dgm:pt modelId="{A8F5B07F-403D-41FD-8A8E-23A263703901}" type="pres">
      <dgm:prSet presAssocID="{C35C5954-CD77-49F9-9341-0F8D395F9F41}" presName="Name8" presStyleCnt="0"/>
      <dgm:spPr/>
    </dgm:pt>
    <dgm:pt modelId="{7A91DCE2-D0EF-46D4-8062-596A0F150154}" type="pres">
      <dgm:prSet presAssocID="{C35C5954-CD77-49F9-9341-0F8D395F9F41}" presName="level" presStyleLbl="node1" presStyleIdx="0" presStyleCnt="3" custScaleX="10194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E74DB5-4CE2-4EE4-88EA-28C6F7C8F47E}" type="pres">
      <dgm:prSet presAssocID="{C35C5954-CD77-49F9-9341-0F8D395F9F4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7511BC-D214-46D0-8ED8-1122D976ED99}" type="pres">
      <dgm:prSet presAssocID="{95860CF7-B472-4710-AA80-A608E4751A6F}" presName="Name8" presStyleCnt="0"/>
      <dgm:spPr/>
    </dgm:pt>
    <dgm:pt modelId="{8901AE78-B22E-459A-B289-0EBDCE946012}" type="pres">
      <dgm:prSet presAssocID="{95860CF7-B472-4710-AA80-A608E4751A6F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660E1D-20C6-4050-B9F7-D7ED013A460F}" type="pres">
      <dgm:prSet presAssocID="{95860CF7-B472-4710-AA80-A608E4751A6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8B1B83-6B7E-4B51-97A4-AC4C045BB0DE}" type="pres">
      <dgm:prSet presAssocID="{367995F2-4A0A-4D85-BF4E-8AB231C12B0A}" presName="Name8" presStyleCnt="0"/>
      <dgm:spPr/>
    </dgm:pt>
    <dgm:pt modelId="{E99490C5-7DE0-4255-AC9F-A3AC57707CDB}" type="pres">
      <dgm:prSet presAssocID="{367995F2-4A0A-4D85-BF4E-8AB231C12B0A}" presName="level" presStyleLbl="node1" presStyleIdx="2" presStyleCnt="3" custLinFactNeighborX="-936" custLinFactNeighborY="-213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F785A6-1D4F-41C4-B921-837EBAC6D872}" type="pres">
      <dgm:prSet presAssocID="{367995F2-4A0A-4D85-BF4E-8AB231C12B0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1B7878B-33F9-4472-8F6D-FB7ED38D33F8}" type="presOf" srcId="{E4DE0539-59A6-4859-9AF2-24F0B017B430}" destId="{6EBB80F0-FADE-44CF-9F9C-D2D98E354D4B}" srcOrd="0" destOrd="0" presId="urn:microsoft.com/office/officeart/2005/8/layout/pyramid1"/>
    <dgm:cxn modelId="{D003E588-FD0D-4037-9263-2C596E8EF950}" srcId="{E4DE0539-59A6-4859-9AF2-24F0B017B430}" destId="{367995F2-4A0A-4D85-BF4E-8AB231C12B0A}" srcOrd="2" destOrd="0" parTransId="{9F62D085-A322-463B-BF2B-8EA98CAE602A}" sibTransId="{1C7CE6A7-7901-43BF-A2B5-B22FDEFD6662}"/>
    <dgm:cxn modelId="{9D2C8B75-2342-4A50-BF65-7B962A333AA5}" type="presOf" srcId="{C35C5954-CD77-49F9-9341-0F8D395F9F41}" destId="{7A91DCE2-D0EF-46D4-8062-596A0F150154}" srcOrd="0" destOrd="0" presId="urn:microsoft.com/office/officeart/2005/8/layout/pyramid1"/>
    <dgm:cxn modelId="{4DF01285-D401-4ED8-A3F6-183711AB7762}" type="presOf" srcId="{95860CF7-B472-4710-AA80-A608E4751A6F}" destId="{8901AE78-B22E-459A-B289-0EBDCE946012}" srcOrd="0" destOrd="0" presId="urn:microsoft.com/office/officeart/2005/8/layout/pyramid1"/>
    <dgm:cxn modelId="{57193A55-1EB2-4729-9BFA-31AE37791678}" srcId="{E4DE0539-59A6-4859-9AF2-24F0B017B430}" destId="{95860CF7-B472-4710-AA80-A608E4751A6F}" srcOrd="1" destOrd="0" parTransId="{136CE0AE-40D1-4117-B6E4-E50D4F770275}" sibTransId="{3F2F7BFD-4BA1-4952-B0A9-8729B5ABE647}"/>
    <dgm:cxn modelId="{48F4E1A0-BE78-42EB-B80D-36BC5229FB6C}" type="presOf" srcId="{95860CF7-B472-4710-AA80-A608E4751A6F}" destId="{0C660E1D-20C6-4050-B9F7-D7ED013A460F}" srcOrd="1" destOrd="0" presId="urn:microsoft.com/office/officeart/2005/8/layout/pyramid1"/>
    <dgm:cxn modelId="{2FD0B5E8-FBF5-46B1-B666-DB72890A90D8}" srcId="{E4DE0539-59A6-4859-9AF2-24F0B017B430}" destId="{C35C5954-CD77-49F9-9341-0F8D395F9F41}" srcOrd="0" destOrd="0" parTransId="{F9FF11C0-F503-4C60-9A21-43055E0402E5}" sibTransId="{A6B7B251-18C9-4D4C-984C-350A4C91D93F}"/>
    <dgm:cxn modelId="{57476885-4961-4E1A-B10B-87262C11930E}" type="presOf" srcId="{367995F2-4A0A-4D85-BF4E-8AB231C12B0A}" destId="{E99490C5-7DE0-4255-AC9F-A3AC57707CDB}" srcOrd="0" destOrd="0" presId="urn:microsoft.com/office/officeart/2005/8/layout/pyramid1"/>
    <dgm:cxn modelId="{C379DE8C-F8FE-4D23-87CE-D1657C31D623}" type="presOf" srcId="{C35C5954-CD77-49F9-9341-0F8D395F9F41}" destId="{3FE74DB5-4CE2-4EE4-88EA-28C6F7C8F47E}" srcOrd="1" destOrd="0" presId="urn:microsoft.com/office/officeart/2005/8/layout/pyramid1"/>
    <dgm:cxn modelId="{74230CA6-284B-424E-B446-3A17DBDD0F81}" type="presOf" srcId="{367995F2-4A0A-4D85-BF4E-8AB231C12B0A}" destId="{75F785A6-1D4F-41C4-B921-837EBAC6D872}" srcOrd="1" destOrd="0" presId="urn:microsoft.com/office/officeart/2005/8/layout/pyramid1"/>
    <dgm:cxn modelId="{8E42FD23-AA18-4428-A427-1FF6953D88D4}" type="presParOf" srcId="{6EBB80F0-FADE-44CF-9F9C-D2D98E354D4B}" destId="{A8F5B07F-403D-41FD-8A8E-23A263703901}" srcOrd="0" destOrd="0" presId="urn:microsoft.com/office/officeart/2005/8/layout/pyramid1"/>
    <dgm:cxn modelId="{86C2912C-6198-4B13-80A1-6E772FC46A29}" type="presParOf" srcId="{A8F5B07F-403D-41FD-8A8E-23A263703901}" destId="{7A91DCE2-D0EF-46D4-8062-596A0F150154}" srcOrd="0" destOrd="0" presId="urn:microsoft.com/office/officeart/2005/8/layout/pyramid1"/>
    <dgm:cxn modelId="{3DB9BA2F-6B55-41BD-9681-779A0380F9FD}" type="presParOf" srcId="{A8F5B07F-403D-41FD-8A8E-23A263703901}" destId="{3FE74DB5-4CE2-4EE4-88EA-28C6F7C8F47E}" srcOrd="1" destOrd="0" presId="urn:microsoft.com/office/officeart/2005/8/layout/pyramid1"/>
    <dgm:cxn modelId="{C6E5D0E4-5830-4CAD-AA50-2C2017FF2187}" type="presParOf" srcId="{6EBB80F0-FADE-44CF-9F9C-D2D98E354D4B}" destId="{367511BC-D214-46D0-8ED8-1122D976ED99}" srcOrd="1" destOrd="0" presId="urn:microsoft.com/office/officeart/2005/8/layout/pyramid1"/>
    <dgm:cxn modelId="{D20838CC-5074-429E-A30D-7C37301FEB13}" type="presParOf" srcId="{367511BC-D214-46D0-8ED8-1122D976ED99}" destId="{8901AE78-B22E-459A-B289-0EBDCE946012}" srcOrd="0" destOrd="0" presId="urn:microsoft.com/office/officeart/2005/8/layout/pyramid1"/>
    <dgm:cxn modelId="{2D0EB46B-1E55-4BC8-ACC4-0B4B11A66FD8}" type="presParOf" srcId="{367511BC-D214-46D0-8ED8-1122D976ED99}" destId="{0C660E1D-20C6-4050-B9F7-D7ED013A460F}" srcOrd="1" destOrd="0" presId="urn:microsoft.com/office/officeart/2005/8/layout/pyramid1"/>
    <dgm:cxn modelId="{7833154D-FF2E-417F-A954-1780B625E6E2}" type="presParOf" srcId="{6EBB80F0-FADE-44CF-9F9C-D2D98E354D4B}" destId="{C58B1B83-6B7E-4B51-97A4-AC4C045BB0DE}" srcOrd="2" destOrd="0" presId="urn:microsoft.com/office/officeart/2005/8/layout/pyramid1"/>
    <dgm:cxn modelId="{DA5F0C86-0F84-4F3D-B47D-899FD7184E0A}" type="presParOf" srcId="{C58B1B83-6B7E-4B51-97A4-AC4C045BB0DE}" destId="{E99490C5-7DE0-4255-AC9F-A3AC57707CDB}" srcOrd="0" destOrd="0" presId="urn:microsoft.com/office/officeart/2005/8/layout/pyramid1"/>
    <dgm:cxn modelId="{A65807E3-9E53-4A58-A8B1-4B6C1070534B}" type="presParOf" srcId="{C58B1B83-6B7E-4B51-97A4-AC4C045BB0DE}" destId="{75F785A6-1D4F-41C4-B921-837EBAC6D87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1DCE2-D0EF-46D4-8062-596A0F150154}">
      <dsp:nvSpPr>
        <dsp:cNvPr id="0" name=""/>
        <dsp:cNvSpPr/>
      </dsp:nvSpPr>
      <dsp:spPr>
        <a:xfrm>
          <a:off x="1720483" y="0"/>
          <a:ext cx="1771118" cy="1454527"/>
        </a:xfrm>
        <a:prstGeom prst="trapezoid">
          <a:avLst>
            <a:gd name="adj" fmla="val 59723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自行儲蓄投資</a:t>
          </a:r>
          <a:endParaRPr lang="en-US" altLang="zh-TW" sz="2600" b="1" kern="1200" dirty="0" smtClean="0">
            <a:solidFill>
              <a:schemeClr val="tx1">
                <a:lumMod val="85000"/>
                <a:lumOff val="1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第三層</a:t>
          </a:r>
          <a:r>
            <a:rPr lang="en-US" altLang="zh-TW" sz="2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600" b="1" kern="1200" dirty="0">
            <a:solidFill>
              <a:schemeClr val="tx1">
                <a:lumMod val="85000"/>
                <a:lumOff val="15000"/>
              </a:schemeClr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20483" y="0"/>
        <a:ext cx="1771118" cy="1454527"/>
      </dsp:txXfrm>
    </dsp:sp>
    <dsp:sp modelId="{8901AE78-B22E-459A-B289-0EBDCE946012}">
      <dsp:nvSpPr>
        <dsp:cNvPr id="0" name=""/>
        <dsp:cNvSpPr/>
      </dsp:nvSpPr>
      <dsp:spPr>
        <a:xfrm>
          <a:off x="868680" y="1454527"/>
          <a:ext cx="3474723" cy="1454527"/>
        </a:xfrm>
        <a:prstGeom prst="trapezoid">
          <a:avLst>
            <a:gd name="adj" fmla="val 59723"/>
          </a:avLst>
        </a:prstGeom>
        <a:solidFill>
          <a:srgbClr val="FFCC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職業退休金</a:t>
          </a:r>
          <a:endParaRPr lang="en-US" altLang="zh-TW" sz="2600" b="1" kern="1200" dirty="0" smtClean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6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第二層</a:t>
          </a:r>
          <a:r>
            <a:rPr lang="en-US" altLang="zh-TW" sz="2600" b="1" kern="1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2600" b="1" kern="1200" dirty="0">
            <a:solidFill>
              <a:srgbClr val="FF00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476757" y="1454527"/>
        <a:ext cx="2258570" cy="1454527"/>
      </dsp:txXfrm>
    </dsp:sp>
    <dsp:sp modelId="{E99490C5-7DE0-4255-AC9F-A3AC57707CDB}">
      <dsp:nvSpPr>
        <dsp:cNvPr id="0" name=""/>
        <dsp:cNvSpPr/>
      </dsp:nvSpPr>
      <dsp:spPr>
        <a:xfrm>
          <a:off x="0" y="2877986"/>
          <a:ext cx="5212085" cy="1454527"/>
        </a:xfrm>
        <a:prstGeom prst="trapezoid">
          <a:avLst>
            <a:gd name="adj" fmla="val 59723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社會保險年金</a:t>
          </a:r>
          <a:endParaRPr lang="en-US" altLang="zh-TW" sz="2600" b="1" kern="1200" dirty="0" smtClean="0">
            <a:solidFill>
              <a:schemeClr val="tx2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2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第一層</a:t>
          </a:r>
          <a:r>
            <a:rPr lang="en-US" altLang="zh-TW" sz="26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sp:txBody>
      <dsp:txXfrm>
        <a:off x="912114" y="2877986"/>
        <a:ext cx="3387855" cy="1454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0EA5F0D-C1DC-412F-A146-DDB3A74B588F}" type="datetimeFigureOut">
              <a:rPr lang="en-US" altLang="zh-TW"/>
              <a:t>3/23/2016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BAE14B8-3CC9-472D-9BC5-A84D80684DE2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A8CDE508-72C8-4AB5-AA9C-1584D31690E0}" type="datetimeFigureOut">
              <a:t>2016/3/23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FB667E1-E601-4AAF-B95C-B25720D70A6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 latinLnBrk="0">
              <a:defRPr lang="zh-TW" sz="48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000" cap="none" baseline="0">
                <a:solidFill>
                  <a:schemeClr val="bg1"/>
                </a:solidFill>
              </a:defRPr>
            </a:lvl1pPr>
            <a:lvl2pPr marL="457200" indent="0" algn="ctr" latinLnBrk="0">
              <a:buNone/>
              <a:defRPr lang="zh-TW" sz="2800"/>
            </a:lvl2pPr>
            <a:lvl3pPr marL="914400" indent="0" algn="ctr" latinLnBrk="0">
              <a:buNone/>
              <a:defRPr lang="zh-TW" sz="2400"/>
            </a:lvl3pPr>
            <a:lvl4pPr marL="1371600" indent="0" algn="ctr" latinLnBrk="0">
              <a:buNone/>
              <a:defRPr lang="zh-TW" sz="2000"/>
            </a:lvl4pPr>
            <a:lvl5pPr marL="1828800" indent="0" algn="ctr" latinLnBrk="0">
              <a:buNone/>
              <a:defRPr lang="zh-TW" sz="2000"/>
            </a:lvl5pPr>
            <a:lvl6pPr marL="2286000" indent="0" algn="ctr" latinLnBrk="0">
              <a:buNone/>
              <a:defRPr lang="zh-TW" sz="2000"/>
            </a:lvl6pPr>
            <a:lvl7pPr marL="2743200" indent="0" algn="ctr" latinLnBrk="0">
              <a:buNone/>
              <a:defRPr lang="zh-TW" sz="2000"/>
            </a:lvl7pPr>
            <a:lvl8pPr marL="3200400" indent="0" algn="ctr" latinLnBrk="0">
              <a:buNone/>
              <a:defRPr lang="zh-TW" sz="2000"/>
            </a:lvl8pPr>
            <a:lvl9pPr marL="3657600" indent="0" algn="ctr" latinLnBrk="0">
              <a:buNone/>
              <a:defRPr lang="zh-TW" sz="2000"/>
            </a:lvl9pPr>
          </a:lstStyle>
          <a:p>
            <a:r>
              <a:rPr lang="zh-TW" altLang="en-US" smtClean="0"/>
              <a:t>按一下以編輯母片副標題樣式</a:t>
            </a:r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替代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zh-TW" sz="3400"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zh-TW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pPr/>
              <a:t>2016/3/23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zh-TW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endParaRPr kumimoji="0" lang="zh-TW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 latinLnBrk="0">
              <a:defRPr lang="zh-TW" sz="3400" b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 latinLnBrk="0">
              <a:buNone/>
              <a:defRPr lang="zh-TW" sz="3200">
                <a:solidFill>
                  <a:schemeClr val="tx2"/>
                </a:solidFill>
              </a:defRPr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>
                <a:solidFill>
                  <a:schemeClr val="bg1"/>
                </a:solidFill>
              </a:defRPr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2016/3/23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2016/3/23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2016/3/23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6pPr latinLnBrk="0">
              <a:defRPr lang="zh-TW"/>
            </a:lvl6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2016/3/23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矩形 7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zh-TW" sz="5200" b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400" cap="none" baseline="0">
                <a:solidFill>
                  <a:schemeClr val="tx2"/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2016/3/23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替代的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 latinLnBrk="0">
              <a:defRPr lang="zh-TW" sz="5200" b="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zh-TW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pPr/>
              <a:t>2016/3/23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zh-TW">
                <a:solidFill>
                  <a:schemeClr val="tx2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zh-TW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t>2016/3/23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1120" y="466344"/>
            <a:ext cx="9509760" cy="123444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200" b="0" cap="none" baseline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600"/>
            </a:lvl2pPr>
            <a:lvl3pPr latinLnBrk="0">
              <a:defRPr lang="zh-TW" sz="140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200" b="0" cap="none" baseline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600"/>
            </a:lvl2pPr>
            <a:lvl3pPr latinLnBrk="0">
              <a:defRPr lang="zh-TW" sz="140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2016/3/23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2016/3/23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lang="zh-TW"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pPr/>
              <a:t>2016/3/23</a:t>
            </a:fld>
            <a:endParaRPr lang="zh-TW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latinLnBrk="0">
              <a:defRPr lang="zh-TW">
                <a:solidFill>
                  <a:schemeClr val="tx2"/>
                </a:solidFill>
              </a:defRPr>
            </a:lvl1pPr>
          </a:lstStyle>
          <a:p>
            <a:endParaRPr 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latinLnBrk="0">
              <a:defRPr lang="zh-TW"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 latinLnBrk="0">
              <a:defRPr lang="zh-TW" sz="3400" b="0"/>
            </a:lvl1pPr>
          </a:lstStyle>
          <a:p>
            <a:r>
              <a:rPr lang="zh-TW" altLang="en-US" smtClean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t>2016/3/23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  <a:p>
            <a:pPr lvl="5"/>
            <a:r>
              <a:rPr lang="zh-TW" dirty="0"/>
              <a:t>第六層</a:t>
            </a:r>
          </a:p>
          <a:p>
            <a:pPr lvl="6"/>
            <a:r>
              <a:rPr lang="zh-TW" dirty="0"/>
              <a:t>第七層</a:t>
            </a:r>
          </a:p>
          <a:p>
            <a:pPr lvl="7"/>
            <a:r>
              <a:rPr lang="zh-TW" dirty="0"/>
              <a:t>第八層</a:t>
            </a:r>
          </a:p>
          <a:p>
            <a:pPr lvl="8"/>
            <a:r>
              <a:rPr lang="zh-TW" dirty="0"/>
              <a:t>第九層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E583DDF-CA54-461A-A486-592D2374C532}" type="datetimeFigureOut">
              <a:rPr lang="en-US" altLang="zh-TW" smtClean="0"/>
              <a:pPr/>
              <a:t>3/23/2016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800" cap="all" baseline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80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A8D9AD5-F248-4919-864A-CFD76CC027D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lang="zh-TW" sz="3400" kern="1200">
          <a:solidFill>
            <a:schemeClr val="tx2">
              <a:lumMod val="75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lang="zh-TW" sz="2000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lang="zh-TW" sz="1800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zh-TW" sz="1600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zh-TW" sz="1400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lang="zh-TW" sz="1400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zh-TW" sz="1400" kern="120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zh-TW" sz="1400" kern="1200" baseline="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zh-TW" sz="1400" kern="1200" baseline="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lang="zh-TW" sz="1400" kern="1200" baseline="0">
          <a:solidFill>
            <a:schemeClr val="tx2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5" Type="http://schemas.openxmlformats.org/officeDocument/2006/relationships/image" Target="../media/image6.png"/><Relationship Id="rId4" Type="http://schemas.openxmlformats.org/officeDocument/2006/relationships/oleObject" Target="../embeddings/Microsoft_Excel_97-2003_Worksheet1.xls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幾</a:t>
            </a:r>
            <a:r>
              <a:rPr lang="zh-TW" altLang="en-US" dirty="0" smtClean="0"/>
              <a:t>個大家關心的退撫問題</a:t>
            </a:r>
            <a:endParaRPr lang="zh-TW" dirty="0"/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教育部</a:t>
            </a:r>
            <a:r>
              <a:rPr lang="zh-TW" altLang="en-US" dirty="0"/>
              <a:t>私校退撫</a:t>
            </a:r>
            <a:r>
              <a:rPr lang="zh-TW" altLang="en-US" dirty="0" smtClean="0"/>
              <a:t>儲金監理會</a:t>
            </a:r>
            <a:r>
              <a:rPr lang="zh-TW" altLang="en-US" dirty="0"/>
              <a:t>  </a:t>
            </a:r>
            <a:r>
              <a:rPr lang="zh-TW" altLang="en-US" dirty="0" smtClean="0"/>
              <a:t>賴俊男 </a:t>
            </a:r>
            <a:endParaRPr lang="en-US" altLang="zh-TW" dirty="0" smtClean="0"/>
          </a:p>
          <a:p>
            <a:r>
              <a:rPr lang="en-US" altLang="zh-TW" dirty="0" smtClean="0"/>
              <a:t>2015.4.27</a:t>
            </a:r>
            <a:r>
              <a:rPr lang="zh-TW" altLang="en-US" dirty="0" smtClean="0"/>
              <a:t> </a:t>
            </a:r>
            <a:endParaRPr lang="en-US" altLang="zh-TW" dirty="0"/>
          </a:p>
          <a:p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三、私校退撫因應少子化措施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zh-TW" altLang="en-US" dirty="0">
                <a:solidFill>
                  <a:srgbClr val="FF0000"/>
                </a:solidFill>
              </a:rPr>
              <a:t>退休金提存到管理會</a:t>
            </a:r>
            <a:r>
              <a:rPr lang="zh-TW" altLang="en-US" dirty="0"/>
              <a:t>，而不是在學校或政府。</a:t>
            </a:r>
            <a:endParaRPr lang="en-US" altLang="zh-TW" dirty="0"/>
          </a:p>
          <a:p>
            <a:r>
              <a:rPr lang="zh-TW" altLang="en-US" dirty="0">
                <a:solidFill>
                  <a:srgbClr val="FF0000"/>
                </a:solidFill>
              </a:rPr>
              <a:t>退休金三方定期撥繳</a:t>
            </a:r>
            <a:r>
              <a:rPr lang="zh-TW" altLang="en-US" dirty="0"/>
              <a:t>，而不是退休時學校或政府再一次給。</a:t>
            </a:r>
          </a:p>
          <a:p>
            <a:r>
              <a:rPr lang="zh-TW" altLang="en-US" dirty="0" smtClean="0">
                <a:solidFill>
                  <a:srgbClr val="FF0000"/>
                </a:solidFill>
              </a:rPr>
              <a:t>新制採個人帳戶制</a:t>
            </a:r>
            <a:r>
              <a:rPr lang="zh-TW" altLang="en-US" dirty="0" smtClean="0"/>
              <a:t>，不管退休、離職、資遣或撫卹，新制領到金額都一樣。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放寬退休條件</a:t>
            </a:r>
            <a:r>
              <a:rPr lang="en-US" altLang="zh-TW" dirty="0" smtClean="0"/>
              <a:t>:</a:t>
            </a:r>
            <a:r>
              <a:rPr lang="zh-TW" altLang="en-US" dirty="0" smtClean="0"/>
              <a:t>自願退休</a:t>
            </a:r>
            <a:r>
              <a:rPr lang="en-US" altLang="zh-TW" dirty="0" smtClean="0"/>
              <a:t>(25</a:t>
            </a:r>
            <a:r>
              <a:rPr lang="zh-TW" altLang="en-US" dirty="0" smtClean="0"/>
              <a:t>年年資或</a:t>
            </a:r>
            <a:r>
              <a:rPr lang="en-US" altLang="zh-TW" strike="dblStrike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trike="dblStrike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/>
              <a:t>60</a:t>
            </a:r>
            <a:r>
              <a:rPr lang="zh-TW" altLang="en-US" dirty="0" smtClean="0"/>
              <a:t>歲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en-US" altLang="zh-TW" strike="dblStrike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trike="dblStrike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 smtClean="0"/>
              <a:t>65</a:t>
            </a:r>
            <a:r>
              <a:rPr lang="zh-TW" altLang="en-US" dirty="0" smtClean="0"/>
              <a:t>歲命令退休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增加退休條件</a:t>
            </a:r>
            <a:r>
              <a:rPr lang="en-US" altLang="zh-TW" dirty="0" smtClean="0"/>
              <a:t>:</a:t>
            </a:r>
            <a:r>
              <a:rPr lang="zh-TW" altLang="en-US" dirty="0" smtClean="0"/>
              <a:t>學校組織變更、停辦或合併辦理人員精簡者，具有</a:t>
            </a:r>
            <a:r>
              <a:rPr lang="en-US" altLang="zh-TW" dirty="0" smtClean="0"/>
              <a:t>20</a:t>
            </a:r>
            <a:r>
              <a:rPr lang="zh-TW" altLang="en-US" dirty="0" smtClean="0"/>
              <a:t>年、</a:t>
            </a:r>
            <a:r>
              <a:rPr lang="en-US" altLang="zh-TW" dirty="0" smtClean="0"/>
              <a:t>10</a:t>
            </a:r>
            <a:r>
              <a:rPr lang="zh-TW" altLang="en-US" dirty="0" smtClean="0"/>
              <a:t>年</a:t>
            </a:r>
            <a:r>
              <a:rPr lang="en-US" altLang="zh-TW" dirty="0" smtClean="0"/>
              <a:t>50</a:t>
            </a:r>
          </a:p>
          <a:p>
            <a:pPr marL="4572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</a:t>
            </a:r>
            <a:r>
              <a:rPr lang="en-US" altLang="zh-TW" dirty="0" smtClean="0"/>
              <a:t>	</a:t>
            </a:r>
            <a:r>
              <a:rPr lang="zh-TW" altLang="en-US" dirty="0" smtClean="0"/>
              <a:t>              歲或薪級碰頂滿</a:t>
            </a:r>
            <a:r>
              <a:rPr lang="en-US" altLang="zh-TW" dirty="0" smtClean="0"/>
              <a:t>3</a:t>
            </a:r>
            <a:r>
              <a:rPr lang="zh-TW" altLang="en-US" dirty="0" smtClean="0"/>
              <a:t>年，得辦理彈性退休。</a:t>
            </a:r>
            <a:endParaRPr lang="en-US" altLang="zh-TW" dirty="0"/>
          </a:p>
          <a:p>
            <a:pPr marL="45720" indent="0">
              <a:buNone/>
            </a:pPr>
            <a:endParaRPr lang="en-US" altLang="zh-TW" dirty="0" smtClean="0"/>
          </a:p>
        </p:txBody>
      </p:sp>
      <p:sp>
        <p:nvSpPr>
          <p:cNvPr id="4" name="矩形 3"/>
          <p:cNvSpPr/>
          <p:nvPr/>
        </p:nvSpPr>
        <p:spPr>
          <a:xfrm>
            <a:off x="12192000" y="4982747"/>
            <a:ext cx="86634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6</a:t>
            </a:r>
            <a:r>
              <a:rPr lang="en-US" altLang="zh-TW" sz="5400" b="1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0</a:t>
            </a:r>
            <a:endParaRPr lang="zh-TW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129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四、私校退撫儲金操作績效現況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910728"/>
              </p:ext>
            </p:extLst>
          </p:nvPr>
        </p:nvGraphicFramePr>
        <p:xfrm>
          <a:off x="1257144" y="1507149"/>
          <a:ext cx="9509760" cy="4954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文件" r:id="rId4" imgW="5287655" imgH="3497930" progId="Word.Document.12">
                  <p:embed/>
                </p:oleObj>
              </mc:Choice>
              <mc:Fallback>
                <p:oleObj name="文件" r:id="rId4" imgW="5287655" imgH="34979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7144" y="1507149"/>
                        <a:ext cx="9509760" cy="4954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18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868" y="74646"/>
            <a:ext cx="11271381" cy="67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0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8" y="111967"/>
            <a:ext cx="11588621" cy="664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3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28" y="967971"/>
            <a:ext cx="10572344" cy="492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6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五、您選對投資組合了嗎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endParaRPr lang="en-US" altLang="zh-TW" dirty="0" smtClean="0"/>
          </a:p>
          <a:p>
            <a:pPr marL="45720" indent="0">
              <a:buNone/>
            </a:pPr>
            <a:endParaRPr lang="zh-TW" altLang="en-US" dirty="0"/>
          </a:p>
        </p:txBody>
      </p:sp>
      <p:graphicFrame>
        <p:nvGraphicFramePr>
          <p:cNvPr id="5" name="內容版面配置區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460161"/>
              </p:ext>
            </p:extLst>
          </p:nvPr>
        </p:nvGraphicFramePr>
        <p:xfrm>
          <a:off x="5865447" y="1700784"/>
          <a:ext cx="6135546" cy="3711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圖表" r:id="rId4" imgW="7669433" imgH="4639458" progId="Excel.Chart.8">
                  <p:embed/>
                </p:oleObj>
              </mc:Choice>
              <mc:Fallback>
                <p:oleObj name="圖表" r:id="rId4" imgW="7669433" imgH="463945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447" y="1700784"/>
                        <a:ext cx="6135546" cy="37115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圖表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326936"/>
              </p:ext>
            </p:extLst>
          </p:nvPr>
        </p:nvGraphicFramePr>
        <p:xfrm>
          <a:off x="1212166" y="1901952"/>
          <a:ext cx="4953152" cy="3302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2342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26"/>
          <p:cNvGrpSpPr>
            <a:grpSpLocks/>
          </p:cNvGrpSpPr>
          <p:nvPr/>
        </p:nvGrpSpPr>
        <p:grpSpPr bwMode="auto">
          <a:xfrm>
            <a:off x="2582061" y="3149074"/>
            <a:ext cx="6985000" cy="412750"/>
            <a:chOff x="1043608" y="2871800"/>
            <a:chExt cx="6984776" cy="413184"/>
          </a:xfrm>
        </p:grpSpPr>
        <p:cxnSp>
          <p:nvCxnSpPr>
            <p:cNvPr id="5" name="直線單箭頭接點 4"/>
            <p:cNvCxnSpPr/>
            <p:nvPr/>
          </p:nvCxnSpPr>
          <p:spPr>
            <a:xfrm>
              <a:off x="1043608" y="3213471"/>
              <a:ext cx="698477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1188065" y="2889280"/>
              <a:ext cx="0" cy="395704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" name="直線接點 6"/>
            <p:cNvCxnSpPr/>
            <p:nvPr/>
          </p:nvCxnSpPr>
          <p:spPr>
            <a:xfrm>
              <a:off x="7523575" y="2871800"/>
              <a:ext cx="0" cy="395703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>
              <a:off x="6012324" y="2871800"/>
              <a:ext cx="0" cy="395703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H="1">
              <a:off x="4356614" y="2871800"/>
              <a:ext cx="0" cy="395703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文字方塊 9"/>
          <p:cNvSpPr txBox="1"/>
          <p:nvPr/>
        </p:nvSpPr>
        <p:spPr>
          <a:xfrm>
            <a:off x="2366657" y="2718199"/>
            <a:ext cx="752129" cy="430887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200" dirty="0"/>
              <a:t>30</a:t>
            </a:r>
            <a:r>
              <a:rPr lang="zh-TW" altLang="en-US" sz="2200" dirty="0"/>
              <a:t>歲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518984" y="2718199"/>
            <a:ext cx="752129" cy="430887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200" dirty="0"/>
              <a:t>45</a:t>
            </a:r>
            <a:r>
              <a:rPr lang="zh-TW" altLang="en-US" sz="2200" dirty="0"/>
              <a:t>歲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7175168" y="2718198"/>
            <a:ext cx="752129" cy="430887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200" dirty="0"/>
              <a:t>55</a:t>
            </a:r>
            <a:r>
              <a:rPr lang="zh-TW" altLang="en-US" sz="2200" dirty="0"/>
              <a:t>歲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8687336" y="2718197"/>
            <a:ext cx="752129" cy="430887"/>
          </a:xfrm>
          <a:prstGeom prst="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200" dirty="0"/>
              <a:t>65</a:t>
            </a:r>
            <a:r>
              <a:rPr lang="zh-TW" altLang="en-US" sz="2200" dirty="0"/>
              <a:t>歲</a:t>
            </a:r>
          </a:p>
        </p:txBody>
      </p:sp>
      <p:sp>
        <p:nvSpPr>
          <p:cNvPr id="14" name="圓角矩形 13"/>
          <p:cNvSpPr/>
          <p:nvPr/>
        </p:nvSpPr>
        <p:spPr>
          <a:xfrm>
            <a:off x="3118786" y="3798984"/>
            <a:ext cx="2400198" cy="1008112"/>
          </a:xfrm>
          <a:prstGeom prst="round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積極型</a:t>
            </a:r>
          </a:p>
        </p:txBody>
      </p:sp>
      <p:sp>
        <p:nvSpPr>
          <p:cNvPr id="15" name="圓角矩形 14"/>
          <p:cNvSpPr/>
          <p:nvPr/>
        </p:nvSpPr>
        <p:spPr>
          <a:xfrm>
            <a:off x="5970505" y="3778294"/>
            <a:ext cx="1508720" cy="1008112"/>
          </a:xfrm>
          <a:prstGeom prst="round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穩健型</a:t>
            </a:r>
          </a:p>
        </p:txBody>
      </p:sp>
      <p:sp>
        <p:nvSpPr>
          <p:cNvPr id="16" name="圓角矩形 15"/>
          <p:cNvSpPr/>
          <p:nvPr/>
        </p:nvSpPr>
        <p:spPr>
          <a:xfrm>
            <a:off x="7554681" y="3778294"/>
            <a:ext cx="1508720" cy="1008112"/>
          </a:xfrm>
          <a:prstGeom prst="roundRect">
            <a:avLst/>
          </a:prstGeom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500" dirty="0">
                <a:latin typeface="標楷體" panose="03000509000000000000" pitchFamily="65" charset="-120"/>
                <a:ea typeface="標楷體" panose="03000509000000000000" pitchFamily="65" charset="-120"/>
              </a:rPr>
              <a:t>保守型</a:t>
            </a:r>
          </a:p>
        </p:txBody>
      </p:sp>
    </p:spTree>
    <p:extLst>
      <p:ext uri="{BB962C8B-B14F-4D97-AF65-F5344CB8AC3E}">
        <p14:creationId xmlns:p14="http://schemas.microsoft.com/office/powerpoint/2010/main" val="30219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六、結語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45720" indent="0">
              <a:buNone/>
            </a:pPr>
            <a:endParaRPr lang="en-US" altLang="zh-TW" dirty="0" smtClean="0"/>
          </a:p>
          <a:p>
            <a:pPr marL="45720" indent="0">
              <a:buNone/>
            </a:pPr>
            <a:endParaRPr lang="en-US" altLang="zh-TW" dirty="0"/>
          </a:p>
          <a:p>
            <a:pPr marL="45720" indent="0">
              <a:buNone/>
            </a:pPr>
            <a:r>
              <a:rPr lang="zh-TW" altLang="en-US" dirty="0" smtClean="0"/>
              <a:t>                       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</a:rPr>
              <a:t>財務健全退休制度，才是權益保障。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</a:rPr>
              <a:t>                       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</a:rPr>
              <a:t>私校退撫財務健全，不會債留子孫。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altLang="zh-TW" sz="28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選擇</a:t>
            </a: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</a:rPr>
              <a:t>適</a:t>
            </a:r>
            <a:r>
              <a:rPr lang="zh-TW" altLang="en-US" sz="2800" dirty="0" smtClean="0">
                <a:solidFill>
                  <a:schemeClr val="accent6">
                    <a:lumMod val="75000"/>
                  </a:schemeClr>
                </a:solidFill>
              </a:rPr>
              <a:t>當投資組合，富足退休生活。                     </a:t>
            </a:r>
            <a:endParaRPr lang="en-US" altLang="zh-TW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                   </a:t>
            </a:r>
            <a:endParaRPr lang="zh-TW" alt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26050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目錄</a:t>
            </a:r>
            <a:endParaRPr lang="zh-TW" dirty="0"/>
          </a:p>
        </p:txBody>
      </p:sp>
      <p:sp>
        <p:nvSpPr>
          <p:cNvPr id="14" name="內容版面配置區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dirty="0"/>
          </a:p>
          <a:p>
            <a:r>
              <a:rPr lang="zh-TW" altLang="en-US" dirty="0" smtClean="0"/>
              <a:t>私校退撫</a:t>
            </a:r>
            <a:r>
              <a:rPr lang="zh-TW" altLang="en-US" dirty="0"/>
              <a:t>會</a:t>
            </a:r>
            <a:r>
              <a:rPr lang="zh-TW" altLang="en-US" dirty="0" smtClean="0"/>
              <a:t>不會破產</a:t>
            </a:r>
            <a:endParaRPr lang="en-US" altLang="zh-TW" dirty="0" smtClean="0"/>
          </a:p>
          <a:p>
            <a:r>
              <a:rPr lang="zh-TW" altLang="en-US" dirty="0" smtClean="0"/>
              <a:t>私校退撫因應少子化措</a:t>
            </a:r>
            <a:r>
              <a:rPr lang="zh-TW" altLang="en-US" dirty="0"/>
              <a:t>施</a:t>
            </a:r>
            <a:endParaRPr lang="en-US" altLang="zh-TW" dirty="0"/>
          </a:p>
          <a:p>
            <a:r>
              <a:rPr lang="zh-TW" altLang="en-US" dirty="0"/>
              <a:t>私校</a:t>
            </a:r>
            <a:r>
              <a:rPr lang="zh-TW" altLang="en-US" dirty="0" smtClean="0"/>
              <a:t>退撫儲金目前操作績效</a:t>
            </a:r>
            <a:endParaRPr lang="en-US" altLang="zh-TW" dirty="0"/>
          </a:p>
          <a:p>
            <a:r>
              <a:rPr lang="zh-TW" altLang="en-US" dirty="0" smtClean="0"/>
              <a:t>您選對投資組合了嗎</a:t>
            </a:r>
            <a:endParaRPr lang="en-US" altLang="zh-TW" dirty="0" smtClean="0"/>
          </a:p>
          <a:p>
            <a:r>
              <a:rPr lang="zh-TW" altLang="en-US" dirty="0" smtClean="0"/>
              <a:t>結</a:t>
            </a:r>
            <a:r>
              <a:rPr lang="zh-TW" altLang="en-US" dirty="0"/>
              <a:t>語</a:t>
            </a:r>
            <a:endParaRPr lang="en-US" altLang="zh-TW" dirty="0"/>
          </a:p>
          <a:p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4175062"/>
              </p:ext>
            </p:extLst>
          </p:nvPr>
        </p:nvGraphicFramePr>
        <p:xfrm>
          <a:off x="1972495" y="1873400"/>
          <a:ext cx="5212085" cy="4363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3" name="標題 1"/>
          <p:cNvSpPr>
            <a:spLocks noGrp="1"/>
          </p:cNvSpPr>
          <p:nvPr>
            <p:ph type="title"/>
          </p:nvPr>
        </p:nvSpPr>
        <p:spPr>
          <a:xfrm>
            <a:off x="1297941" y="447138"/>
            <a:ext cx="9509760" cy="1233424"/>
          </a:xfrm>
        </p:spPr>
        <p:txBody>
          <a:bodyPr/>
          <a:lstStyle/>
          <a:p>
            <a:pPr algn="l"/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</a:rPr>
              <a:t>一、前言</a:t>
            </a:r>
            <a:r>
              <a:rPr lang="en-US" altLang="zh-TW" sz="2800" dirty="0" smtClean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/>
            </a:r>
            <a:br>
              <a:rPr lang="en-US" altLang="zh-TW" sz="2800" dirty="0" smtClean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endParaRPr lang="zh-TW" altLang="en-US" sz="28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5124" name="Rectangle 12"/>
          <p:cNvSpPr>
            <a:spLocks noChangeArrowheads="1"/>
          </p:cNvSpPr>
          <p:nvPr/>
        </p:nvSpPr>
        <p:spPr bwMode="auto">
          <a:xfrm>
            <a:off x="7135814" y="5006976"/>
            <a:ext cx="30511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勞保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老年給付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000" b="1">
                <a:solidFill>
                  <a:srgbClr val="FF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公保</a:t>
            </a:r>
            <a:r>
              <a:rPr lang="en-US" altLang="zh-TW" sz="2000" b="1">
                <a:solidFill>
                  <a:srgbClr val="FF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000" b="1">
                <a:solidFill>
                  <a:srgbClr val="FF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養老給付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國民年金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老年給付</a:t>
            </a:r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7135814" y="3135314"/>
            <a:ext cx="367188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勞退舊制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勞退新制</a:t>
            </a: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(94.7.1 )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公務人員退撫基金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</a:t>
            </a:r>
            <a:r>
              <a:rPr lang="zh-TW" altLang="zh-TW" sz="2000" b="1">
                <a:solidFill>
                  <a:srgbClr val="FF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私校退撫</a:t>
            </a:r>
            <a:r>
              <a:rPr lang="zh-TW" altLang="en-US" sz="2000" b="1">
                <a:solidFill>
                  <a:srgbClr val="FF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基</a:t>
            </a:r>
            <a:r>
              <a:rPr lang="zh-TW" altLang="zh-TW" sz="2000" b="1">
                <a:solidFill>
                  <a:srgbClr val="FF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金</a:t>
            </a:r>
            <a:r>
              <a:rPr lang="en-US" altLang="zh-TW" sz="2000" b="1">
                <a:solidFill>
                  <a:srgbClr val="FF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000" b="1">
                <a:solidFill>
                  <a:srgbClr val="FF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舊制</a:t>
            </a:r>
            <a:r>
              <a:rPr lang="en-US" altLang="zh-TW" sz="2000" b="1">
                <a:solidFill>
                  <a:srgbClr val="FF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)81.8.1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5.</a:t>
            </a:r>
            <a:r>
              <a:rPr lang="zh-TW" altLang="en-US" sz="2000" b="1">
                <a:solidFill>
                  <a:srgbClr val="FF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私校退撫儲金新制</a:t>
            </a:r>
            <a:r>
              <a:rPr lang="en-US" altLang="zh-TW" sz="2000" b="1">
                <a:solidFill>
                  <a:srgbClr val="FF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99.1.1</a:t>
            </a:r>
          </a:p>
        </p:txBody>
      </p:sp>
      <p:sp>
        <p:nvSpPr>
          <p:cNvPr id="5126" name="Rectangle 14"/>
          <p:cNvSpPr>
            <a:spLocks noChangeArrowheads="1"/>
          </p:cNvSpPr>
          <p:nvPr/>
        </p:nvSpPr>
        <p:spPr bwMode="auto">
          <a:xfrm>
            <a:off x="7104064" y="1989139"/>
            <a:ext cx="2808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民間養老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0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個人儲蓄理財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b="1">
                <a:solidFill>
                  <a:srgbClr val="FF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lang="zh-TW" altLang="en-US" sz="2000" b="1">
                <a:solidFill>
                  <a:srgbClr val="FF0066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私校增額提撥</a:t>
            </a:r>
            <a:endParaRPr lang="en-US" altLang="zh-TW" sz="2000" b="1">
              <a:solidFill>
                <a:srgbClr val="FF0066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ACA94DEB-3CF6-45BD-8F3E-F0B97F913B9C}" type="slidenum">
              <a:rPr kumimoji="0" lang="zh-TW" altLang="en-US">
                <a:solidFill>
                  <a:srgbClr val="898989"/>
                </a:solidFill>
              </a:rPr>
              <a:pPr eaLnBrk="1" hangingPunct="1"/>
              <a:t>3</a:t>
            </a:fld>
            <a:endParaRPr kumimoji="0" lang="en-US" altLang="zh-TW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75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群組 23"/>
          <p:cNvGrpSpPr>
            <a:grpSpLocks noChangeAspect="1"/>
          </p:cNvGrpSpPr>
          <p:nvPr/>
        </p:nvGrpSpPr>
        <p:grpSpPr>
          <a:xfrm>
            <a:off x="1652587" y="655638"/>
            <a:ext cx="8467724" cy="5728334"/>
            <a:chOff x="2033588" y="989013"/>
            <a:chExt cx="7056437" cy="4773612"/>
          </a:xfrm>
        </p:grpSpPr>
        <p:cxnSp>
          <p:nvCxnSpPr>
            <p:cNvPr id="5" name="直線單箭頭接點 4"/>
            <p:cNvCxnSpPr/>
            <p:nvPr/>
          </p:nvCxnSpPr>
          <p:spPr>
            <a:xfrm>
              <a:off x="2033588" y="1946275"/>
              <a:ext cx="705643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>
              <a:off x="2630488" y="1873250"/>
              <a:ext cx="0" cy="28892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7" name="文字方塊 9"/>
            <p:cNvSpPr txBox="1">
              <a:spLocks noChangeArrowheads="1"/>
            </p:cNvSpPr>
            <p:nvPr/>
          </p:nvSpPr>
          <p:spPr bwMode="auto">
            <a:xfrm>
              <a:off x="2392363" y="1022350"/>
              <a:ext cx="503237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80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</a:p>
          </p:txBody>
        </p:sp>
        <p:sp>
          <p:nvSpPr>
            <p:cNvPr id="8" name="文字方塊 10"/>
            <p:cNvSpPr txBox="1">
              <a:spLocks noChangeArrowheads="1"/>
            </p:cNvSpPr>
            <p:nvPr/>
          </p:nvSpPr>
          <p:spPr bwMode="auto">
            <a:xfrm>
              <a:off x="2413000" y="2162175"/>
              <a:ext cx="461963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修正私校法第</a:t>
              </a:r>
              <a:r>
                <a:rPr lang="en-US" altLang="zh-TW" sz="1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55</a:t>
              </a:r>
              <a:r>
                <a:rPr lang="zh-TW" altLang="en-US" sz="1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條</a:t>
              </a:r>
              <a:r>
                <a:rPr lang="en-US" altLang="zh-TW" sz="1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--</a:t>
              </a:r>
              <a:r>
                <a:rPr lang="zh-TW" altLang="en-US" sz="1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提撥學費</a:t>
              </a:r>
              <a:r>
                <a:rPr lang="en-US" altLang="zh-TW" sz="1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3%</a:t>
              </a:r>
              <a:r>
                <a:rPr lang="zh-TW" altLang="en-US" sz="1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。</a:t>
              </a:r>
            </a:p>
          </p:txBody>
        </p:sp>
        <p:cxnSp>
          <p:nvCxnSpPr>
            <p:cNvPr id="9" name="直線接點 8"/>
            <p:cNvCxnSpPr/>
            <p:nvPr/>
          </p:nvCxnSpPr>
          <p:spPr>
            <a:xfrm>
              <a:off x="4203700" y="1873250"/>
              <a:ext cx="0" cy="28892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文字方塊 12"/>
            <p:cNvSpPr txBox="1">
              <a:spLocks noChangeArrowheads="1"/>
            </p:cNvSpPr>
            <p:nvPr/>
          </p:nvSpPr>
          <p:spPr bwMode="auto">
            <a:xfrm>
              <a:off x="3952875" y="989013"/>
              <a:ext cx="503238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84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08</a:t>
              </a:r>
              <a:endPara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09</a:t>
              </a:r>
            </a:p>
          </p:txBody>
        </p:sp>
        <p:sp>
          <p:nvSpPr>
            <p:cNvPr id="11" name="文字方塊 13"/>
            <p:cNvSpPr txBox="1">
              <a:spLocks noChangeArrowheads="1"/>
            </p:cNvSpPr>
            <p:nvPr/>
          </p:nvSpPr>
          <p:spPr bwMode="auto">
            <a:xfrm>
              <a:off x="3548063" y="2162175"/>
              <a:ext cx="1293812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制定教師法</a:t>
              </a:r>
              <a:r>
                <a:rPr lang="en-US" altLang="zh-TW" sz="1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24</a:t>
              </a:r>
              <a:r>
                <a:rPr lang="zh-TW" altLang="en-US" sz="1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條</a:t>
              </a:r>
              <a:r>
                <a:rPr lang="en-US" altLang="zh-TW" sz="1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--</a:t>
              </a:r>
              <a:r>
                <a:rPr lang="zh-TW" altLang="en-US" sz="1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以儲金方式提撥，</a:t>
              </a:r>
              <a:r>
                <a:rPr lang="zh-TW" altLang="zh-TW" sz="180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學校與教師共同撥繳費用建立基金支付，並由政府負最後支付保證責任</a:t>
              </a:r>
              <a:r>
                <a:rPr lang="zh-TW" altLang="en-US" sz="180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。</a:t>
              </a:r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5921375" y="1873250"/>
              <a:ext cx="0" cy="28892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3" name="文字方塊 17"/>
            <p:cNvSpPr txBox="1">
              <a:spLocks noChangeArrowheads="1"/>
            </p:cNvSpPr>
            <p:nvPr/>
          </p:nvSpPr>
          <p:spPr bwMode="auto">
            <a:xfrm>
              <a:off x="5672138" y="1003300"/>
              <a:ext cx="503237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98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07</a:t>
              </a:r>
              <a:endPara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08</a:t>
              </a:r>
            </a:p>
          </p:txBody>
        </p:sp>
        <p:sp>
          <p:nvSpPr>
            <p:cNvPr id="14" name="文字方塊 18"/>
            <p:cNvSpPr txBox="1">
              <a:spLocks noChangeArrowheads="1"/>
            </p:cNvSpPr>
            <p:nvPr/>
          </p:nvSpPr>
          <p:spPr bwMode="auto">
            <a:xfrm>
              <a:off x="5410200" y="2162175"/>
              <a:ext cx="1016000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800">
                  <a:latin typeface="標楷體" panose="03000509000000000000" pitchFamily="65" charset="-120"/>
                  <a:ea typeface="標楷體" panose="03000509000000000000" pitchFamily="65" charset="-120"/>
                </a:rPr>
                <a:t>完成學校法人及其所屬私立學校教職員退休撫卹離職資遣條例（以下簡稱私校退撫條例）制定</a:t>
              </a:r>
              <a:r>
                <a:rPr lang="zh-TW" altLang="en-US" sz="1800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zh-TW" altLang="en-US" sz="180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線接點 14"/>
            <p:cNvCxnSpPr/>
            <p:nvPr/>
          </p:nvCxnSpPr>
          <p:spPr>
            <a:xfrm>
              <a:off x="8296275" y="1852613"/>
              <a:ext cx="0" cy="28892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文字方塊 20"/>
            <p:cNvSpPr txBox="1">
              <a:spLocks noChangeArrowheads="1"/>
            </p:cNvSpPr>
            <p:nvPr/>
          </p:nvSpPr>
          <p:spPr bwMode="auto">
            <a:xfrm>
              <a:off x="8062913" y="2162175"/>
              <a:ext cx="738187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TW" sz="1800" b="1">
                  <a:latin typeface="標楷體" panose="03000509000000000000" pitchFamily="65" charset="-120"/>
                  <a:ea typeface="標楷體" panose="03000509000000000000" pitchFamily="65" charset="-120"/>
                </a:rPr>
                <a:t>開放教職員個人帳戶，進行</a:t>
              </a:r>
              <a:r>
                <a:rPr lang="en-US" altLang="zh-TW" sz="1800" b="1">
                  <a:latin typeface="標楷體" panose="03000509000000000000" pitchFamily="65" charset="-120"/>
                  <a:ea typeface="標楷體" panose="03000509000000000000" pitchFamily="65" charset="-120"/>
                </a:rPr>
                <a:t>3</a:t>
              </a:r>
              <a:r>
                <a:rPr lang="zh-TW" altLang="zh-TW" sz="1800" b="1">
                  <a:latin typeface="標楷體" panose="03000509000000000000" pitchFamily="65" charset="-120"/>
                  <a:ea typeface="標楷體" panose="03000509000000000000" pitchFamily="65" charset="-120"/>
                </a:rPr>
                <a:t>種投資標的組合選擇的自主投資</a:t>
              </a:r>
              <a:r>
                <a:rPr lang="zh-TW" altLang="en-US" sz="1800" b="1">
                  <a:latin typeface="標楷體" panose="03000509000000000000" pitchFamily="65" charset="-120"/>
                  <a:ea typeface="標楷體" panose="03000509000000000000" pitchFamily="65" charset="-120"/>
                </a:rPr>
                <a:t>。</a:t>
              </a:r>
              <a:endParaRPr lang="zh-TW" altLang="en-US" sz="1800" b="1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7" name="文字方塊 21"/>
            <p:cNvSpPr txBox="1">
              <a:spLocks noChangeArrowheads="1"/>
            </p:cNvSpPr>
            <p:nvPr/>
          </p:nvSpPr>
          <p:spPr bwMode="auto">
            <a:xfrm>
              <a:off x="8008938" y="1001713"/>
              <a:ext cx="609600" cy="769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en-US" altLang="zh-TW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cxnSp>
          <p:nvCxnSpPr>
            <p:cNvPr id="18" name="直線接點 17"/>
            <p:cNvCxnSpPr/>
            <p:nvPr/>
          </p:nvCxnSpPr>
          <p:spPr>
            <a:xfrm>
              <a:off x="7080250" y="1852613"/>
              <a:ext cx="0" cy="28892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9" name="文字方塊 20"/>
            <p:cNvSpPr txBox="1">
              <a:spLocks noChangeArrowheads="1"/>
            </p:cNvSpPr>
            <p:nvPr/>
          </p:nvSpPr>
          <p:spPr bwMode="auto">
            <a:xfrm>
              <a:off x="6842125" y="2162175"/>
              <a:ext cx="461963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私校退撫新制施行。</a:t>
              </a:r>
            </a:p>
          </p:txBody>
        </p:sp>
        <p:sp>
          <p:nvSpPr>
            <p:cNvPr id="20" name="文字方塊 21"/>
            <p:cNvSpPr txBox="1">
              <a:spLocks noChangeArrowheads="1"/>
            </p:cNvSpPr>
            <p:nvPr/>
          </p:nvSpPr>
          <p:spPr bwMode="auto">
            <a:xfrm>
              <a:off x="6792913" y="1001713"/>
              <a:ext cx="609600" cy="922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99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cxnSp>
          <p:nvCxnSpPr>
            <p:cNvPr id="21" name="直線接點 20"/>
            <p:cNvCxnSpPr/>
            <p:nvPr/>
          </p:nvCxnSpPr>
          <p:spPr>
            <a:xfrm>
              <a:off x="3208338" y="1873250"/>
              <a:ext cx="0" cy="288925"/>
            </a:xfrm>
            <a:prstGeom prst="line">
              <a:avLst/>
            </a:prstGeom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2" name="文字方塊 9"/>
            <p:cNvSpPr txBox="1">
              <a:spLocks noChangeArrowheads="1"/>
            </p:cNvSpPr>
            <p:nvPr/>
          </p:nvSpPr>
          <p:spPr bwMode="auto">
            <a:xfrm>
              <a:off x="2970213" y="1022350"/>
              <a:ext cx="503237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81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02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</a:p>
          </p:txBody>
        </p:sp>
        <p:sp>
          <p:nvSpPr>
            <p:cNvPr id="23" name="文字方塊 10"/>
            <p:cNvSpPr txBox="1">
              <a:spLocks noChangeArrowheads="1"/>
            </p:cNvSpPr>
            <p:nvPr/>
          </p:nvSpPr>
          <p:spPr bwMode="auto">
            <a:xfrm>
              <a:off x="2990850" y="2162175"/>
              <a:ext cx="461963" cy="360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180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私校退撫舊制。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36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2487613" y="1123950"/>
            <a:ext cx="54038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教師服務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年，原基金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26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年，儲金</a:t>
            </a:r>
            <a:r>
              <a:rPr lang="en-US" altLang="zh-TW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2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年：</a:t>
            </a:r>
          </a:p>
        </p:txBody>
      </p:sp>
      <p:sp>
        <p:nvSpPr>
          <p:cNvPr id="6" name="文字方塊 6"/>
          <p:cNvSpPr txBox="1">
            <a:spLocks noChangeArrowheads="1"/>
          </p:cNvSpPr>
          <p:nvPr/>
        </p:nvSpPr>
        <p:spPr bwMode="auto">
          <a:xfrm>
            <a:off x="2824163" y="1554163"/>
            <a:ext cx="19415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一次領取：</a:t>
            </a:r>
          </a:p>
        </p:txBody>
      </p:sp>
      <p:sp>
        <p:nvSpPr>
          <p:cNvPr id="7" name="文字方塊 13"/>
          <p:cNvSpPr txBox="1">
            <a:spLocks noChangeArrowheads="1"/>
          </p:cNvSpPr>
          <p:nvPr/>
        </p:nvSpPr>
        <p:spPr bwMode="auto">
          <a:xfrm>
            <a:off x="2752725" y="3859213"/>
            <a:ext cx="19415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年金領取：</a:t>
            </a:r>
          </a:p>
        </p:txBody>
      </p:sp>
      <p:sp>
        <p:nvSpPr>
          <p:cNvPr id="8" name="文字方塊 7"/>
          <p:cNvSpPr txBox="1">
            <a:spLocks noChangeArrowheads="1"/>
          </p:cNvSpPr>
          <p:nvPr/>
        </p:nvSpPr>
        <p:spPr bwMode="auto">
          <a:xfrm>
            <a:off x="8296275" y="1646238"/>
            <a:ext cx="1620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>
                <a:latin typeface="標楷體" panose="03000509000000000000" pitchFamily="65" charset="-120"/>
                <a:ea typeface="標楷體" panose="03000509000000000000" pitchFamily="65" charset="-120"/>
              </a:rPr>
              <a:t>單位：新臺幣元</a:t>
            </a:r>
            <a:endParaRPr lang="en-US" altLang="zh-TW" sz="16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14"/>
          <p:cNvSpPr txBox="1">
            <a:spLocks noChangeArrowheads="1"/>
          </p:cNvSpPr>
          <p:nvPr/>
        </p:nvSpPr>
        <p:spPr bwMode="auto">
          <a:xfrm>
            <a:off x="8289925" y="3905250"/>
            <a:ext cx="1620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>
                <a:latin typeface="標楷體" panose="03000509000000000000" pitchFamily="65" charset="-120"/>
                <a:ea typeface="標楷體" panose="03000509000000000000" pitchFamily="65" charset="-120"/>
              </a:rPr>
              <a:t>單位：新臺幣元</a:t>
            </a:r>
            <a:endParaRPr lang="en-US" altLang="zh-TW" sz="16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0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64370"/>
              </p:ext>
            </p:extLst>
          </p:nvPr>
        </p:nvGraphicFramePr>
        <p:xfrm>
          <a:off x="2463800" y="2058988"/>
          <a:ext cx="7272339" cy="161925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140522"/>
                <a:gridCol w="624537"/>
                <a:gridCol w="908418"/>
                <a:gridCol w="1532954"/>
                <a:gridCol w="1532954"/>
                <a:gridCol w="1532954"/>
              </a:tblGrid>
              <a:tr h="671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教師職級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9" marR="37429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退休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薪級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9" marR="37429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第一層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公保</a:t>
                      </a:r>
                    </a:p>
                  </a:txBody>
                  <a:tcPr marL="37429" marR="37429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第二層儲金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收益率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2%~4%)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9" marR="37429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第三層增額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收益率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2%~4%)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9" marR="37429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合計</a:t>
                      </a:r>
                    </a:p>
                  </a:txBody>
                  <a:tcPr marL="37429" marR="37429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474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大學教授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9" marR="37429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770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9" marR="37429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191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37429" marR="37429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349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~352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37429" marR="37429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22.4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~23.6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37429" marR="37429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562.4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~566.6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9" marR="37429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4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高中職教師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9" marR="37429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625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9" marR="37429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169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37429" marR="37429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310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~313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37429" marR="37429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19.9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~20.9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37429" marR="37429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498.9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~502.9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37429" marR="37429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377404"/>
              </p:ext>
            </p:extLst>
          </p:nvPr>
        </p:nvGraphicFramePr>
        <p:xfrm>
          <a:off x="2492375" y="4292600"/>
          <a:ext cx="7243764" cy="161925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411634"/>
                <a:gridCol w="792018"/>
                <a:gridCol w="1152026"/>
                <a:gridCol w="1944043"/>
                <a:gridCol w="1944043"/>
              </a:tblGrid>
              <a:tr h="671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教師職級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退休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薪級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第一層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公保年金</a:t>
                      </a: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第二層儲金年金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收益率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2%~4%)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第三層增額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收益率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2%~4%)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74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大學教授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770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20,699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13,600~14,000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高中職教師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625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18,361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12,400~12,400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0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Rectangle 39"/>
          <p:cNvSpPr txBox="1">
            <a:spLocks noChangeArrowheads="1"/>
          </p:cNvSpPr>
          <p:nvPr/>
        </p:nvSpPr>
        <p:spPr bwMode="auto">
          <a:xfrm>
            <a:off x="2106613" y="638175"/>
            <a:ext cx="7488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TW" altLang="en-US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第一層公保</a:t>
            </a: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第二層儲金</a:t>
            </a:r>
            <a:r>
              <a:rPr lang="en-US" altLang="zh-TW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第三層增額提撥預估效益：</a:t>
            </a:r>
          </a:p>
        </p:txBody>
      </p:sp>
    </p:spTree>
    <p:extLst>
      <p:ext uri="{BB962C8B-B14F-4D97-AF65-F5344CB8AC3E}">
        <p14:creationId xmlns:p14="http://schemas.microsoft.com/office/powerpoint/2010/main" val="177744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9"/>
          <p:cNvSpPr txBox="1">
            <a:spLocks noChangeArrowheads="1"/>
          </p:cNvSpPr>
          <p:nvPr/>
        </p:nvSpPr>
        <p:spPr bwMode="auto">
          <a:xfrm>
            <a:off x="2106613" y="609600"/>
            <a:ext cx="7488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n"/>
            </a:pPr>
            <a:r>
              <a:rPr lang="zh-TW" altLang="en-US" sz="2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第一層公保</a:t>
            </a: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第二層儲金</a:t>
            </a:r>
            <a:r>
              <a:rPr lang="en-US" altLang="zh-TW" sz="2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22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第三層增額提撥預估效益：</a:t>
            </a:r>
          </a:p>
        </p:txBody>
      </p:sp>
      <p:sp>
        <p:nvSpPr>
          <p:cNvPr id="6" name="文字方塊 6"/>
          <p:cNvSpPr txBox="1">
            <a:spLocks noChangeArrowheads="1"/>
          </p:cNvSpPr>
          <p:nvPr/>
        </p:nvSpPr>
        <p:spPr bwMode="auto">
          <a:xfrm>
            <a:off x="2833688" y="1544638"/>
            <a:ext cx="19415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一次領取：</a:t>
            </a:r>
          </a:p>
        </p:txBody>
      </p:sp>
      <p:sp>
        <p:nvSpPr>
          <p:cNvPr id="7" name="文字方塊 13"/>
          <p:cNvSpPr txBox="1">
            <a:spLocks noChangeArrowheads="1"/>
          </p:cNvSpPr>
          <p:nvPr/>
        </p:nvSpPr>
        <p:spPr bwMode="auto">
          <a:xfrm>
            <a:off x="2762250" y="3922713"/>
            <a:ext cx="19415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zh-TW" altLang="en-US" sz="2200">
                <a:latin typeface="標楷體" panose="03000509000000000000" pitchFamily="65" charset="-120"/>
                <a:ea typeface="標楷體" panose="03000509000000000000" pitchFamily="65" charset="-120"/>
              </a:rPr>
              <a:t>年金領取：</a:t>
            </a:r>
          </a:p>
        </p:txBody>
      </p:sp>
      <p:sp>
        <p:nvSpPr>
          <p:cNvPr id="8" name="文字方塊 10"/>
          <p:cNvSpPr txBox="1">
            <a:spLocks noChangeArrowheads="1"/>
          </p:cNvSpPr>
          <p:nvPr/>
        </p:nvSpPr>
        <p:spPr bwMode="auto">
          <a:xfrm>
            <a:off x="2497138" y="1114425"/>
            <a:ext cx="4981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教師服務</a:t>
            </a:r>
            <a:r>
              <a:rPr lang="en-US" altLang="zh-TW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sz="22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年，全為儲金新制年資：</a:t>
            </a:r>
          </a:p>
        </p:txBody>
      </p:sp>
      <p:sp>
        <p:nvSpPr>
          <p:cNvPr id="9" name="文字方塊 11"/>
          <p:cNvSpPr txBox="1">
            <a:spLocks noChangeArrowheads="1"/>
          </p:cNvSpPr>
          <p:nvPr/>
        </p:nvSpPr>
        <p:spPr bwMode="auto">
          <a:xfrm>
            <a:off x="8305800" y="1641475"/>
            <a:ext cx="1620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>
                <a:latin typeface="標楷體" panose="03000509000000000000" pitchFamily="65" charset="-120"/>
                <a:ea typeface="標楷體" panose="03000509000000000000" pitchFamily="65" charset="-120"/>
              </a:rPr>
              <a:t>單位：新臺幣元</a:t>
            </a:r>
            <a:endParaRPr lang="en-US" altLang="zh-TW" sz="16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14"/>
          <p:cNvSpPr txBox="1">
            <a:spLocks noChangeArrowheads="1"/>
          </p:cNvSpPr>
          <p:nvPr/>
        </p:nvSpPr>
        <p:spPr bwMode="auto">
          <a:xfrm>
            <a:off x="8305800" y="4087813"/>
            <a:ext cx="16208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>
                <a:latin typeface="標楷體" panose="03000509000000000000" pitchFamily="65" charset="-120"/>
                <a:ea typeface="標楷體" panose="03000509000000000000" pitchFamily="65" charset="-120"/>
              </a:rPr>
              <a:t>單位：新臺幣元</a:t>
            </a:r>
            <a:endParaRPr lang="en-US" altLang="zh-TW" sz="16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1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725039"/>
              </p:ext>
            </p:extLst>
          </p:nvPr>
        </p:nvGraphicFramePr>
        <p:xfrm>
          <a:off x="2497138" y="2049463"/>
          <a:ext cx="7248525" cy="161925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116856"/>
                <a:gridCol w="624522"/>
                <a:gridCol w="908396"/>
                <a:gridCol w="1532917"/>
                <a:gridCol w="1532917"/>
                <a:gridCol w="1532917"/>
              </a:tblGrid>
              <a:tr h="671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教師職級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退休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薪級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第一層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公保</a:t>
                      </a: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第二層儲金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收益率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2%~8%)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第三層增額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收益率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2%~8%)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合計</a:t>
                      </a: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CCFF"/>
                    </a:solidFill>
                  </a:tcPr>
                </a:tc>
              </a:tr>
              <a:tr h="474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大學教授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770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191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525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~1,380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185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~502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901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~2,073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4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高中職教師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625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169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453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~1,180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160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~429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782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~1,778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萬</a:t>
                      </a: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669019"/>
              </p:ext>
            </p:extLst>
          </p:nvPr>
        </p:nvGraphicFramePr>
        <p:xfrm>
          <a:off x="2501900" y="4462463"/>
          <a:ext cx="7243763" cy="161925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112947"/>
                <a:gridCol w="624435"/>
                <a:gridCol w="908269"/>
                <a:gridCol w="1532704"/>
                <a:gridCol w="1532704"/>
                <a:gridCol w="1532704"/>
              </a:tblGrid>
              <a:tr h="6711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教師職級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退休</a:t>
                      </a:r>
                      <a:endParaRPr kumimoji="1" lang="en-US" altLang="zh-TW" sz="1600" b="1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薪級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第一層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公保年金</a:t>
                      </a: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第二層儲金年金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收益率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2%~8%)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第三層增額</a:t>
                      </a:r>
                      <a:endParaRPr kumimoji="1" lang="en-US" altLang="zh-TW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收益率</a:t>
                      </a: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2%~8%)</a:t>
                      </a:r>
                      <a:endParaRPr kumimoji="1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合計</a:t>
                      </a: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474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大學教授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770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20,699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21,000~55,200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7,200~20,000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48,899~95,899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4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高中職教師</a:t>
                      </a:r>
                      <a:endParaRPr kumimoji="1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625</a:t>
                      </a:r>
                      <a:endParaRPr kumimoji="1" lang="en-US" altLang="zh-TW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18,361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18,100~47,200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6,400~16,800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42,861~82,361</a:t>
                      </a:r>
                      <a:endParaRPr kumimoji="1" lang="zh-TW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37428" marR="37428" marT="37483" marB="37483" anchor="ctr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44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588770" y="1682877"/>
            <a:ext cx="9412605" cy="4127627"/>
          </a:xfrm>
        </p:spPr>
        <p:txBody>
          <a:bodyPr vert="horz"/>
          <a:lstStyle/>
          <a:p>
            <a:endParaRPr lang="en-US" altLang="zh-TW" dirty="0" smtClean="0"/>
          </a:p>
          <a:p>
            <a:pPr marL="144000" indent="0">
              <a:spcBef>
                <a:spcPts val="0"/>
              </a:spcBef>
              <a:buNone/>
            </a:pPr>
            <a:r>
              <a:rPr lang="zh-TW" altLang="en-US" sz="3200" dirty="0" smtClean="0"/>
              <a:t>有關私校老師退撫、公保權益，請上網至</a:t>
            </a:r>
            <a:r>
              <a:rPr lang="en-US" altLang="zh-TW" sz="3200" dirty="0" smtClean="0"/>
              <a:t>(</a:t>
            </a:r>
            <a:r>
              <a:rPr lang="zh-TW" altLang="en-US" sz="3200" dirty="0" smtClean="0">
                <a:solidFill>
                  <a:srgbClr val="C00000"/>
                </a:solidFill>
              </a:rPr>
              <a:t>私校退撫儲金監理會</a:t>
            </a:r>
            <a:r>
              <a:rPr lang="en-US" altLang="zh-TW" sz="3200" dirty="0" smtClean="0">
                <a:solidFill>
                  <a:srgbClr val="C00000"/>
                </a:solidFill>
              </a:rPr>
              <a:t>/</a:t>
            </a:r>
            <a:r>
              <a:rPr lang="zh-TW" altLang="en-US" sz="3200" dirty="0" smtClean="0">
                <a:solidFill>
                  <a:srgbClr val="C00000"/>
                </a:solidFill>
              </a:rPr>
              <a:t>資料下載</a:t>
            </a:r>
            <a:r>
              <a:rPr lang="en-US" altLang="zh-TW" sz="3200" dirty="0" smtClean="0">
                <a:solidFill>
                  <a:srgbClr val="C00000"/>
                </a:solidFill>
              </a:rPr>
              <a:t>/103</a:t>
            </a:r>
            <a:r>
              <a:rPr lang="zh-TW" altLang="en-US" sz="3200" dirty="0" smtClean="0">
                <a:solidFill>
                  <a:srgbClr val="C00000"/>
                </a:solidFill>
              </a:rPr>
              <a:t>私校老年經濟安全之介紹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參閱簡報資料。</a:t>
            </a:r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val="331982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二、私校退撫會不會破產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rgbClr val="FF0000"/>
                </a:solidFill>
              </a:rPr>
              <a:t>新制沒有破產問題，舊制絕不會破產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TW" altLang="en-US" dirty="0" smtClean="0"/>
              <a:t>私校退撫財務有兩種</a:t>
            </a:r>
            <a:r>
              <a:rPr lang="en-US" altLang="zh-TW" dirty="0" smtClean="0"/>
              <a:t>:</a:t>
            </a:r>
          </a:p>
          <a:p>
            <a:pPr marL="45720" indent="0">
              <a:buNone/>
            </a:pPr>
            <a:r>
              <a:rPr lang="zh-TW" altLang="en-US" dirty="0" smtClean="0"/>
              <a:t>     舊制</a:t>
            </a:r>
            <a:r>
              <a:rPr lang="en-US" altLang="zh-TW" dirty="0" smtClean="0"/>
              <a:t>—</a:t>
            </a:r>
            <a:r>
              <a:rPr lang="zh-TW" altLang="en-US" dirty="0"/>
              <a:t>與軍公教相同</a:t>
            </a:r>
            <a:r>
              <a:rPr lang="zh-TW" altLang="en-US" dirty="0" smtClean="0"/>
              <a:t>設計，是各校教職員共用的大水庫。各校</a:t>
            </a:r>
            <a:r>
              <a:rPr lang="en-US" altLang="zh-TW" dirty="0" smtClean="0"/>
              <a:t>98.12.31</a:t>
            </a:r>
            <a:r>
              <a:rPr lang="zh-TW" altLang="en-US" dirty="0" smtClean="0"/>
              <a:t>以前每學</a:t>
            </a:r>
            <a:r>
              <a:rPr lang="en-US" altLang="zh-TW" dirty="0" smtClean="0"/>
              <a:t>	</a:t>
            </a:r>
            <a:r>
              <a:rPr lang="zh-TW" altLang="en-US" dirty="0" smtClean="0"/>
              <a:t>    期提撥</a:t>
            </a:r>
            <a:r>
              <a:rPr lang="en-US" altLang="zh-TW" dirty="0" smtClean="0"/>
              <a:t>3%</a:t>
            </a:r>
            <a:r>
              <a:rPr lang="zh-TW" altLang="en-US" dirty="0" smtClean="0"/>
              <a:t>學費，</a:t>
            </a:r>
            <a:r>
              <a:rPr lang="en-US" altLang="zh-TW" dirty="0" smtClean="0"/>
              <a:t>99.1.1</a:t>
            </a:r>
            <a:r>
              <a:rPr lang="zh-TW" altLang="en-US" dirty="0" smtClean="0"/>
              <a:t>以後撥</a:t>
            </a:r>
            <a:r>
              <a:rPr lang="en-US" altLang="zh-TW" dirty="0" smtClean="0"/>
              <a:t>1%</a:t>
            </a:r>
            <a:r>
              <a:rPr lang="zh-TW" altLang="en-US" dirty="0" smtClean="0"/>
              <a:t>；不夠的，各教育主管機關撥補。</a:t>
            </a:r>
            <a:endParaRPr lang="en-US" altLang="zh-TW" dirty="0" smtClean="0"/>
          </a:p>
          <a:p>
            <a:pPr marL="45720" indent="0"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    根據委託精算顯示，新制施行時財務缺口達</a:t>
            </a:r>
            <a:r>
              <a:rPr lang="en-US" altLang="zh-TW" dirty="0" smtClean="0"/>
              <a:t>450</a:t>
            </a:r>
            <a:r>
              <a:rPr lang="zh-TW" altLang="en-US" dirty="0" smtClean="0"/>
              <a:t>億元。解決方法為</a:t>
            </a:r>
            <a:r>
              <a:rPr lang="en-US" altLang="zh-TW" dirty="0" smtClean="0"/>
              <a:t>:</a:t>
            </a:r>
          </a:p>
          <a:p>
            <a:pPr marL="4572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</a:t>
            </a:r>
            <a:r>
              <a:rPr lang="en-US" altLang="zh-TW" dirty="0" smtClean="0">
                <a:solidFill>
                  <a:srgbClr val="FF0000"/>
                </a:solidFill>
              </a:rPr>
              <a:t>1.</a:t>
            </a:r>
            <a:r>
              <a:rPr lang="zh-TW" altLang="en-US" dirty="0">
                <a:solidFill>
                  <a:srgbClr val="FF0000"/>
                </a:solidFill>
              </a:rPr>
              <a:t>凍結舊制年資財務</a:t>
            </a:r>
            <a:r>
              <a:rPr lang="zh-TW" altLang="en-US" dirty="0" smtClean="0">
                <a:solidFill>
                  <a:srgbClr val="FF0000"/>
                </a:solidFill>
              </a:rPr>
              <a:t>缺口</a:t>
            </a:r>
            <a:r>
              <a:rPr lang="en-US" altLang="zh-TW" dirty="0" smtClean="0"/>
              <a:t>:99.1.1</a:t>
            </a:r>
            <a:r>
              <a:rPr lang="zh-TW" altLang="en-US" dirty="0"/>
              <a:t>以後</a:t>
            </a:r>
            <a:r>
              <a:rPr lang="zh-TW" altLang="en-US" dirty="0" smtClean="0"/>
              <a:t>，</a:t>
            </a:r>
            <a:r>
              <a:rPr lang="zh-TW" altLang="en-US" dirty="0"/>
              <a:t>現職與新進人員</a:t>
            </a:r>
            <a:r>
              <a:rPr lang="zh-TW" altLang="en-US" dirty="0" smtClean="0"/>
              <a:t>全部改用新制。</a:t>
            </a:r>
            <a:endParaRPr lang="en-US" altLang="zh-TW" dirty="0" smtClean="0"/>
          </a:p>
          <a:p>
            <a:pPr marL="4572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</a:t>
            </a:r>
            <a:r>
              <a:rPr lang="en-US" altLang="zh-TW" dirty="0" smtClean="0">
                <a:solidFill>
                  <a:srgbClr val="FF0000"/>
                </a:solidFill>
              </a:rPr>
              <a:t>2.</a:t>
            </a:r>
            <a:r>
              <a:rPr lang="zh-TW" altLang="en-US" dirty="0" smtClean="0">
                <a:solidFill>
                  <a:srgbClr val="FF0000"/>
                </a:solidFill>
              </a:rPr>
              <a:t>各校仍提撥</a:t>
            </a:r>
            <a:r>
              <a:rPr lang="en-US" altLang="zh-TW" dirty="0" smtClean="0">
                <a:solidFill>
                  <a:srgbClr val="FF0000"/>
                </a:solidFill>
              </a:rPr>
              <a:t>1%</a:t>
            </a:r>
            <a:r>
              <a:rPr lang="zh-TW" altLang="en-US" dirty="0" smtClean="0">
                <a:solidFill>
                  <a:srgbClr val="FF0000"/>
                </a:solidFill>
              </a:rPr>
              <a:t>學費</a:t>
            </a:r>
            <a:r>
              <a:rPr lang="zh-TW" altLang="en-US" dirty="0" smtClean="0"/>
              <a:t>，填補</a:t>
            </a:r>
            <a:r>
              <a:rPr lang="en-US" altLang="zh-TW" dirty="0" smtClean="0"/>
              <a:t>450</a:t>
            </a:r>
            <a:r>
              <a:rPr lang="zh-TW" altLang="en-US" dirty="0" smtClean="0"/>
              <a:t>億元缺口職員。</a:t>
            </a:r>
            <a:endParaRPr lang="en-US" altLang="zh-TW" dirty="0" smtClean="0"/>
          </a:p>
          <a:p>
            <a:pPr marL="45720" indent="0">
              <a:buNone/>
            </a:pPr>
            <a:r>
              <a:rPr lang="zh-TW" altLang="en-US" dirty="0" smtClean="0"/>
              <a:t>                   </a:t>
            </a:r>
            <a:r>
              <a:rPr lang="en-US" altLang="zh-TW" dirty="0" smtClean="0">
                <a:solidFill>
                  <a:srgbClr val="FF0000"/>
                </a:solidFill>
              </a:rPr>
              <a:t>3.</a:t>
            </a:r>
            <a:r>
              <a:rPr lang="zh-TW" altLang="en-US" dirty="0" smtClean="0">
                <a:solidFill>
                  <a:srgbClr val="FF0000"/>
                </a:solidFill>
              </a:rPr>
              <a:t>政府確實撥補</a:t>
            </a:r>
            <a:r>
              <a:rPr lang="en-US" altLang="zh-TW" dirty="0" smtClean="0"/>
              <a:t>:</a:t>
            </a:r>
            <a:r>
              <a:rPr lang="zh-TW" altLang="en-US" dirty="0" smtClean="0"/>
              <a:t>過去</a:t>
            </a:r>
            <a:r>
              <a:rPr lang="en-US" altLang="zh-TW" dirty="0" smtClean="0"/>
              <a:t>5</a:t>
            </a:r>
            <a:r>
              <a:rPr lang="zh-TW" altLang="en-US" dirty="0" smtClean="0"/>
              <a:t>年，舊制每年支出在</a:t>
            </a:r>
            <a:r>
              <a:rPr lang="en-US" altLang="zh-TW" dirty="0" smtClean="0"/>
              <a:t>30~39</a:t>
            </a:r>
            <a:r>
              <a:rPr lang="zh-TW" altLang="en-US" dirty="0" smtClean="0"/>
              <a:t>億元，扣除</a:t>
            </a:r>
            <a:r>
              <a:rPr lang="en-US" altLang="zh-TW" dirty="0" smtClean="0"/>
              <a:t>1%</a:t>
            </a:r>
            <a:r>
              <a:rPr lang="zh-TW" altLang="en-US" dirty="0" smtClean="0"/>
              <a:t>學費</a:t>
            </a:r>
            <a:r>
              <a:rPr lang="en-US" altLang="zh-TW" dirty="0" smtClean="0"/>
              <a:t>(</a:t>
            </a:r>
            <a:r>
              <a:rPr lang="zh-TW" altLang="en-US" dirty="0" smtClean="0"/>
              <a:t>約</a:t>
            </a:r>
            <a:r>
              <a:rPr lang="en-US" altLang="zh-TW" dirty="0" smtClean="0"/>
              <a:t>	</a:t>
            </a:r>
            <a:r>
              <a:rPr lang="zh-TW" altLang="en-US" dirty="0" smtClean="0"/>
              <a:t>        </a:t>
            </a:r>
            <a:r>
              <a:rPr lang="en-US" altLang="zh-TW" dirty="0" smtClean="0"/>
              <a:t>8</a:t>
            </a:r>
            <a:r>
              <a:rPr lang="zh-TW" altLang="en-US" dirty="0" smtClean="0"/>
              <a:t>億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，政府隔年補足，至今執行成效良好，撥補率近</a:t>
            </a:r>
            <a:r>
              <a:rPr lang="en-US" altLang="zh-TW" dirty="0" smtClean="0"/>
              <a:t>90%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346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二、私校退撫會不會</a:t>
            </a:r>
            <a:r>
              <a:rPr lang="zh-TW" altLang="en-US" dirty="0" smtClean="0"/>
              <a:t>破產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77449" y="1431655"/>
            <a:ext cx="9509760" cy="1932037"/>
          </a:xfrm>
        </p:spPr>
        <p:txBody>
          <a:bodyPr vert="horz"/>
          <a:lstStyle/>
          <a:p>
            <a:pPr marL="45720" indent="0">
              <a:buNone/>
            </a:pPr>
            <a:r>
              <a:rPr lang="zh-TW" altLang="en-US" dirty="0" smtClean="0"/>
              <a:t> </a:t>
            </a:r>
            <a:r>
              <a:rPr lang="en-US" altLang="zh-TW" dirty="0" smtClean="0"/>
              <a:t>	</a:t>
            </a:r>
            <a:r>
              <a:rPr lang="zh-TW" altLang="en-US" dirty="0" smtClean="0"/>
              <a:t>新制</a:t>
            </a:r>
            <a:r>
              <a:rPr lang="en-US" altLang="zh-TW" dirty="0"/>
              <a:t>—</a:t>
            </a:r>
            <a:r>
              <a:rPr lang="zh-TW" altLang="en-US" dirty="0"/>
              <a:t>是每個人一個小水塔，你的是你的，我的是我的。 </a:t>
            </a:r>
            <a:r>
              <a:rPr lang="zh-TW" altLang="en-US" dirty="0" smtClean="0"/>
              <a:t>在職時候，政府、</a:t>
            </a:r>
            <a:r>
              <a:rPr lang="en-US" altLang="zh-TW" dirty="0" smtClean="0"/>
              <a:t>	</a:t>
            </a:r>
            <a:r>
              <a:rPr lang="zh-TW" altLang="en-US" dirty="0" smtClean="0"/>
              <a:t>            學校及自己按規定每月提繳金額到這個小水塔，自己可以看管，退休  </a:t>
            </a:r>
            <a:r>
              <a:rPr lang="en-US" altLang="zh-TW" dirty="0" smtClean="0"/>
              <a:t>	</a:t>
            </a:r>
            <a:r>
              <a:rPr lang="zh-TW" altLang="en-US" dirty="0" smtClean="0"/>
              <a:t>            時就領走自己</a:t>
            </a:r>
            <a:r>
              <a:rPr lang="zh-TW" altLang="en-US" dirty="0"/>
              <a:t>水塔累積的資金，所以帳務清楚，沒有破產問題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4572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 </a:t>
            </a:r>
            <a:r>
              <a:rPr lang="zh-TW" altLang="en-US" dirty="0" smtClean="0"/>
              <a:t>           你的小水塔，有多少存水量，可以隨時上網查看，或者每年</a:t>
            </a:r>
            <a:r>
              <a:rPr lang="en-US" altLang="zh-TW" dirty="0" smtClean="0"/>
              <a:t>3</a:t>
            </a:r>
            <a:r>
              <a:rPr lang="zh-TW" altLang="en-US" dirty="0" smtClean="0"/>
              <a:t>月底紙  </a:t>
            </a:r>
            <a:r>
              <a:rPr lang="en-US" altLang="zh-TW" dirty="0" smtClean="0"/>
              <a:t>	</a:t>
            </a:r>
            <a:r>
              <a:rPr lang="zh-TW" altLang="en-US" dirty="0" smtClean="0"/>
              <a:t>            本對帳單。</a:t>
            </a:r>
            <a:endParaRPr lang="en-US" altLang="zh-TW" dirty="0" smtClean="0"/>
          </a:p>
          <a:p>
            <a:pPr marL="45720" indent="0">
              <a:buNone/>
            </a:pPr>
            <a:endParaRPr lang="zh-TW" altLang="en-US" dirty="0"/>
          </a:p>
        </p:txBody>
      </p:sp>
      <p:grpSp>
        <p:nvGrpSpPr>
          <p:cNvPr id="82" name="群組 81"/>
          <p:cNvGrpSpPr/>
          <p:nvPr/>
        </p:nvGrpSpPr>
        <p:grpSpPr>
          <a:xfrm>
            <a:off x="2881278" y="3363692"/>
            <a:ext cx="6712268" cy="3136642"/>
            <a:chOff x="2804072" y="3155410"/>
            <a:chExt cx="6712268" cy="3136642"/>
          </a:xfrm>
        </p:grpSpPr>
        <p:sp>
          <p:nvSpPr>
            <p:cNvPr id="5" name="Line 1"/>
            <p:cNvSpPr>
              <a:spLocks noChangeShapeType="1"/>
            </p:cNvSpPr>
            <p:nvPr/>
          </p:nvSpPr>
          <p:spPr bwMode="auto">
            <a:xfrm>
              <a:off x="4542792" y="3551309"/>
              <a:ext cx="1349343" cy="380623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arrow" w="med" len="med"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6" name="Line 2"/>
            <p:cNvSpPr>
              <a:spLocks noChangeShapeType="1"/>
            </p:cNvSpPr>
            <p:nvPr/>
          </p:nvSpPr>
          <p:spPr bwMode="auto">
            <a:xfrm flipH="1">
              <a:off x="6768234" y="3485114"/>
              <a:ext cx="1756692" cy="436635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arrow" w="med" len="med"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7" name="Line 3"/>
            <p:cNvSpPr>
              <a:spLocks noChangeShapeType="1"/>
            </p:cNvSpPr>
            <p:nvPr/>
          </p:nvSpPr>
          <p:spPr bwMode="auto">
            <a:xfrm>
              <a:off x="6305474" y="3399824"/>
              <a:ext cx="0" cy="577936"/>
            </a:xfrm>
            <a:prstGeom prst="line">
              <a:avLst/>
            </a:prstGeom>
            <a:noFill/>
            <a:ln w="3810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arrow" w="med" len="med"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>
                <a:latin typeface="+mn-lt"/>
                <a:ea typeface="+mn-ea"/>
              </a:endParaRPr>
            </a:p>
          </p:txBody>
        </p:sp>
        <p:sp>
          <p:nvSpPr>
            <p:cNvPr id="12" name="AutoShape 11"/>
            <p:cNvSpPr>
              <a:spLocks/>
            </p:cNvSpPr>
            <p:nvPr/>
          </p:nvSpPr>
          <p:spPr bwMode="auto">
            <a:xfrm>
              <a:off x="3681669" y="3155410"/>
              <a:ext cx="1433209" cy="458276"/>
            </a:xfrm>
            <a:prstGeom prst="roundRect">
              <a:avLst>
                <a:gd name="adj" fmla="val 12500"/>
              </a:avLst>
            </a:prstGeom>
            <a:gradFill rotWithShape="1">
              <a:gsLst>
                <a:gs pos="0">
                  <a:srgbClr val="FFBD80"/>
                </a:gs>
                <a:gs pos="50000">
                  <a:srgbClr val="FFD4B3"/>
                </a:gs>
                <a:gs pos="100000">
                  <a:srgbClr val="FFE9DA"/>
                </a:gs>
              </a:gsLst>
              <a:lin ang="2700000" scaled="1"/>
            </a:gradFill>
            <a:ln>
              <a:noFill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zh-TW" sz="2000">
                <a:ea typeface="標楷體" panose="03000509000000000000" pitchFamily="65" charset="-120"/>
              </a:endParaRPr>
            </a:p>
          </p:txBody>
        </p:sp>
        <p:sp>
          <p:nvSpPr>
            <p:cNvPr id="13" name="AutoShape 12"/>
            <p:cNvSpPr>
              <a:spLocks/>
            </p:cNvSpPr>
            <p:nvPr/>
          </p:nvSpPr>
          <p:spPr bwMode="auto">
            <a:xfrm>
              <a:off x="5589618" y="3155410"/>
              <a:ext cx="1433209" cy="458276"/>
            </a:xfrm>
            <a:prstGeom prst="roundRect">
              <a:avLst>
                <a:gd name="adj" fmla="val 12500"/>
              </a:avLst>
            </a:prstGeom>
            <a:gradFill rotWithShape="1">
              <a:gsLst>
                <a:gs pos="0">
                  <a:srgbClr val="FFBD80"/>
                </a:gs>
                <a:gs pos="50000">
                  <a:srgbClr val="FFD4B3"/>
                </a:gs>
                <a:gs pos="100000">
                  <a:srgbClr val="FFE9DA"/>
                </a:gs>
              </a:gsLst>
              <a:lin ang="5400000" scaled="1"/>
            </a:gradFill>
            <a:ln>
              <a:noFill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zh-TW" sz="2000">
                <a:ea typeface="標楷體" panose="03000509000000000000" pitchFamily="65" charset="-120"/>
              </a:endParaRPr>
            </a:p>
          </p:txBody>
        </p:sp>
        <p:sp>
          <p:nvSpPr>
            <p:cNvPr id="14" name="AutoShape 13"/>
            <p:cNvSpPr>
              <a:spLocks/>
            </p:cNvSpPr>
            <p:nvPr/>
          </p:nvSpPr>
          <p:spPr bwMode="auto">
            <a:xfrm>
              <a:off x="7515539" y="3155410"/>
              <a:ext cx="1433209" cy="458276"/>
            </a:xfrm>
            <a:prstGeom prst="roundRect">
              <a:avLst>
                <a:gd name="adj" fmla="val 12500"/>
              </a:avLst>
            </a:prstGeom>
            <a:gradFill rotWithShape="1">
              <a:gsLst>
                <a:gs pos="0">
                  <a:srgbClr val="FFBD80"/>
                </a:gs>
                <a:gs pos="50000">
                  <a:srgbClr val="FFD4B3"/>
                </a:gs>
                <a:gs pos="100000">
                  <a:srgbClr val="FFE9DA"/>
                </a:gs>
              </a:gsLst>
              <a:lin ang="8100000" scaled="1"/>
            </a:gradFill>
            <a:ln>
              <a:noFill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zh-TW" sz="2000">
                <a:ea typeface="標楷體" panose="03000509000000000000" pitchFamily="65" charset="-120"/>
              </a:endParaRPr>
            </a:p>
          </p:txBody>
        </p:sp>
        <p:cxnSp>
          <p:nvCxnSpPr>
            <p:cNvPr id="15" name="AutoShape 14"/>
            <p:cNvCxnSpPr>
              <a:cxnSpLocks noChangeShapeType="1"/>
              <a:endCxn id="30" idx="0"/>
            </p:cNvCxnSpPr>
            <p:nvPr/>
          </p:nvCxnSpPr>
          <p:spPr bwMode="auto">
            <a:xfrm flipH="1">
              <a:off x="4071046" y="3986671"/>
              <a:ext cx="2300323" cy="539747"/>
            </a:xfrm>
            <a:prstGeom prst="straightConnector1">
              <a:avLst/>
            </a:prstGeom>
            <a:noFill/>
            <a:ln w="38100" cap="sq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/>
            <p:cNvCxnSpPr>
              <a:cxnSpLocks noChangeShapeType="1"/>
            </p:cNvCxnSpPr>
            <p:nvPr/>
          </p:nvCxnSpPr>
          <p:spPr bwMode="auto">
            <a:xfrm flipH="1">
              <a:off x="6333928" y="3986671"/>
              <a:ext cx="31450" cy="546112"/>
            </a:xfrm>
            <a:prstGeom prst="straightConnector1">
              <a:avLst/>
            </a:prstGeom>
            <a:noFill/>
            <a:ln w="38100" cap="sq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/>
            <p:cNvCxnSpPr>
              <a:cxnSpLocks noChangeShapeType="1"/>
              <a:endCxn id="26" idx="0"/>
            </p:cNvCxnSpPr>
            <p:nvPr/>
          </p:nvCxnSpPr>
          <p:spPr bwMode="auto">
            <a:xfrm>
              <a:off x="6365378" y="3986671"/>
              <a:ext cx="2171528" cy="539747"/>
            </a:xfrm>
            <a:prstGeom prst="straightConnector1">
              <a:avLst/>
            </a:prstGeom>
            <a:noFill/>
            <a:ln w="38100" cap="sq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AutoShape 17"/>
            <p:cNvSpPr>
              <a:spLocks/>
            </p:cNvSpPr>
            <p:nvPr/>
          </p:nvSpPr>
          <p:spPr bwMode="auto">
            <a:xfrm>
              <a:off x="4905212" y="3986671"/>
              <a:ext cx="2917336" cy="365347"/>
            </a:xfrm>
            <a:prstGeom prst="roundRect">
              <a:avLst>
                <a:gd name="adj" fmla="val 15685"/>
              </a:avLst>
            </a:prstGeom>
            <a:gradFill flip="none" rotWithShape="1">
              <a:gsLst>
                <a:gs pos="0">
                  <a:srgbClr val="FF9900">
                    <a:tint val="66000"/>
                    <a:satMod val="160000"/>
                  </a:srgbClr>
                </a:gs>
                <a:gs pos="50000">
                  <a:srgbClr val="FF9900">
                    <a:tint val="44500"/>
                    <a:satMod val="160000"/>
                  </a:srgbClr>
                </a:gs>
                <a:gs pos="100000">
                  <a:srgbClr val="FF99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zh-TW" sz="2000">
                <a:latin typeface="+mn-lt"/>
                <a:ea typeface="標楷體" pitchFamily="65" charset="-120"/>
              </a:endParaRPr>
            </a:p>
          </p:txBody>
        </p:sp>
        <p:cxnSp>
          <p:nvCxnSpPr>
            <p:cNvPr id="19" name="AutoShape 18"/>
            <p:cNvCxnSpPr>
              <a:cxnSpLocks noChangeShapeType="1"/>
            </p:cNvCxnSpPr>
            <p:nvPr/>
          </p:nvCxnSpPr>
          <p:spPr bwMode="auto">
            <a:xfrm flipH="1">
              <a:off x="5633049" y="4537875"/>
              <a:ext cx="711363" cy="479916"/>
            </a:xfrm>
            <a:prstGeom prst="straightConnector1">
              <a:avLst/>
            </a:prstGeom>
            <a:noFill/>
            <a:ln w="25400" cap="sq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9"/>
            <p:cNvCxnSpPr>
              <a:cxnSpLocks noChangeShapeType="1"/>
            </p:cNvCxnSpPr>
            <p:nvPr/>
          </p:nvCxnSpPr>
          <p:spPr bwMode="auto">
            <a:xfrm>
              <a:off x="6332431" y="4537875"/>
              <a:ext cx="19469" cy="479916"/>
            </a:xfrm>
            <a:prstGeom prst="straightConnector1">
              <a:avLst/>
            </a:prstGeom>
            <a:noFill/>
            <a:ln w="25400" cap="sq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0"/>
            <p:cNvCxnSpPr>
              <a:cxnSpLocks noChangeShapeType="1"/>
            </p:cNvCxnSpPr>
            <p:nvPr/>
          </p:nvCxnSpPr>
          <p:spPr bwMode="auto">
            <a:xfrm>
              <a:off x="6332431" y="4537875"/>
              <a:ext cx="730832" cy="479916"/>
            </a:xfrm>
            <a:prstGeom prst="straightConnector1">
              <a:avLst/>
            </a:prstGeom>
            <a:noFill/>
            <a:ln w="25400" cap="sq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AutoShape 21"/>
            <p:cNvSpPr>
              <a:spLocks/>
            </p:cNvSpPr>
            <p:nvPr/>
          </p:nvSpPr>
          <p:spPr bwMode="auto">
            <a:xfrm>
              <a:off x="5616575" y="4537875"/>
              <a:ext cx="1433209" cy="281330"/>
            </a:xfrm>
            <a:prstGeom prst="roundRect">
              <a:avLst>
                <a:gd name="adj" fmla="val 20509"/>
              </a:avLst>
            </a:prstGeom>
            <a:gradFill flip="none" rotWithShape="1">
              <a:gsLst>
                <a:gs pos="0">
                  <a:srgbClr val="FF9900">
                    <a:tint val="66000"/>
                    <a:satMod val="160000"/>
                  </a:srgbClr>
                </a:gs>
                <a:gs pos="50000">
                  <a:srgbClr val="FF9900">
                    <a:tint val="44500"/>
                    <a:satMod val="160000"/>
                  </a:srgbClr>
                </a:gs>
                <a:gs pos="100000">
                  <a:srgbClr val="FF99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zh-TW" sz="2000">
                <a:latin typeface="+mn-lt"/>
                <a:ea typeface="標楷體" pitchFamily="65" charset="-120"/>
              </a:endParaRPr>
            </a:p>
          </p:txBody>
        </p:sp>
        <p:cxnSp>
          <p:nvCxnSpPr>
            <p:cNvPr id="23" name="AutoShape 22"/>
            <p:cNvCxnSpPr>
              <a:cxnSpLocks noChangeShapeType="1"/>
              <a:stCxn id="26" idx="0"/>
            </p:cNvCxnSpPr>
            <p:nvPr/>
          </p:nvCxnSpPr>
          <p:spPr bwMode="auto">
            <a:xfrm flipH="1">
              <a:off x="7824046" y="4530237"/>
              <a:ext cx="714358" cy="487554"/>
            </a:xfrm>
            <a:prstGeom prst="straightConnector1">
              <a:avLst/>
            </a:prstGeom>
            <a:noFill/>
            <a:ln w="25400" cap="sq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3"/>
            <p:cNvCxnSpPr>
              <a:cxnSpLocks noChangeShapeType="1"/>
              <a:stCxn id="26" idx="0"/>
            </p:cNvCxnSpPr>
            <p:nvPr/>
          </p:nvCxnSpPr>
          <p:spPr bwMode="auto">
            <a:xfrm>
              <a:off x="8541399" y="4530237"/>
              <a:ext cx="1498" cy="487554"/>
            </a:xfrm>
            <a:prstGeom prst="straightConnector1">
              <a:avLst/>
            </a:prstGeom>
            <a:noFill/>
            <a:ln w="25400" cap="sq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4"/>
            <p:cNvCxnSpPr>
              <a:cxnSpLocks noChangeShapeType="1"/>
              <a:stCxn id="26" idx="0"/>
              <a:endCxn id="46" idx="0"/>
            </p:cNvCxnSpPr>
            <p:nvPr/>
          </p:nvCxnSpPr>
          <p:spPr bwMode="auto">
            <a:xfrm>
              <a:off x="8541399" y="4530237"/>
              <a:ext cx="712860" cy="487554"/>
            </a:xfrm>
            <a:prstGeom prst="straightConnector1">
              <a:avLst/>
            </a:prstGeom>
            <a:noFill/>
            <a:ln w="25400" cap="sq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AutoShape 25"/>
            <p:cNvSpPr>
              <a:spLocks/>
            </p:cNvSpPr>
            <p:nvPr/>
          </p:nvSpPr>
          <p:spPr bwMode="auto">
            <a:xfrm>
              <a:off x="7825544" y="4530237"/>
              <a:ext cx="1433209" cy="304244"/>
            </a:xfrm>
            <a:prstGeom prst="roundRect">
              <a:avLst>
                <a:gd name="adj" fmla="val 19046"/>
              </a:avLst>
            </a:prstGeom>
            <a:gradFill rotWithShape="1">
              <a:gsLst>
                <a:gs pos="0">
                  <a:srgbClr val="FFBD80"/>
                </a:gs>
                <a:gs pos="50000">
                  <a:srgbClr val="FFD4B3"/>
                </a:gs>
                <a:gs pos="100000">
                  <a:srgbClr val="FFE9DA"/>
                </a:gs>
              </a:gsLst>
              <a:lin ang="10800000" scaled="1"/>
            </a:gradFill>
            <a:ln>
              <a:noFill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zh-TW" sz="2000">
                <a:ea typeface="標楷體" panose="03000509000000000000" pitchFamily="65" charset="-120"/>
              </a:endParaRPr>
            </a:p>
          </p:txBody>
        </p:sp>
        <p:cxnSp>
          <p:nvCxnSpPr>
            <p:cNvPr id="27" name="AutoShape 26"/>
            <p:cNvCxnSpPr>
              <a:cxnSpLocks noChangeShapeType="1"/>
              <a:stCxn id="30" idx="0"/>
            </p:cNvCxnSpPr>
            <p:nvPr/>
          </p:nvCxnSpPr>
          <p:spPr bwMode="auto">
            <a:xfrm>
              <a:off x="4071046" y="4530237"/>
              <a:ext cx="712860" cy="479916"/>
            </a:xfrm>
            <a:prstGeom prst="straightConnector1">
              <a:avLst/>
            </a:prstGeom>
            <a:noFill/>
            <a:ln w="25400" cap="sq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27"/>
            <p:cNvCxnSpPr>
              <a:cxnSpLocks noChangeShapeType="1"/>
              <a:stCxn id="30" idx="0"/>
            </p:cNvCxnSpPr>
            <p:nvPr/>
          </p:nvCxnSpPr>
          <p:spPr bwMode="auto">
            <a:xfrm>
              <a:off x="4071046" y="4530237"/>
              <a:ext cx="8986" cy="479916"/>
            </a:xfrm>
            <a:prstGeom prst="straightConnector1">
              <a:avLst/>
            </a:prstGeom>
            <a:noFill/>
            <a:ln w="25400" cap="sq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28"/>
            <p:cNvCxnSpPr>
              <a:cxnSpLocks noChangeShapeType="1"/>
              <a:stCxn id="30" idx="0"/>
              <a:endCxn id="44" idx="0"/>
            </p:cNvCxnSpPr>
            <p:nvPr/>
          </p:nvCxnSpPr>
          <p:spPr bwMode="auto">
            <a:xfrm flipH="1">
              <a:off x="3359683" y="4530237"/>
              <a:ext cx="711363" cy="479916"/>
            </a:xfrm>
            <a:prstGeom prst="straightConnector1">
              <a:avLst/>
            </a:prstGeom>
            <a:noFill/>
            <a:ln w="25400" cap="sq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AutoShape 29"/>
            <p:cNvSpPr>
              <a:spLocks/>
            </p:cNvSpPr>
            <p:nvPr/>
          </p:nvSpPr>
          <p:spPr bwMode="auto">
            <a:xfrm>
              <a:off x="3353693" y="4530237"/>
              <a:ext cx="1430214" cy="310609"/>
            </a:xfrm>
            <a:prstGeom prst="roundRect">
              <a:avLst>
                <a:gd name="adj" fmla="val 18602"/>
              </a:avLst>
            </a:prstGeom>
            <a:gradFill rotWithShape="1">
              <a:gsLst>
                <a:gs pos="0">
                  <a:srgbClr val="FFBD80"/>
                </a:gs>
                <a:gs pos="50000">
                  <a:srgbClr val="FFD4B3"/>
                </a:gs>
                <a:gs pos="100000">
                  <a:srgbClr val="FFE9DA"/>
                </a:gs>
              </a:gsLst>
              <a:lin ang="0" scaled="1"/>
            </a:gradFill>
            <a:ln>
              <a:noFill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zh-TW" sz="2000">
                <a:ea typeface="標楷體" panose="03000509000000000000" pitchFamily="65" charset="-120"/>
              </a:endParaRPr>
            </a:p>
          </p:txBody>
        </p:sp>
        <p:sp>
          <p:nvSpPr>
            <p:cNvPr id="31" name="Rectangle 30"/>
            <p:cNvSpPr>
              <a:spLocks/>
            </p:cNvSpPr>
            <p:nvPr/>
          </p:nvSpPr>
          <p:spPr bwMode="auto">
            <a:xfrm>
              <a:off x="5772326" y="3155410"/>
              <a:ext cx="1049822" cy="458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575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000" b="1">
                  <a:solidFill>
                    <a:srgbClr val="000000"/>
                  </a:solidFill>
                  <a:ea typeface="標楷體" panose="03000509000000000000" pitchFamily="65" charset="-120"/>
                </a:rPr>
                <a:t>學校</a:t>
              </a:r>
              <a:endParaRPr kumimoji="0" lang="en-US" altLang="zh-TW" sz="2000" b="1">
                <a:solidFill>
                  <a:srgbClr val="000000"/>
                </a:solidFill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200" b="1">
                  <a:solidFill>
                    <a:srgbClr val="000000"/>
                  </a:solidFill>
                  <a:ea typeface="標楷體" panose="03000509000000000000" pitchFamily="65" charset="-120"/>
                </a:rPr>
                <a:t>32.5%</a:t>
              </a:r>
              <a:endParaRPr kumimoji="0" lang="zh-TW" altLang="en-US" sz="1200">
                <a:ea typeface="標楷體" panose="03000509000000000000" pitchFamily="65" charset="-120"/>
              </a:endParaRPr>
            </a:p>
          </p:txBody>
        </p:sp>
        <p:sp>
          <p:nvSpPr>
            <p:cNvPr id="32" name="Rectangle 31"/>
            <p:cNvSpPr>
              <a:spLocks/>
            </p:cNvSpPr>
            <p:nvPr/>
          </p:nvSpPr>
          <p:spPr bwMode="auto">
            <a:xfrm>
              <a:off x="7696750" y="3155410"/>
              <a:ext cx="1049822" cy="458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575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000" b="1">
                  <a:solidFill>
                    <a:srgbClr val="000000"/>
                  </a:solidFill>
                  <a:ea typeface="標楷體" panose="03000509000000000000" pitchFamily="65" charset="-120"/>
                </a:rPr>
                <a:t>政府</a:t>
              </a:r>
              <a:endParaRPr kumimoji="0" lang="en-US" altLang="zh-TW" sz="2000" b="1">
                <a:solidFill>
                  <a:srgbClr val="000000"/>
                </a:solidFill>
                <a:ea typeface="標楷體" panose="03000509000000000000" pitchFamily="65" charset="-12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en-US" altLang="zh-TW" sz="1200" b="1">
                  <a:solidFill>
                    <a:srgbClr val="000000"/>
                  </a:solidFill>
                  <a:ea typeface="標楷體" panose="03000509000000000000" pitchFamily="65" charset="-120"/>
                </a:rPr>
                <a:t>32.5%</a:t>
              </a:r>
              <a:endParaRPr kumimoji="0" lang="zh-TW" altLang="en-US" sz="1200">
                <a:ea typeface="標楷體" panose="03000509000000000000" pitchFamily="65" charset="-120"/>
              </a:endParaRPr>
            </a:p>
          </p:txBody>
        </p:sp>
        <p:sp>
          <p:nvSpPr>
            <p:cNvPr id="33" name="Rectangle 32"/>
            <p:cNvSpPr>
              <a:spLocks/>
            </p:cNvSpPr>
            <p:nvPr/>
          </p:nvSpPr>
          <p:spPr bwMode="auto">
            <a:xfrm>
              <a:off x="3865874" y="3155410"/>
              <a:ext cx="1049822" cy="458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575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000" b="1" dirty="0">
                  <a:solidFill>
                    <a:srgbClr val="000000"/>
                  </a:solidFill>
                  <a:ea typeface="標楷體" panose="03000509000000000000" pitchFamily="65" charset="-120"/>
                </a:rPr>
                <a:t>教職員</a:t>
              </a:r>
              <a:r>
                <a:rPr kumimoji="0" lang="en-US" altLang="zh-TW" sz="1200" b="1" dirty="0">
                  <a:solidFill>
                    <a:srgbClr val="000000"/>
                  </a:solidFill>
                  <a:ea typeface="標楷體" panose="03000509000000000000" pitchFamily="65" charset="-120"/>
                </a:rPr>
                <a:t>35%</a:t>
              </a:r>
              <a:endParaRPr kumimoji="0" lang="zh-TW" altLang="en-US" sz="1200" dirty="0">
                <a:ea typeface="標楷體" panose="03000509000000000000" pitchFamily="65" charset="-120"/>
              </a:endParaRPr>
            </a:p>
          </p:txBody>
        </p:sp>
        <p:sp>
          <p:nvSpPr>
            <p:cNvPr id="34" name="Rectangle 33"/>
            <p:cNvSpPr>
              <a:spLocks/>
            </p:cNvSpPr>
            <p:nvPr/>
          </p:nvSpPr>
          <p:spPr bwMode="auto">
            <a:xfrm>
              <a:off x="4906710" y="4013404"/>
              <a:ext cx="2920331" cy="243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575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000" b="1">
                  <a:solidFill>
                    <a:srgbClr val="000000"/>
                  </a:solidFill>
                  <a:ea typeface="標楷體" panose="03000509000000000000" pitchFamily="65" charset="-120"/>
                </a:rPr>
                <a:t>新制退撫儲金</a:t>
              </a:r>
              <a:endParaRPr kumimoji="0" lang="zh-TW" altLang="en-US" sz="2000">
                <a:ea typeface="標楷體" panose="03000509000000000000" pitchFamily="65" charset="-120"/>
              </a:endParaRPr>
            </a:p>
          </p:txBody>
        </p:sp>
        <p:sp>
          <p:nvSpPr>
            <p:cNvPr id="35" name="Rectangle 34"/>
            <p:cNvSpPr>
              <a:spLocks/>
            </p:cNvSpPr>
            <p:nvPr/>
          </p:nvSpPr>
          <p:spPr bwMode="auto">
            <a:xfrm>
              <a:off x="3433066" y="4526418"/>
              <a:ext cx="1287941" cy="243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575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000" b="1" dirty="0">
                  <a:solidFill>
                    <a:srgbClr val="000000"/>
                  </a:solidFill>
                  <a:ea typeface="標楷體" panose="03000509000000000000" pitchFamily="65" charset="-120"/>
                </a:rPr>
                <a:t>甲校帳戶</a:t>
              </a:r>
              <a:endParaRPr kumimoji="0" lang="zh-TW" altLang="en-US" sz="2000" dirty="0">
                <a:ea typeface="標楷體" panose="03000509000000000000" pitchFamily="65" charset="-120"/>
              </a:endParaRPr>
            </a:p>
          </p:txBody>
        </p:sp>
        <p:sp>
          <p:nvSpPr>
            <p:cNvPr id="36" name="Rectangle 35"/>
            <p:cNvSpPr>
              <a:spLocks/>
            </p:cNvSpPr>
            <p:nvPr/>
          </p:nvSpPr>
          <p:spPr bwMode="auto">
            <a:xfrm>
              <a:off x="5713920" y="4526418"/>
              <a:ext cx="1286443" cy="243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575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000" b="1">
                  <a:solidFill>
                    <a:srgbClr val="000000"/>
                  </a:solidFill>
                  <a:ea typeface="標楷體" panose="03000509000000000000" pitchFamily="65" charset="-120"/>
                </a:rPr>
                <a:t>乙校帳戶</a:t>
              </a:r>
              <a:endParaRPr kumimoji="0" lang="zh-TW" altLang="en-US" sz="2000">
                <a:ea typeface="標楷體" panose="03000509000000000000" pitchFamily="65" charset="-120"/>
              </a:endParaRPr>
            </a:p>
          </p:txBody>
        </p:sp>
        <p:sp>
          <p:nvSpPr>
            <p:cNvPr id="37" name="Rectangle 36"/>
            <p:cNvSpPr>
              <a:spLocks/>
            </p:cNvSpPr>
            <p:nvPr/>
          </p:nvSpPr>
          <p:spPr bwMode="auto">
            <a:xfrm>
              <a:off x="7930376" y="4526418"/>
              <a:ext cx="1286443" cy="243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575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000" b="1" dirty="0">
                  <a:solidFill>
                    <a:srgbClr val="000000"/>
                  </a:solidFill>
                  <a:ea typeface="標楷體" panose="03000509000000000000" pitchFamily="65" charset="-120"/>
                </a:rPr>
                <a:t>丙校帳戶</a:t>
              </a:r>
              <a:endParaRPr kumimoji="0" lang="zh-TW" altLang="en-US" sz="2000" dirty="0">
                <a:ea typeface="標楷體" panose="03000509000000000000" pitchFamily="65" charset="-120"/>
              </a:endParaRPr>
            </a:p>
          </p:txBody>
        </p:sp>
        <p:sp>
          <p:nvSpPr>
            <p:cNvPr id="38" name="AutoShape 37"/>
            <p:cNvSpPr>
              <a:spLocks/>
            </p:cNvSpPr>
            <p:nvPr/>
          </p:nvSpPr>
          <p:spPr bwMode="auto">
            <a:xfrm>
              <a:off x="6091316" y="5017791"/>
              <a:ext cx="521167" cy="1274261"/>
            </a:xfrm>
            <a:prstGeom prst="roundRect">
              <a:avLst>
                <a:gd name="adj" fmla="val 14032"/>
              </a:avLst>
            </a:prstGeom>
            <a:gradFill flip="none" rotWithShape="1">
              <a:gsLst>
                <a:gs pos="0">
                  <a:srgbClr val="FF9900">
                    <a:tint val="66000"/>
                    <a:satMod val="160000"/>
                  </a:srgbClr>
                </a:gs>
                <a:gs pos="50000">
                  <a:srgbClr val="FF9900">
                    <a:tint val="44500"/>
                    <a:satMod val="160000"/>
                  </a:srgbClr>
                </a:gs>
                <a:gs pos="100000">
                  <a:srgbClr val="FF99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zh-TW" sz="2000">
                <a:latin typeface="+mn-lt"/>
                <a:ea typeface="標楷體" pitchFamily="65" charset="-120"/>
              </a:endParaRPr>
            </a:p>
          </p:txBody>
        </p:sp>
        <p:sp>
          <p:nvSpPr>
            <p:cNvPr id="39" name="Rectangle 38"/>
            <p:cNvSpPr>
              <a:spLocks/>
            </p:cNvSpPr>
            <p:nvPr/>
          </p:nvSpPr>
          <p:spPr bwMode="auto">
            <a:xfrm>
              <a:off x="6148225" y="5024156"/>
              <a:ext cx="383387" cy="90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575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1800" b="1">
                  <a:solidFill>
                    <a:srgbClr val="000000"/>
                  </a:solidFill>
                  <a:ea typeface="標楷體" panose="03000509000000000000" pitchFamily="65" charset="-120"/>
                </a:rPr>
                <a:t>E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800" b="1">
                  <a:solidFill>
                    <a:srgbClr val="000000"/>
                  </a:solidFill>
                  <a:ea typeface="標楷體" panose="03000509000000000000" pitchFamily="65" charset="-120"/>
                </a:rPr>
                <a:t>教師帳戶</a:t>
              </a:r>
              <a:endParaRPr kumimoji="0" lang="zh-TW" altLang="en-US" sz="1800">
                <a:ea typeface="標楷體" panose="03000509000000000000" pitchFamily="65" charset="-120"/>
              </a:endParaRPr>
            </a:p>
          </p:txBody>
        </p:sp>
        <p:sp>
          <p:nvSpPr>
            <p:cNvPr id="40" name="AutoShape 39"/>
            <p:cNvSpPr>
              <a:spLocks/>
            </p:cNvSpPr>
            <p:nvPr/>
          </p:nvSpPr>
          <p:spPr bwMode="auto">
            <a:xfrm>
              <a:off x="6804177" y="5017791"/>
              <a:ext cx="519669" cy="1274261"/>
            </a:xfrm>
            <a:prstGeom prst="roundRect">
              <a:avLst>
                <a:gd name="adj" fmla="val 14032"/>
              </a:avLst>
            </a:prstGeom>
            <a:gradFill flip="none" rotWithShape="1">
              <a:gsLst>
                <a:gs pos="0">
                  <a:srgbClr val="FF9900">
                    <a:tint val="66000"/>
                    <a:satMod val="160000"/>
                  </a:srgbClr>
                </a:gs>
                <a:gs pos="50000">
                  <a:srgbClr val="FF9900">
                    <a:tint val="44500"/>
                    <a:satMod val="160000"/>
                  </a:srgbClr>
                </a:gs>
                <a:gs pos="100000">
                  <a:srgbClr val="FF99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zh-TW" sz="2000">
                <a:latin typeface="+mn-lt"/>
                <a:ea typeface="標楷體" pitchFamily="65" charset="-120"/>
              </a:endParaRPr>
            </a:p>
          </p:txBody>
        </p:sp>
        <p:sp>
          <p:nvSpPr>
            <p:cNvPr id="41" name="AutoShape 40"/>
            <p:cNvSpPr>
              <a:spLocks/>
            </p:cNvSpPr>
            <p:nvPr/>
          </p:nvSpPr>
          <p:spPr bwMode="auto">
            <a:xfrm>
              <a:off x="5370968" y="5017791"/>
              <a:ext cx="522664" cy="1274261"/>
            </a:xfrm>
            <a:prstGeom prst="roundRect">
              <a:avLst>
                <a:gd name="adj" fmla="val 14032"/>
              </a:avLst>
            </a:prstGeom>
            <a:gradFill flip="none" rotWithShape="1">
              <a:gsLst>
                <a:gs pos="0">
                  <a:srgbClr val="FF9900">
                    <a:tint val="66000"/>
                    <a:satMod val="160000"/>
                  </a:srgbClr>
                </a:gs>
                <a:gs pos="50000">
                  <a:srgbClr val="FF9900">
                    <a:tint val="44500"/>
                    <a:satMod val="160000"/>
                  </a:srgbClr>
                </a:gs>
                <a:gs pos="100000">
                  <a:srgbClr val="FF99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zh-TW" sz="2000">
                <a:latin typeface="+mn-lt"/>
                <a:ea typeface="標楷體" pitchFamily="65" charset="-120"/>
              </a:endParaRPr>
            </a:p>
          </p:txBody>
        </p:sp>
        <p:sp>
          <p:nvSpPr>
            <p:cNvPr id="42" name="AutoShape 41"/>
            <p:cNvSpPr>
              <a:spLocks/>
            </p:cNvSpPr>
            <p:nvPr/>
          </p:nvSpPr>
          <p:spPr bwMode="auto">
            <a:xfrm>
              <a:off x="3819448" y="5010153"/>
              <a:ext cx="519669" cy="1281899"/>
            </a:xfrm>
            <a:prstGeom prst="roundRect">
              <a:avLst>
                <a:gd name="adj" fmla="val 14032"/>
              </a:avLst>
            </a:prstGeom>
            <a:gradFill flip="none" rotWithShape="1">
              <a:gsLst>
                <a:gs pos="0">
                  <a:srgbClr val="FF9900">
                    <a:tint val="66000"/>
                    <a:satMod val="160000"/>
                  </a:srgbClr>
                </a:gs>
                <a:gs pos="50000">
                  <a:srgbClr val="FF9900">
                    <a:tint val="44500"/>
                    <a:satMod val="160000"/>
                  </a:srgbClr>
                </a:gs>
                <a:gs pos="100000">
                  <a:srgbClr val="FF99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zh-TW" sz="2000">
                <a:latin typeface="+mn-lt"/>
                <a:ea typeface="標楷體" pitchFamily="65" charset="-120"/>
              </a:endParaRPr>
            </a:p>
          </p:txBody>
        </p:sp>
        <p:sp>
          <p:nvSpPr>
            <p:cNvPr id="43" name="AutoShape 42"/>
            <p:cNvSpPr>
              <a:spLocks/>
            </p:cNvSpPr>
            <p:nvPr/>
          </p:nvSpPr>
          <p:spPr bwMode="auto">
            <a:xfrm>
              <a:off x="4521825" y="5010153"/>
              <a:ext cx="522664" cy="1281899"/>
            </a:xfrm>
            <a:prstGeom prst="roundRect">
              <a:avLst>
                <a:gd name="adj" fmla="val 14032"/>
              </a:avLst>
            </a:prstGeom>
            <a:gradFill flip="none" rotWithShape="1">
              <a:gsLst>
                <a:gs pos="0">
                  <a:srgbClr val="FF9900">
                    <a:tint val="66000"/>
                    <a:satMod val="160000"/>
                  </a:srgbClr>
                </a:gs>
                <a:gs pos="50000">
                  <a:srgbClr val="FF9900">
                    <a:tint val="44500"/>
                    <a:satMod val="160000"/>
                  </a:srgbClr>
                </a:gs>
                <a:gs pos="100000">
                  <a:srgbClr val="FF99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zh-TW" sz="2000">
                <a:latin typeface="+mn-lt"/>
                <a:ea typeface="標楷體" pitchFamily="65" charset="-120"/>
              </a:endParaRPr>
            </a:p>
          </p:txBody>
        </p:sp>
        <p:sp>
          <p:nvSpPr>
            <p:cNvPr id="44" name="AutoShape 43"/>
            <p:cNvSpPr>
              <a:spLocks/>
            </p:cNvSpPr>
            <p:nvPr/>
          </p:nvSpPr>
          <p:spPr bwMode="auto">
            <a:xfrm>
              <a:off x="3097602" y="5010153"/>
              <a:ext cx="524162" cy="1281899"/>
            </a:xfrm>
            <a:prstGeom prst="roundRect">
              <a:avLst>
                <a:gd name="adj" fmla="val 14032"/>
              </a:avLst>
            </a:prstGeom>
            <a:gradFill rotWithShape="1">
              <a:gsLst>
                <a:gs pos="0">
                  <a:srgbClr val="FFBD80"/>
                </a:gs>
                <a:gs pos="50000">
                  <a:srgbClr val="FFD4B3"/>
                </a:gs>
                <a:gs pos="100000">
                  <a:srgbClr val="FFE9DA"/>
                </a:gs>
              </a:gsLst>
              <a:lin ang="0" scaled="1"/>
            </a:gradFill>
            <a:ln>
              <a:noFill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zh-TW" sz="2000">
                <a:ea typeface="標楷體" panose="03000509000000000000" pitchFamily="65" charset="-120"/>
              </a:endParaRPr>
            </a:p>
          </p:txBody>
        </p:sp>
        <p:sp>
          <p:nvSpPr>
            <p:cNvPr id="45" name="AutoShape 44"/>
            <p:cNvSpPr>
              <a:spLocks/>
            </p:cNvSpPr>
            <p:nvPr/>
          </p:nvSpPr>
          <p:spPr bwMode="auto">
            <a:xfrm>
              <a:off x="8282314" y="5017791"/>
              <a:ext cx="521167" cy="1274261"/>
            </a:xfrm>
            <a:prstGeom prst="roundRect">
              <a:avLst>
                <a:gd name="adj" fmla="val 14032"/>
              </a:avLst>
            </a:prstGeom>
            <a:gradFill flip="none" rotWithShape="1">
              <a:gsLst>
                <a:gs pos="0">
                  <a:srgbClr val="FF9900">
                    <a:tint val="66000"/>
                    <a:satMod val="160000"/>
                  </a:srgbClr>
                </a:gs>
                <a:gs pos="50000">
                  <a:srgbClr val="FF9900">
                    <a:tint val="44500"/>
                    <a:satMod val="160000"/>
                  </a:srgbClr>
                </a:gs>
                <a:gs pos="100000">
                  <a:srgbClr val="FF99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zh-TW" sz="2000">
                <a:latin typeface="+mn-lt"/>
                <a:ea typeface="標楷體" pitchFamily="65" charset="-120"/>
              </a:endParaRPr>
            </a:p>
          </p:txBody>
        </p:sp>
        <p:sp>
          <p:nvSpPr>
            <p:cNvPr id="46" name="AutoShape 45"/>
            <p:cNvSpPr>
              <a:spLocks/>
            </p:cNvSpPr>
            <p:nvPr/>
          </p:nvSpPr>
          <p:spPr bwMode="auto">
            <a:xfrm>
              <a:off x="8993676" y="5017791"/>
              <a:ext cx="522664" cy="1274261"/>
            </a:xfrm>
            <a:prstGeom prst="roundRect">
              <a:avLst>
                <a:gd name="adj" fmla="val 14032"/>
              </a:avLst>
            </a:prstGeom>
            <a:gradFill rotWithShape="1">
              <a:gsLst>
                <a:gs pos="0">
                  <a:srgbClr val="FFBD80"/>
                </a:gs>
                <a:gs pos="50000">
                  <a:srgbClr val="FFD4B3"/>
                </a:gs>
                <a:gs pos="100000">
                  <a:srgbClr val="FFE9DA"/>
                </a:gs>
              </a:gsLst>
              <a:lin ang="10800000" scaled="1"/>
            </a:gradFill>
            <a:ln>
              <a:noFill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kumimoji="0" lang="zh-TW" altLang="zh-TW" sz="2000">
                <a:ea typeface="標楷體" panose="03000509000000000000" pitchFamily="65" charset="-120"/>
              </a:endParaRPr>
            </a:p>
          </p:txBody>
        </p:sp>
        <p:sp>
          <p:nvSpPr>
            <p:cNvPr id="47" name="AutoShape 46"/>
            <p:cNvSpPr>
              <a:spLocks/>
            </p:cNvSpPr>
            <p:nvPr/>
          </p:nvSpPr>
          <p:spPr bwMode="auto">
            <a:xfrm>
              <a:off x="7560468" y="5017791"/>
              <a:ext cx="524162" cy="1274261"/>
            </a:xfrm>
            <a:prstGeom prst="roundRect">
              <a:avLst>
                <a:gd name="adj" fmla="val 14032"/>
              </a:avLst>
            </a:prstGeom>
            <a:gradFill flip="none" rotWithShape="1">
              <a:gsLst>
                <a:gs pos="0">
                  <a:srgbClr val="FF9900">
                    <a:tint val="66000"/>
                    <a:satMod val="160000"/>
                  </a:srgbClr>
                </a:gs>
                <a:gs pos="50000">
                  <a:srgbClr val="FF9900">
                    <a:tint val="44500"/>
                    <a:satMod val="160000"/>
                  </a:srgbClr>
                </a:gs>
                <a:gs pos="100000">
                  <a:srgbClr val="FF99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dist="25399" dir="2700000" algn="ctr" rotWithShape="0">
                <a:schemeClr val="bg2"/>
              </a:outerShdw>
            </a:effectLst>
            <a:extLs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zh-TW" sz="2000">
                <a:latin typeface="+mn-lt"/>
                <a:ea typeface="標楷體" pitchFamily="65" charset="-120"/>
              </a:endParaRPr>
            </a:p>
          </p:txBody>
        </p:sp>
        <p:sp>
          <p:nvSpPr>
            <p:cNvPr id="48" name="Rectangle 47"/>
            <p:cNvSpPr>
              <a:spLocks/>
            </p:cNvSpPr>
            <p:nvPr/>
          </p:nvSpPr>
          <p:spPr bwMode="auto">
            <a:xfrm>
              <a:off x="5412901" y="5024156"/>
              <a:ext cx="383387" cy="90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575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1800" b="1">
                  <a:solidFill>
                    <a:srgbClr val="000000"/>
                  </a:solidFill>
                  <a:ea typeface="標楷體" panose="03000509000000000000" pitchFamily="65" charset="-120"/>
                </a:rPr>
                <a:t>D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800" b="1">
                  <a:solidFill>
                    <a:srgbClr val="000000"/>
                  </a:solidFill>
                  <a:ea typeface="標楷體" panose="03000509000000000000" pitchFamily="65" charset="-120"/>
                </a:rPr>
                <a:t>教師帳戶</a:t>
              </a:r>
              <a:endParaRPr kumimoji="0" lang="zh-TW" altLang="en-US" sz="1800">
                <a:ea typeface="標楷體" panose="03000509000000000000" pitchFamily="65" charset="-120"/>
              </a:endParaRPr>
            </a:p>
          </p:txBody>
        </p:sp>
        <p:sp>
          <p:nvSpPr>
            <p:cNvPr id="49" name="Rectangle 48"/>
            <p:cNvSpPr>
              <a:spLocks/>
            </p:cNvSpPr>
            <p:nvPr/>
          </p:nvSpPr>
          <p:spPr bwMode="auto">
            <a:xfrm>
              <a:off x="6879057" y="5024156"/>
              <a:ext cx="383387" cy="90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575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1800" b="1">
                  <a:solidFill>
                    <a:srgbClr val="000000"/>
                  </a:solidFill>
                  <a:ea typeface="標楷體" panose="03000509000000000000" pitchFamily="65" charset="-120"/>
                </a:rPr>
                <a:t>F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800" b="1">
                  <a:solidFill>
                    <a:srgbClr val="000000"/>
                  </a:solidFill>
                  <a:ea typeface="標楷體" panose="03000509000000000000" pitchFamily="65" charset="-120"/>
                </a:rPr>
                <a:t>教師帳戶</a:t>
              </a:r>
              <a:endParaRPr kumimoji="0" lang="zh-TW" altLang="en-US" sz="1800">
                <a:ea typeface="標楷體" panose="03000509000000000000" pitchFamily="65" charset="-120"/>
              </a:endParaRPr>
            </a:p>
          </p:txBody>
        </p:sp>
        <p:sp>
          <p:nvSpPr>
            <p:cNvPr id="50" name="Rectangle 49"/>
            <p:cNvSpPr>
              <a:spLocks/>
            </p:cNvSpPr>
            <p:nvPr/>
          </p:nvSpPr>
          <p:spPr bwMode="auto">
            <a:xfrm>
              <a:off x="3864376" y="5024156"/>
              <a:ext cx="383387" cy="90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575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1800" b="1">
                  <a:solidFill>
                    <a:srgbClr val="000000"/>
                  </a:solidFill>
                  <a:ea typeface="標楷體" panose="03000509000000000000" pitchFamily="65" charset="-120"/>
                </a:rPr>
                <a:t>B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800" b="1">
                  <a:solidFill>
                    <a:srgbClr val="000000"/>
                  </a:solidFill>
                  <a:ea typeface="標楷體" panose="03000509000000000000" pitchFamily="65" charset="-120"/>
                </a:rPr>
                <a:t>教師帳戶</a:t>
              </a:r>
              <a:endParaRPr kumimoji="0" lang="zh-TW" altLang="en-US" sz="1800">
                <a:ea typeface="標楷體" panose="03000509000000000000" pitchFamily="65" charset="-120"/>
              </a:endParaRPr>
            </a:p>
          </p:txBody>
        </p:sp>
        <p:sp>
          <p:nvSpPr>
            <p:cNvPr id="51" name="Rectangle 50"/>
            <p:cNvSpPr>
              <a:spLocks/>
            </p:cNvSpPr>
            <p:nvPr/>
          </p:nvSpPr>
          <p:spPr bwMode="auto">
            <a:xfrm>
              <a:off x="3154511" y="5024156"/>
              <a:ext cx="383387" cy="90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575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1800" b="1" dirty="0">
                  <a:solidFill>
                    <a:srgbClr val="000000"/>
                  </a:solidFill>
                  <a:ea typeface="標楷體" panose="03000509000000000000" pitchFamily="65" charset="-120"/>
                </a:rPr>
                <a:t>A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800" b="1" dirty="0">
                  <a:solidFill>
                    <a:srgbClr val="000000"/>
                  </a:solidFill>
                  <a:ea typeface="標楷體" panose="03000509000000000000" pitchFamily="65" charset="-120"/>
                </a:rPr>
                <a:t>教師帳戶</a:t>
              </a:r>
              <a:endParaRPr kumimoji="0" lang="zh-TW" altLang="en-US" sz="1800" dirty="0">
                <a:ea typeface="標楷體" panose="03000509000000000000" pitchFamily="65" charset="-120"/>
              </a:endParaRPr>
            </a:p>
          </p:txBody>
        </p:sp>
        <p:sp>
          <p:nvSpPr>
            <p:cNvPr id="52" name="Rectangle 51"/>
            <p:cNvSpPr>
              <a:spLocks/>
            </p:cNvSpPr>
            <p:nvPr/>
          </p:nvSpPr>
          <p:spPr bwMode="auto">
            <a:xfrm>
              <a:off x="4620667" y="5024156"/>
              <a:ext cx="383387" cy="90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575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1800" b="1" dirty="0">
                  <a:solidFill>
                    <a:srgbClr val="000000"/>
                  </a:solidFill>
                  <a:ea typeface="標楷體" panose="03000509000000000000" pitchFamily="65" charset="-120"/>
                </a:rPr>
                <a:t>C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800" b="1" dirty="0">
                  <a:solidFill>
                    <a:srgbClr val="000000"/>
                  </a:solidFill>
                  <a:ea typeface="標楷體" panose="03000509000000000000" pitchFamily="65" charset="-120"/>
                </a:rPr>
                <a:t>教師帳戶</a:t>
              </a:r>
              <a:endParaRPr kumimoji="0" lang="zh-TW" altLang="en-US" sz="1800" dirty="0">
                <a:ea typeface="標楷體" panose="03000509000000000000" pitchFamily="65" charset="-120"/>
              </a:endParaRPr>
            </a:p>
          </p:txBody>
        </p:sp>
        <p:sp>
          <p:nvSpPr>
            <p:cNvPr id="53" name="Rectangle 52"/>
            <p:cNvSpPr>
              <a:spLocks/>
            </p:cNvSpPr>
            <p:nvPr/>
          </p:nvSpPr>
          <p:spPr bwMode="auto">
            <a:xfrm>
              <a:off x="8333232" y="5044524"/>
              <a:ext cx="383387" cy="90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575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1800" b="1">
                  <a:solidFill>
                    <a:srgbClr val="000000"/>
                  </a:solidFill>
                  <a:ea typeface="標楷體" panose="03000509000000000000" pitchFamily="65" charset="-120"/>
                </a:rPr>
                <a:t>H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800" b="1">
                  <a:solidFill>
                    <a:srgbClr val="000000"/>
                  </a:solidFill>
                  <a:ea typeface="標楷體" panose="03000509000000000000" pitchFamily="65" charset="-120"/>
                </a:rPr>
                <a:t>教師帳戶</a:t>
              </a:r>
              <a:endParaRPr kumimoji="0" lang="zh-TW" altLang="en-US" sz="1800">
                <a:ea typeface="標楷體" panose="03000509000000000000" pitchFamily="65" charset="-120"/>
              </a:endParaRPr>
            </a:p>
          </p:txBody>
        </p:sp>
        <p:sp>
          <p:nvSpPr>
            <p:cNvPr id="54" name="Rectangle 53"/>
            <p:cNvSpPr>
              <a:spLocks/>
            </p:cNvSpPr>
            <p:nvPr/>
          </p:nvSpPr>
          <p:spPr bwMode="auto">
            <a:xfrm>
              <a:off x="7632353" y="5024156"/>
              <a:ext cx="381889" cy="90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575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1800" b="1">
                  <a:solidFill>
                    <a:srgbClr val="000000"/>
                  </a:solidFill>
                  <a:ea typeface="標楷體" panose="03000509000000000000" pitchFamily="65" charset="-120"/>
                </a:rPr>
                <a:t>G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800" b="1">
                  <a:solidFill>
                    <a:srgbClr val="000000"/>
                  </a:solidFill>
                  <a:ea typeface="標楷體" panose="03000509000000000000" pitchFamily="65" charset="-120"/>
                </a:rPr>
                <a:t>教師帳戶</a:t>
              </a:r>
              <a:endParaRPr kumimoji="0" lang="zh-TW" altLang="en-US" sz="1800">
                <a:ea typeface="標楷體" panose="03000509000000000000" pitchFamily="65" charset="-120"/>
              </a:endParaRPr>
            </a:p>
          </p:txBody>
        </p:sp>
        <p:sp>
          <p:nvSpPr>
            <p:cNvPr id="55" name="Rectangle 54"/>
            <p:cNvSpPr>
              <a:spLocks/>
            </p:cNvSpPr>
            <p:nvPr/>
          </p:nvSpPr>
          <p:spPr bwMode="auto">
            <a:xfrm>
              <a:off x="9073049" y="5024156"/>
              <a:ext cx="381889" cy="908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575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en-US" altLang="zh-TW" sz="1800" b="1">
                  <a:solidFill>
                    <a:srgbClr val="000000"/>
                  </a:solidFill>
                  <a:ea typeface="標楷體" panose="03000509000000000000" pitchFamily="65" charset="-120"/>
                </a:rPr>
                <a:t>I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kumimoji="0" lang="zh-TW" altLang="en-US" sz="1800" b="1">
                  <a:solidFill>
                    <a:srgbClr val="000000"/>
                  </a:solidFill>
                  <a:ea typeface="標楷體" panose="03000509000000000000" pitchFamily="65" charset="-120"/>
                </a:rPr>
                <a:t>教師帳戶</a:t>
              </a:r>
              <a:endParaRPr kumimoji="0" lang="zh-TW" altLang="en-US" sz="1800">
                <a:ea typeface="標楷體" panose="03000509000000000000" pitchFamily="65" charset="-120"/>
              </a:endParaRPr>
            </a:p>
          </p:txBody>
        </p:sp>
        <p:sp>
          <p:nvSpPr>
            <p:cNvPr id="76" name="Rectangle 75"/>
            <p:cNvSpPr>
              <a:spLocks/>
            </p:cNvSpPr>
            <p:nvPr/>
          </p:nvSpPr>
          <p:spPr bwMode="auto">
            <a:xfrm>
              <a:off x="2804072" y="3719344"/>
              <a:ext cx="1350840" cy="243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2575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zh-TW" altLang="en-US" sz="2000" b="1" dirty="0">
                  <a:solidFill>
                    <a:srgbClr val="A40800"/>
                  </a:solidFill>
                  <a:ea typeface="標楷體" panose="03000509000000000000" pitchFamily="65" charset="-120"/>
                </a:rPr>
                <a:t>按月提撥</a:t>
              </a:r>
              <a:endParaRPr kumimoji="0" lang="zh-TW" altLang="en-US" sz="2000" dirty="0"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482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4264BA5-BE9F-44D2-9B86-8E00ED566E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內含山巒日出相片的藍色橫紋簡報 (寬螢幕)</Template>
  <TotalTime>1278</TotalTime>
  <Words>901</Words>
  <Application>Microsoft Office PowerPoint</Application>
  <PresentationFormat>自訂</PresentationFormat>
  <Paragraphs>218</Paragraphs>
  <Slides>17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17</vt:i4>
      </vt:variant>
    </vt:vector>
  </HeadingPairs>
  <TitlesOfParts>
    <vt:vector size="20" baseType="lpstr">
      <vt:lpstr>Banded Design Blue 16x9</vt:lpstr>
      <vt:lpstr>文件</vt:lpstr>
      <vt:lpstr>圖表</vt:lpstr>
      <vt:lpstr>幾個大家關心的退撫問題</vt:lpstr>
      <vt:lpstr>目錄</vt:lpstr>
      <vt:lpstr>一、前言 </vt:lpstr>
      <vt:lpstr>PowerPoint 簡報</vt:lpstr>
      <vt:lpstr>PowerPoint 簡報</vt:lpstr>
      <vt:lpstr>PowerPoint 簡報</vt:lpstr>
      <vt:lpstr>PowerPoint 簡報</vt:lpstr>
      <vt:lpstr>    二、私校退撫會不會破產 </vt:lpstr>
      <vt:lpstr>二、私校退撫會不會破產 </vt:lpstr>
      <vt:lpstr>      三、私校退撫因應少子化措施 </vt:lpstr>
      <vt:lpstr>四、私校退撫儲金操作績效現況 </vt:lpstr>
      <vt:lpstr>PowerPoint 簡報</vt:lpstr>
      <vt:lpstr>PowerPoint 簡報</vt:lpstr>
      <vt:lpstr>PowerPoint 簡報</vt:lpstr>
      <vt:lpstr>五、您選對投資組合了嗎 </vt:lpstr>
      <vt:lpstr>PowerPoint 簡報</vt:lpstr>
      <vt:lpstr>六、結語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三個大家關心的退撫問題</dc:title>
  <dc:creator>moejsmpc</dc:creator>
  <cp:lastModifiedBy>user</cp:lastModifiedBy>
  <cp:revision>55</cp:revision>
  <cp:lastPrinted>2015-04-01T02:48:35Z</cp:lastPrinted>
  <dcterms:created xsi:type="dcterms:W3CDTF">2015-03-17T07:35:04Z</dcterms:created>
  <dcterms:modified xsi:type="dcterms:W3CDTF">2016-03-23T06:07:30Z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TC028952539991</vt:lpwstr>
  </property>
</Properties>
</file>