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2"/>
  </p:notesMasterIdLst>
  <p:sldIdLst>
    <p:sldId id="256" r:id="rId2"/>
    <p:sldId id="320" r:id="rId3"/>
    <p:sldId id="327" r:id="rId4"/>
    <p:sldId id="306" r:id="rId5"/>
    <p:sldId id="294" r:id="rId6"/>
    <p:sldId id="295" r:id="rId7"/>
    <p:sldId id="296" r:id="rId8"/>
    <p:sldId id="307" r:id="rId9"/>
    <p:sldId id="314" r:id="rId10"/>
    <p:sldId id="334" r:id="rId11"/>
    <p:sldId id="315" r:id="rId12"/>
    <p:sldId id="319" r:id="rId13"/>
    <p:sldId id="321" r:id="rId14"/>
    <p:sldId id="322" r:id="rId15"/>
    <p:sldId id="323" r:id="rId16"/>
    <p:sldId id="325" r:id="rId17"/>
    <p:sldId id="326" r:id="rId18"/>
    <p:sldId id="329" r:id="rId19"/>
    <p:sldId id="328" r:id="rId20"/>
    <p:sldId id="331" r:id="rId21"/>
  </p:sldIdLst>
  <p:sldSz cx="9144000" cy="6858000" type="screen4x3"/>
  <p:notesSz cx="7104063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A8"/>
    <a:srgbClr val="216BFF"/>
    <a:srgbClr val="60E43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87" autoAdjust="0"/>
    <p:restoredTop sz="86480" autoAdjust="0"/>
  </p:normalViewPr>
  <p:slideViewPr>
    <p:cSldViewPr>
      <p:cViewPr varScale="1">
        <p:scale>
          <a:sx n="59" d="100"/>
          <a:sy n="59" d="100"/>
        </p:scale>
        <p:origin x="-1212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403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4E08F58D-56DE-4CEC-9188-49E32777C04E}" type="datetimeFigureOut">
              <a:rPr lang="zh-TW" altLang="en-US" smtClean="0"/>
              <a:pPr/>
              <a:t>2018/10/19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DE465027-7005-4732-802E-9565C86CF99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FDA7EA-DAE3-456A-9165-C310D406BA67}" type="slidenum">
              <a:rPr lang="en-US" altLang="zh-TW" smtClean="0"/>
              <a:pPr/>
              <a:t>14</a:t>
            </a:fld>
            <a:endParaRPr lang="en-US" altLang="zh-TW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F2FC61-704E-4175-AC9D-71B7510F190F}" type="slidenum">
              <a:rPr lang="en-US" altLang="zh-TW" smtClean="0"/>
              <a:pPr/>
              <a:t>17</a:t>
            </a:fld>
            <a:endParaRPr lang="en-US" altLang="zh-TW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C59826-346B-42F0-9227-25AEF37620B2}" type="slidenum">
              <a:rPr lang="en-US" altLang="zh-TW"/>
              <a:pPr/>
              <a:t>20</a:t>
            </a:fld>
            <a:endParaRPr lang="en-US" altLang="zh-TW" dirty="0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陳汯諄  心理師 </a:t>
            </a:r>
            <a:r>
              <a:rPr lang="en-US" altLang="zh-TW" dirty="0"/>
              <a:t>106.7.25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8DA0C-D703-4C3A-BC04-42BE68E5C71B}" type="datetime1">
              <a:rPr lang="zh-TW" altLang="en-US" smtClean="0"/>
              <a:pPr/>
              <a:t>2018/10/19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1014-24B7-43EC-9D56-2C4156A9FD4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ver dir="l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1E8F4-95C8-468A-9A64-014C4A89BD2E}" type="datetime1">
              <a:rPr lang="zh-TW" altLang="en-US" smtClean="0"/>
              <a:pPr/>
              <a:t>2018/10/19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1014-24B7-43EC-9D56-2C4156A9FD4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02D43-FB97-4331-AA40-3602C4F91ADF}" type="datetime1">
              <a:rPr lang="zh-TW" altLang="en-US" smtClean="0"/>
              <a:pPr/>
              <a:t>2018/10/19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1014-24B7-43EC-9D56-2C4156A9FD4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CBEA-DD41-44E8-BF04-25919D4D72B9}" type="datetime1">
              <a:rPr lang="zh-TW" altLang="en-US" smtClean="0"/>
              <a:pPr/>
              <a:t>2018/10/19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1014-24B7-43EC-9D56-2C4156A9FD4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C3737-BE6F-41BE-991D-1BA54BCF91A7}" type="datetime1">
              <a:rPr lang="zh-TW" altLang="en-US" smtClean="0"/>
              <a:pPr/>
              <a:t>2018/10/19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1014-24B7-43EC-9D56-2C4156A9FD4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ver dir="l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B38A8-0E79-46C0-AFA8-A0AE990E2D5A}" type="datetime1">
              <a:rPr lang="zh-TW" altLang="en-US" smtClean="0"/>
              <a:pPr/>
              <a:t>2018/10/19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1014-24B7-43EC-9D56-2C4156A9FD4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BFE8-0A2A-4A36-995B-5242373FC2B6}" type="datetime1">
              <a:rPr lang="zh-TW" altLang="en-US" smtClean="0"/>
              <a:pPr/>
              <a:t>2018/10/19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1014-24B7-43EC-9D56-2C4156A9FD4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B8003-A9AD-4B82-B4EB-38D033B2FF1C}" type="datetime1">
              <a:rPr lang="zh-TW" altLang="en-US" smtClean="0"/>
              <a:pPr/>
              <a:t>2018/10/19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1014-24B7-43EC-9D56-2C4156A9FD4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F362-4438-4356-8324-2662804A0476}" type="datetime1">
              <a:rPr lang="zh-TW" altLang="en-US" smtClean="0"/>
              <a:pPr/>
              <a:t>2018/10/19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1014-24B7-43EC-9D56-2C4156A9FD4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A5BC4-E17D-4070-A2C3-0A164CCB3CB5}" type="datetime1">
              <a:rPr lang="zh-TW" altLang="en-US" smtClean="0"/>
              <a:pPr/>
              <a:t>2018/10/19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1014-24B7-43EC-9D56-2C4156A9FD4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DB1D6-4D7C-4B7B-A612-5A5C1C028F3E}" type="datetime1">
              <a:rPr lang="zh-TW" altLang="en-US" smtClean="0"/>
              <a:pPr/>
              <a:t>2018/10/19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3E1014-24B7-43EC-9D56-2C4156A9FD4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459D68-7510-4592-A10B-89DEE4D1E28D}" type="datetime1">
              <a:rPr lang="zh-TW" altLang="en-US" smtClean="0"/>
              <a:pPr/>
              <a:t>2018/10/19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3E1014-24B7-43EC-9D56-2C4156A9FD4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cover dir="ld"/>
  </p:transition>
  <p:timing>
    <p:tnLst>
      <p:par>
        <p:cTn id="1" dur="indefinite" restart="never" nodeType="tmRoot"/>
      </p:par>
    </p:tn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highrisk.heart.net.tw/drug.htm" TargetMode="External"/><Relationship Id="rId2" Type="http://schemas.openxmlformats.org/officeDocument/2006/relationships/hyperlink" Target="http://www.stm.org.tw/ecc/a012/flash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0" smtClean="0">
                <a:solidFill>
                  <a:srgbClr val="FFFF00"/>
                </a:solidFill>
              </a:rPr>
              <a:t>高關懷學生辨識及輔導</a:t>
            </a:r>
            <a:endParaRPr lang="zh-TW" altLang="en-US" b="1" dirty="0">
              <a:solidFill>
                <a:srgbClr val="FFFF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1733" y="3429000"/>
            <a:ext cx="6074603" cy="158417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92D050"/>
                </a:solidFill>
                <a:latin typeface="+mj-ea"/>
                <a:ea typeface="+mj-ea"/>
              </a:rPr>
              <a:t>臨床心理師   陳</a:t>
            </a:r>
            <a:r>
              <a:rPr lang="zh-TW" altLang="en-US" smtClean="0">
                <a:solidFill>
                  <a:srgbClr val="92D050"/>
                </a:solidFill>
                <a:latin typeface="+mj-ea"/>
                <a:ea typeface="+mj-ea"/>
              </a:rPr>
              <a:t>汯諄</a:t>
            </a:r>
            <a:endParaRPr lang="en-US" altLang="zh-TW" smtClean="0">
              <a:solidFill>
                <a:srgbClr val="92D050"/>
              </a:solidFill>
              <a:latin typeface="+mj-ea"/>
              <a:ea typeface="+mj-ea"/>
            </a:endParaRPr>
          </a:p>
          <a:p>
            <a:r>
              <a:rPr lang="en-US" altLang="zh-TW" smtClean="0">
                <a:solidFill>
                  <a:srgbClr val="92D050"/>
                </a:solidFill>
                <a:latin typeface="+mj-ea"/>
                <a:ea typeface="+mj-ea"/>
              </a:rPr>
              <a:t>107.10.20</a:t>
            </a:r>
            <a:r>
              <a:rPr lang="zh-TW" altLang="en-US" smtClean="0">
                <a:solidFill>
                  <a:srgbClr val="92D050"/>
                </a:solidFill>
                <a:latin typeface="+mj-ea"/>
                <a:ea typeface="+mj-ea"/>
              </a:rPr>
              <a:t> 揚子高中            </a:t>
            </a:r>
            <a:endParaRPr lang="zh-TW" altLang="en-US" dirty="0">
              <a:solidFill>
                <a:srgbClr val="92D050"/>
              </a:solidFill>
              <a:latin typeface="+mj-ea"/>
              <a:ea typeface="+mj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</p:spTree>
  </p:cSld>
  <p:clrMapOvr>
    <a:masterClrMapping/>
  </p:clrMapOvr>
  <p:transition>
    <p:cover dir="l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+mj-ea"/>
                <a:ea typeface="+mj-ea"/>
              </a:rPr>
              <a:t>學校轉介學生，資料顯示該生常常不遵守規矩，頂撞老師，每次嗆老師要小心，在外面混過，毆打同學，欺負同學，違反校規，每次嗆老師是學務處常客，學校開過多次個案會議，每次個案會議專家意見皆不同，轉學過多次。</a:t>
            </a:r>
            <a:endParaRPr lang="zh-TW" altLang="en-US" sz="2800" dirty="0">
              <a:latin typeface="+mj-ea"/>
              <a:ea typeface="+mj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</p:spTree>
  </p:cSld>
  <p:clrMapOvr>
    <a:masterClrMapping/>
  </p:clrMapOvr>
  <p:transition>
    <p:cover dir="l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7549207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endParaRPr lang="zh-TW" dirty="0">
              <a:solidFill>
                <a:schemeClr val="accent4"/>
              </a:solidFill>
            </a:endParaRPr>
          </a:p>
        </p:txBody>
      </p:sp>
      <p:sp>
        <p:nvSpPr>
          <p:cNvPr id="28675" name="內容版面配置區 2"/>
          <p:cNvSpPr>
            <a:spLocks noGrp="1"/>
          </p:cNvSpPr>
          <p:nvPr>
            <p:ph idx="1"/>
          </p:nvPr>
        </p:nvSpPr>
        <p:spPr>
          <a:xfrm>
            <a:off x="611188" y="1600200"/>
            <a:ext cx="8075612" cy="4525963"/>
          </a:xfrm>
        </p:spPr>
        <p:txBody>
          <a:bodyPr/>
          <a:lstStyle/>
          <a:p>
            <a:r>
              <a:rPr lang="zh-TW" altLang="en-US" sz="2800" dirty="0" smtClean="0">
                <a:latin typeface="+mj-ea"/>
                <a:ea typeface="+mj-ea"/>
              </a:rPr>
              <a:t>學校轉介學生，資料顯示該生被診斷是注意力缺陷過動症，個案平時不重視課業，成績不佳，跟老師談話會上下顛倒坐，玩電動玩到半夜，白天上課會趴在桌上睡覺，常頂撞老師有口語爭吵或口出穢語，上課愛講話，老師認為個案會帶頭作怪，從主任到校長私下表示想辦法要讓個案轉學</a:t>
            </a:r>
          </a:p>
          <a:p>
            <a:endParaRPr lang="zh-TW" altLang="en-US" dirty="0" smtClean="0">
              <a:latin typeface="+mj-ea"/>
              <a:ea typeface="+mj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</p:spTree>
  </p:cSld>
  <p:clrMapOvr>
    <a:masterClrMapping/>
  </p:clrMapOvr>
  <p:transition>
    <p:cover dir="l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學生背景資料警訊</a:t>
            </a:r>
            <a:endParaRPr lang="zh-TW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4213" y="1600200"/>
            <a:ext cx="8002587" cy="45259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zh-TW" altLang="en-US" sz="2800" smtClean="0">
                <a:latin typeface="+mj-ea"/>
                <a:ea typeface="+mj-ea"/>
              </a:rPr>
              <a:t>父母</a:t>
            </a:r>
            <a:r>
              <a:rPr lang="zh-TW" altLang="en-US" sz="2800" dirty="0" smtClean="0">
                <a:latin typeface="+mj-ea"/>
                <a:ea typeface="+mj-ea"/>
              </a:rPr>
              <a:t>離婚</a:t>
            </a:r>
            <a:endParaRPr lang="en-US" altLang="zh-TW" sz="2800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latin typeface="+mj-ea"/>
                <a:ea typeface="+mj-ea"/>
              </a:rPr>
              <a:t>親人過世</a:t>
            </a:r>
            <a:endParaRPr lang="en-US" altLang="zh-TW" sz="2800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latin typeface="+mj-ea"/>
                <a:ea typeface="+mj-ea"/>
              </a:rPr>
              <a:t>被霸凌經驗</a:t>
            </a:r>
            <a:endParaRPr lang="en-US" altLang="zh-TW" sz="2800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latin typeface="+mj-ea"/>
                <a:ea typeface="+mj-ea"/>
              </a:rPr>
              <a:t>廟會</a:t>
            </a:r>
            <a:endParaRPr lang="en-US" altLang="zh-TW" sz="2800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smtClean="0">
                <a:latin typeface="+mj-ea"/>
                <a:ea typeface="+mj-ea"/>
              </a:rPr>
              <a:t>離家</a:t>
            </a:r>
            <a:r>
              <a:rPr lang="zh-TW" altLang="en-US" sz="2800" dirty="0" smtClean="0">
                <a:latin typeface="+mj-ea"/>
                <a:ea typeface="+mj-ea"/>
              </a:rPr>
              <a:t>或翹課經驗</a:t>
            </a:r>
            <a:endParaRPr lang="en-US" altLang="zh-TW" sz="2800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latin typeface="+mj-ea"/>
                <a:ea typeface="+mj-ea"/>
              </a:rPr>
              <a:t>過去有自我傷害紀錄</a:t>
            </a:r>
            <a:endParaRPr lang="en-US" altLang="zh-TW" sz="2800" dirty="0" smtClean="0">
              <a:latin typeface="+mj-ea"/>
              <a:ea typeface="+mj-ea"/>
            </a:endParaRPr>
          </a:p>
          <a:p>
            <a:pPr fontAlgn="auto">
              <a:spcAft>
                <a:spcPts val="0"/>
              </a:spcAft>
              <a:buFont typeface="Wingdings 2"/>
              <a:buChar char=""/>
              <a:defRPr/>
            </a:pPr>
            <a:endParaRPr lang="en-US" altLang="zh-TW" sz="2800" dirty="0" smtClean="0">
              <a:solidFill>
                <a:srgbClr val="FFFF00"/>
              </a:solidFill>
              <a:latin typeface="+mj-ea"/>
              <a:ea typeface="+mj-ea"/>
            </a:endParaRPr>
          </a:p>
          <a:p>
            <a:pPr fontAlgn="auto">
              <a:spcAft>
                <a:spcPts val="0"/>
              </a:spcAft>
              <a:buFont typeface="Wingdings 2"/>
              <a:buChar char=""/>
              <a:defRPr/>
            </a:pPr>
            <a:endParaRPr lang="en-US" altLang="zh-TW" sz="2800" dirty="0" smtClean="0">
              <a:solidFill>
                <a:srgbClr val="60E43C"/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Char char=""/>
              <a:defRPr/>
            </a:pP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</p:spTree>
  </p:cSld>
  <p:clrMapOvr>
    <a:masterClrMapping/>
  </p:clrMapOvr>
  <p:transition>
    <p:cover dir="l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zh-TW">
              <a:solidFill>
                <a:schemeClr val="accent4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188" y="1600200"/>
            <a:ext cx="8075612" cy="45259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zh-TW" altLang="en-US" sz="2800" dirty="0" smtClean="0">
                <a:latin typeface="+mj-ea"/>
                <a:ea typeface="+mj-ea"/>
              </a:rPr>
              <a:t>常無故不到校或遲到</a:t>
            </a:r>
            <a:endParaRPr lang="en-US" altLang="zh-TW" sz="2800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smtClean="0">
                <a:latin typeface="+mj-ea"/>
                <a:ea typeface="+mj-ea"/>
              </a:rPr>
              <a:t>同儕</a:t>
            </a:r>
            <a:endParaRPr lang="en-US" altLang="zh-TW" sz="2800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latin typeface="+mj-ea"/>
                <a:ea typeface="+mj-ea"/>
              </a:rPr>
              <a:t>上課常常趴著睡覺</a:t>
            </a:r>
            <a:endParaRPr lang="en-US" altLang="zh-TW" sz="2800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smtClean="0">
                <a:latin typeface="+mj-ea"/>
                <a:ea typeface="+mj-ea"/>
              </a:rPr>
              <a:t>隔代</a:t>
            </a:r>
            <a:r>
              <a:rPr lang="zh-TW" altLang="en-US" sz="2800" dirty="0" smtClean="0">
                <a:latin typeface="+mj-ea"/>
                <a:ea typeface="+mj-ea"/>
              </a:rPr>
              <a:t>教養</a:t>
            </a:r>
            <a:endParaRPr lang="en-US" altLang="zh-TW" sz="2800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latin typeface="+mj-ea"/>
                <a:ea typeface="+mj-ea"/>
              </a:rPr>
              <a:t>身上有不符合身分的物品</a:t>
            </a:r>
            <a:endParaRPr lang="en-US" altLang="zh-TW" sz="2800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sz="2800" dirty="0" smtClean="0">
                <a:latin typeface="+mj-ea"/>
                <a:ea typeface="+mj-ea"/>
              </a:rPr>
              <a:t>過去有就醫紀錄</a:t>
            </a:r>
            <a:r>
              <a:rPr lang="en-US" altLang="zh-TW" sz="2800" dirty="0" smtClean="0">
                <a:latin typeface="+mj-ea"/>
                <a:ea typeface="+mj-ea"/>
              </a:rPr>
              <a:t>(</a:t>
            </a:r>
            <a:r>
              <a:rPr lang="zh-TW" altLang="en-US" sz="2800" dirty="0" smtClean="0">
                <a:latin typeface="+mj-ea"/>
                <a:ea typeface="+mj-ea"/>
              </a:rPr>
              <a:t>非感冒或受傷原因</a:t>
            </a:r>
            <a:r>
              <a:rPr lang="en-US" altLang="zh-TW" sz="2800" dirty="0" smtClean="0">
                <a:latin typeface="+mj-ea"/>
                <a:ea typeface="+mj-ea"/>
              </a:rPr>
              <a:t>)</a:t>
            </a:r>
          </a:p>
          <a:p>
            <a:pPr fontAlgn="auto">
              <a:spcAft>
                <a:spcPts val="0"/>
              </a:spcAft>
              <a:buFont typeface="Wingdings 2"/>
              <a:buChar char=""/>
              <a:defRPr/>
            </a:pPr>
            <a:endParaRPr lang="zh-TW" altLang="en-US" sz="2800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</p:spTree>
  </p:cSld>
  <p:clrMapOvr>
    <a:masterClrMapping/>
  </p:clrMapOvr>
  <p:transition>
    <p:cover dir="l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zh-TW" altLang="en-US" sz="4000" dirty="0" smtClean="0">
                <a:solidFill>
                  <a:schemeClr val="tx1"/>
                </a:solidFill>
                <a:ea typeface="標楷體" pitchFamily="65" charset="-120"/>
              </a:rPr>
              <a:t>心理治療與諮商的原則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989138"/>
            <a:ext cx="7772400" cy="4114800"/>
          </a:xfrm>
        </p:spPr>
        <p:txBody>
          <a:bodyPr/>
          <a:lstStyle/>
          <a:p>
            <a:pPr eaLnBrk="1" hangingPunct="1"/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針對個案的狀況去擬定計畫</a:t>
            </a:r>
          </a:p>
          <a:p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 適度引用外界資源介入</a:t>
            </a:r>
            <a:endParaRPr lang="en-US" altLang="zh-TW" sz="2800" b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/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怎樣的個案才要轉介</a:t>
            </a:r>
            <a:endParaRPr lang="en-US" altLang="zh-TW" sz="2800" b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/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怎樣訂定目標</a:t>
            </a:r>
            <a:endParaRPr lang="en-US" altLang="zh-TW" sz="2800" b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TW" altLang="en-US" smtClean="0"/>
              <a:t>資料若有引用請註明原作者及出處   陳汯諄心理師</a:t>
            </a:r>
            <a:endParaRPr lang="en-US" altLang="zh-TW"/>
          </a:p>
        </p:txBody>
      </p:sp>
    </p:spTree>
  </p:cSld>
  <p:clrMapOvr>
    <a:masterClrMapping/>
  </p:clrMapOvr>
  <p:transition>
    <p:cover dir="l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ea typeface="標楷體" pitchFamily="65" charset="-120"/>
              </a:rPr>
              <a:t>心理治療與諮商的原則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935480"/>
            <a:ext cx="7643192" cy="4389120"/>
          </a:xfrm>
        </p:spPr>
        <p:txBody>
          <a:bodyPr>
            <a:normAutofit/>
          </a:bodyPr>
          <a:lstStyle/>
          <a:p>
            <a:r>
              <a:rPr lang="zh-TW" altLang="en-US" sz="2800" b="0" dirty="0" smtClean="0">
                <a:latin typeface="+mj-ea"/>
                <a:ea typeface="+mj-ea"/>
              </a:rPr>
              <a:t>學校與家庭環境的適應與問題解決</a:t>
            </a:r>
            <a:endParaRPr lang="en-US" altLang="zh-TW" sz="2800" b="0" dirty="0" smtClean="0">
              <a:latin typeface="+mj-ea"/>
              <a:ea typeface="+mj-ea"/>
            </a:endParaRPr>
          </a:p>
          <a:p>
            <a:r>
              <a:rPr lang="zh-TW" altLang="en-US" sz="2800" b="0" dirty="0" smtClean="0">
                <a:latin typeface="+mj-ea"/>
                <a:ea typeface="+mj-ea"/>
              </a:rPr>
              <a:t>人際關係衝突</a:t>
            </a:r>
            <a:endParaRPr lang="en-US" altLang="zh-TW" sz="2800" b="0" dirty="0" smtClean="0">
              <a:latin typeface="+mj-ea"/>
              <a:ea typeface="+mj-ea"/>
            </a:endParaRPr>
          </a:p>
          <a:p>
            <a:r>
              <a:rPr lang="zh-TW" altLang="en-US" sz="2800" b="0" dirty="0" smtClean="0">
                <a:latin typeface="+mj-ea"/>
                <a:ea typeface="+mj-ea"/>
              </a:rPr>
              <a:t>家長的立場與態度</a:t>
            </a:r>
            <a:endParaRPr lang="zh-TW" altLang="en-US" sz="2800" dirty="0">
              <a:latin typeface="+mj-ea"/>
              <a:ea typeface="+mj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TW" altLang="en-US" smtClean="0"/>
              <a:t>資料若有引用請註明原作者及出處   陳汯諄心理師</a:t>
            </a:r>
            <a:endParaRPr lang="en-US" altLang="zh-TW"/>
          </a:p>
        </p:txBody>
      </p:sp>
    </p:spTree>
  </p:cSld>
  <p:clrMapOvr>
    <a:masterClrMapping/>
  </p:clrMapOvr>
  <p:transition>
    <p:cover dir="l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rPr>
              <a:t>客體關係</a:t>
            </a:r>
            <a:endParaRPr lang="zh-TW" altLang="en-US" dirty="0"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935480"/>
            <a:ext cx="8003232" cy="4389120"/>
          </a:xfrm>
        </p:spPr>
        <p:txBody>
          <a:bodyPr/>
          <a:lstStyle/>
          <a:p>
            <a:r>
              <a:rPr lang="zh-TW" altLang="en-US" sz="2800" b="0" dirty="0" smtClean="0">
                <a:latin typeface="微軟正黑體" pitchFamily="34" charset="-120"/>
                <a:ea typeface="微軟正黑體" pitchFamily="34" charset="-120"/>
              </a:rPr>
              <a:t>影響一輩子的人</a:t>
            </a:r>
            <a:endParaRPr lang="en-US" altLang="zh-TW" sz="2800" b="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800" b="0" dirty="0" smtClean="0">
                <a:latin typeface="微軟正黑體" pitchFamily="34" charset="-120"/>
                <a:ea typeface="微軟正黑體" pitchFamily="34" charset="-120"/>
              </a:rPr>
              <a:t>當楷模的人 追隨影子的人</a:t>
            </a:r>
            <a:endParaRPr lang="en-US" altLang="zh-TW" sz="2800" b="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800" b="0" dirty="0" smtClean="0">
                <a:latin typeface="微軟正黑體" pitchFamily="34" charset="-120"/>
                <a:ea typeface="微軟正黑體" pitchFamily="34" charset="-120"/>
              </a:rPr>
              <a:t>精神導師</a:t>
            </a:r>
            <a:endParaRPr lang="en-US" altLang="zh-TW" sz="2800" b="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sz="2800" b="0" dirty="0">
              <a:solidFill>
                <a:srgbClr val="FFFF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TW" altLang="en-US" smtClean="0"/>
              <a:t>資料若有引用請註明原作者及出處   陳汯諄心理師</a:t>
            </a:r>
            <a:endParaRPr lang="en-US" altLang="zh-TW"/>
          </a:p>
        </p:txBody>
      </p:sp>
    </p:spTree>
  </p:cSld>
  <p:clrMapOvr>
    <a:masterClrMapping/>
  </p:clrMapOvr>
  <p:transition>
    <p:cover dir="l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smtClean="0">
                <a:solidFill>
                  <a:schemeClr val="tx1"/>
                </a:solidFill>
                <a:effectLst/>
                <a:ea typeface="標楷體" pitchFamily="65" charset="-120"/>
              </a:rPr>
              <a:t>依附關係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989138"/>
            <a:ext cx="7772400" cy="4114800"/>
          </a:xfrm>
        </p:spPr>
        <p:txBody>
          <a:bodyPr/>
          <a:lstStyle/>
          <a:p>
            <a:pPr eaLnBrk="1" hangingPunct="1"/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安全依附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    信任親密關係</a:t>
            </a:r>
          </a:p>
          <a:p>
            <a:pPr eaLnBrk="1" hangingPunct="1"/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拒絕型依附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    情緒冷淡、缺乏同理、敵意和反社會行為</a:t>
            </a:r>
          </a:p>
          <a:p>
            <a:pPr eaLnBrk="1" hangingPunct="1"/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焦慮或先入為主依附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    多困惑、憤怒和不合作態度</a:t>
            </a:r>
          </a:p>
          <a:p>
            <a:pPr eaLnBrk="1" hangingPunct="1"/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畏避型依附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    不合理想法或自責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TW" altLang="en-US" smtClean="0"/>
              <a:t>資料若有引用請註明原作者及出處   陳汯諄心理師</a:t>
            </a:r>
            <a:endParaRPr lang="en-US" altLang="zh-TW"/>
          </a:p>
        </p:txBody>
      </p:sp>
    </p:spTree>
  </p:cSld>
  <p:clrMapOvr>
    <a:masterClrMapping/>
  </p:clrMapOvr>
  <p:transition>
    <p:cover dir="l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問題與困難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813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zh-TW" b="0" smtClean="0">
              <a:solidFill>
                <a:srgbClr val="FFFF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eaLnBrk="1" hangingPunct="1"/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當事人對這事件的解釋或是理解多少</a:t>
            </a:r>
            <a:endParaRPr lang="en-US" altLang="zh-TW" sz="2800" b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    應該如何評估</a:t>
            </a:r>
            <a:endParaRPr lang="en-US" altLang="zh-TW" sz="2800" b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/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我們除了教育外自己還可能做甚麼？</a:t>
            </a:r>
            <a:endParaRPr lang="en-US" altLang="zh-TW" sz="2800" b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    關係療癒</a:t>
            </a:r>
            <a:endParaRPr lang="en-US" altLang="zh-TW" sz="2800" b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/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轉介資源後我們自己的作法和態度？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TW" altLang="en-US" smtClean="0"/>
              <a:t>資料若有引用請註明原作者及出處   陳汯諄心理師</a:t>
            </a:r>
            <a:endParaRPr lang="en-US" altLang="zh-TW"/>
          </a:p>
        </p:txBody>
      </p:sp>
    </p:spTree>
  </p:cSld>
  <p:clrMapOvr>
    <a:masterClrMapping/>
  </p:clrMapOvr>
  <p:transition>
    <p:cover dir="l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問題與困難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915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一定要開個案會議？</a:t>
            </a:r>
            <a:endParaRPr lang="en-US" altLang="zh-TW" sz="2800" b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    開個案會議的原因與理由</a:t>
            </a:r>
            <a:endParaRPr lang="en-US" altLang="zh-TW" sz="2800" b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/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校內的流言與斐語？</a:t>
            </a:r>
            <a:endParaRPr lang="en-US" altLang="zh-TW" sz="2800" b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    這些對當事人與自己的影響有多少</a:t>
            </a:r>
            <a:endParaRPr lang="en-US" altLang="zh-TW" sz="2800" b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/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當事人重複發生相同行為該如何面對？    </a:t>
            </a:r>
            <a:endParaRPr lang="en-US" altLang="zh-TW" sz="2800" b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/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家長是否應該列為相互協助的資源？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TW" altLang="en-US" smtClean="0"/>
              <a:t>資料若有引用請註明原作者及出處   陳汯諄心理師</a:t>
            </a:r>
            <a:endParaRPr lang="en-US" altLang="zh-TW"/>
          </a:p>
        </p:txBody>
      </p:sp>
    </p:spTree>
  </p:cSld>
  <p:clrMapOvr>
    <a:masterClrMapping/>
  </p:clrMapOvr>
  <p:transition>
    <p:cover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思考方向</a:t>
            </a:r>
            <a:endParaRPr lang="zh-TW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3795" name="內容版面配置區 2"/>
          <p:cNvSpPr>
            <a:spLocks noGrp="1"/>
          </p:cNvSpPr>
          <p:nvPr>
            <p:ph idx="1"/>
          </p:nvPr>
        </p:nvSpPr>
        <p:spPr>
          <a:xfrm>
            <a:off x="611188" y="1600200"/>
            <a:ext cx="8075612" cy="4525963"/>
          </a:xfrm>
        </p:spPr>
        <p:txBody>
          <a:bodyPr/>
          <a:lstStyle/>
          <a:p>
            <a:r>
              <a:rPr lang="zh-TW" altLang="en-US" sz="2800" dirty="0" smtClean="0">
                <a:latin typeface="+mj-ea"/>
                <a:ea typeface="+mj-ea"/>
              </a:rPr>
              <a:t>甚麼是輔導？</a:t>
            </a:r>
            <a:endParaRPr lang="en-US" altLang="zh-TW" sz="2800" dirty="0" smtClean="0">
              <a:latin typeface="+mj-ea"/>
              <a:ea typeface="+mj-ea"/>
            </a:endParaRPr>
          </a:p>
          <a:p>
            <a:r>
              <a:rPr lang="zh-TW" altLang="en-US" sz="2800" dirty="0" smtClean="0">
                <a:latin typeface="+mj-ea"/>
                <a:ea typeface="+mj-ea"/>
              </a:rPr>
              <a:t>輔導學生目標？</a:t>
            </a:r>
            <a:endParaRPr lang="en-US" altLang="zh-TW" sz="2800" dirty="0" smtClean="0">
              <a:latin typeface="+mj-ea"/>
              <a:ea typeface="+mj-ea"/>
            </a:endParaRPr>
          </a:p>
          <a:p>
            <a:r>
              <a:rPr lang="zh-TW" altLang="en-US" sz="2800" dirty="0" smtClean="0">
                <a:latin typeface="+mj-ea"/>
                <a:ea typeface="+mj-ea"/>
              </a:rPr>
              <a:t>如何面對不可能改變的問題，例如</a:t>
            </a:r>
            <a:r>
              <a:rPr lang="en-US" altLang="zh-TW" sz="2800" dirty="0" smtClean="0">
                <a:latin typeface="+mj-ea"/>
                <a:ea typeface="+mj-ea"/>
              </a:rPr>
              <a:t>:</a:t>
            </a:r>
            <a:r>
              <a:rPr lang="zh-TW" altLang="en-US" sz="2800" dirty="0" smtClean="0">
                <a:latin typeface="+mj-ea"/>
                <a:ea typeface="+mj-ea"/>
              </a:rPr>
              <a:t>家庭？</a:t>
            </a:r>
            <a:endParaRPr lang="en-US" altLang="zh-TW" sz="2800" dirty="0" smtClean="0">
              <a:latin typeface="+mj-ea"/>
              <a:ea typeface="+mj-ea"/>
            </a:endParaRPr>
          </a:p>
          <a:p>
            <a:r>
              <a:rPr lang="zh-TW" altLang="en-US" sz="2800" dirty="0" smtClean="0">
                <a:latin typeface="+mj-ea"/>
                <a:ea typeface="+mj-ea"/>
              </a:rPr>
              <a:t>如何處理高危機個案，其先後次序應為？</a:t>
            </a:r>
            <a:endParaRPr lang="en-US" altLang="zh-TW" sz="2800" dirty="0" smtClean="0">
              <a:latin typeface="+mj-ea"/>
              <a:ea typeface="+mj-ea"/>
            </a:endParaRPr>
          </a:p>
          <a:p>
            <a:r>
              <a:rPr lang="zh-TW" altLang="en-US" sz="2800" dirty="0" smtClean="0">
                <a:latin typeface="+mj-ea"/>
                <a:ea typeface="+mj-ea"/>
              </a:rPr>
              <a:t>如何讓導師和老師為助力？</a:t>
            </a:r>
            <a:endParaRPr lang="en-US" altLang="zh-TW" sz="2800" dirty="0" smtClean="0">
              <a:latin typeface="+mj-ea"/>
              <a:ea typeface="+mj-ea"/>
            </a:endParaRPr>
          </a:p>
          <a:p>
            <a:r>
              <a:rPr lang="zh-TW" altLang="en-US" sz="2800" dirty="0" smtClean="0">
                <a:latin typeface="+mj-ea"/>
                <a:ea typeface="+mj-ea"/>
              </a:rPr>
              <a:t>面對學校跟自己的目標不同間的情況，應該如何調適和面對？</a:t>
            </a:r>
            <a:endParaRPr lang="en-US" altLang="zh-TW" sz="2800" dirty="0" smtClean="0">
              <a:latin typeface="+mj-ea"/>
              <a:ea typeface="+mj-ea"/>
            </a:endParaRPr>
          </a:p>
          <a:p>
            <a:r>
              <a:rPr lang="zh-TW" altLang="en-US" sz="2800" smtClean="0">
                <a:latin typeface="+mj-ea"/>
                <a:ea typeface="+mj-ea"/>
              </a:rPr>
              <a:t>如何讓家長變成助力</a:t>
            </a:r>
            <a:endParaRPr lang="en-US" altLang="zh-TW" sz="2800" dirty="0" smtClean="0">
              <a:latin typeface="+mj-ea"/>
              <a:ea typeface="+mj-ea"/>
            </a:endParaRPr>
          </a:p>
          <a:p>
            <a:endParaRPr lang="en-US" altLang="zh-TW" dirty="0" smtClean="0">
              <a:solidFill>
                <a:srgbClr val="60E43C"/>
              </a:solidFill>
            </a:endParaRPr>
          </a:p>
          <a:p>
            <a:endParaRPr lang="en-US" altLang="zh-TW" dirty="0" smtClean="0">
              <a:solidFill>
                <a:srgbClr val="60E43C"/>
              </a:solidFill>
            </a:endParaRPr>
          </a:p>
          <a:p>
            <a:endParaRPr lang="en-US" altLang="zh-TW" dirty="0" smtClean="0">
              <a:solidFill>
                <a:srgbClr val="60E43C"/>
              </a:solidFill>
            </a:endParaRPr>
          </a:p>
          <a:p>
            <a:endParaRPr lang="en-US" altLang="zh-TW" dirty="0" smtClean="0">
              <a:solidFill>
                <a:srgbClr val="60E43C"/>
              </a:solidFill>
            </a:endParaRPr>
          </a:p>
          <a:p>
            <a:endParaRPr lang="zh-TW" altLang="en-US" dirty="0" smtClean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</p:spTree>
  </p:cSld>
  <p:clrMapOvr>
    <a:masterClrMapping/>
  </p:clrMapOvr>
  <p:transition>
    <p:cover dir="l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683568" y="6021288"/>
            <a:ext cx="4328120" cy="457200"/>
          </a:xfrm>
        </p:spPr>
        <p:txBody>
          <a:bodyPr/>
          <a:lstStyle/>
          <a:p>
            <a:pPr>
              <a:defRPr/>
            </a:pPr>
            <a:r>
              <a:rPr lang="zh-TW" altLang="en-US" dirty="0"/>
              <a:t>資料若有引用請註明原作者及出處   陳汯諄心理師</a:t>
            </a:r>
            <a:endParaRPr lang="en-US" altLang="zh-TW" dirty="0"/>
          </a:p>
        </p:txBody>
      </p:sp>
      <p:sp>
        <p:nvSpPr>
          <p:cNvPr id="77827" name="內容版面配置區 2"/>
          <p:cNvSpPr>
            <a:spLocks noGrp="1"/>
          </p:cNvSpPr>
          <p:nvPr>
            <p:ph idx="4294967295"/>
          </p:nvPr>
        </p:nvSpPr>
        <p:spPr>
          <a:xfrm>
            <a:off x="827584" y="1988840"/>
            <a:ext cx="7448872" cy="4114800"/>
          </a:xfrm>
        </p:spPr>
        <p:txBody>
          <a:bodyPr/>
          <a:lstStyle/>
          <a:p>
            <a:r>
              <a:rPr lang="en-US" altLang="zh-TW" sz="2800" b="0" dirty="0">
                <a:solidFill>
                  <a:srgbClr val="00359E"/>
                </a:solidFill>
                <a:latin typeface="微軟正黑體" pitchFamily="34" charset="-120"/>
                <a:ea typeface="微軟正黑體" pitchFamily="34" charset="-120"/>
              </a:rPr>
              <a:t>e-mail: hungjuenchen@gmail.com</a:t>
            </a:r>
          </a:p>
          <a:p>
            <a:pPr>
              <a:buNone/>
            </a:pPr>
            <a:r>
              <a:rPr lang="zh-TW" altLang="en-US" sz="2800" b="0" dirty="0">
                <a:solidFill>
                  <a:srgbClr val="00359E"/>
                </a:solidFill>
                <a:latin typeface="微軟正黑體" pitchFamily="34" charset="-120"/>
                <a:ea typeface="微軟正黑體" pitchFamily="34" charset="-120"/>
              </a:rPr>
              <a:t>                 </a:t>
            </a:r>
            <a:r>
              <a:rPr lang="en-US" altLang="zh-TW" sz="2800" b="0" dirty="0">
                <a:solidFill>
                  <a:srgbClr val="00359E"/>
                </a:solidFill>
                <a:latin typeface="微軟正黑體" pitchFamily="34" charset="-120"/>
                <a:ea typeface="微軟正黑體" pitchFamily="34" charset="-120"/>
              </a:rPr>
              <a:t>fortunelolly@hotmail.com</a:t>
            </a:r>
            <a:r>
              <a:rPr lang="zh-TW" altLang="en-US" sz="2800" b="0" dirty="0">
                <a:solidFill>
                  <a:srgbClr val="00359E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endParaRPr lang="zh-TW" altLang="zh-TW" sz="2800" b="0" dirty="0">
              <a:solidFill>
                <a:srgbClr val="00359E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TW" sz="2800" b="0" dirty="0">
                <a:solidFill>
                  <a:srgbClr val="00359E"/>
                </a:solidFill>
                <a:latin typeface="微軟正黑體" pitchFamily="34" charset="-120"/>
                <a:ea typeface="微軟正黑體" pitchFamily="34" charset="-120"/>
              </a:rPr>
              <a:t>手機</a:t>
            </a:r>
            <a:r>
              <a:rPr lang="en-US" altLang="zh-TW" sz="2800" b="0" dirty="0">
                <a:solidFill>
                  <a:srgbClr val="00359E"/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sz="2800" b="0" dirty="0">
                <a:solidFill>
                  <a:srgbClr val="00359E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sz="2800" b="0" dirty="0">
                <a:solidFill>
                  <a:srgbClr val="00359E"/>
                </a:solidFill>
                <a:latin typeface="微軟正黑體" pitchFamily="34" charset="-120"/>
                <a:ea typeface="微軟正黑體" pitchFamily="34" charset="-120"/>
              </a:rPr>
              <a:t>0975820656</a:t>
            </a:r>
          </a:p>
          <a:p>
            <a:pPr>
              <a:buNone/>
            </a:pPr>
            <a:r>
              <a:rPr lang="zh-TW" altLang="en-US" sz="2800" b="0">
                <a:solidFill>
                  <a:srgbClr val="00359E"/>
                </a:solidFill>
                <a:latin typeface="微軟正黑體" pitchFamily="34" charset="-120"/>
                <a:ea typeface="微軟正黑體" pitchFamily="34" charset="-120"/>
              </a:rPr>
              <a:t>             </a:t>
            </a:r>
            <a:r>
              <a:rPr lang="en-US" altLang="zh-TW" sz="2800" b="0" smtClean="0">
                <a:solidFill>
                  <a:srgbClr val="00359E"/>
                </a:solidFill>
                <a:latin typeface="微軟正黑體" pitchFamily="34" charset="-120"/>
                <a:ea typeface="微軟正黑體" pitchFamily="34" charset="-120"/>
              </a:rPr>
              <a:t>0966214098</a:t>
            </a:r>
            <a:endParaRPr lang="zh-TW" altLang="zh-TW" sz="2800" b="0" dirty="0">
              <a:solidFill>
                <a:srgbClr val="00359E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TW" sz="2800" b="0" dirty="0">
                <a:solidFill>
                  <a:srgbClr val="00359E"/>
                </a:solidFill>
                <a:latin typeface="微軟正黑體" pitchFamily="34" charset="-120"/>
                <a:ea typeface="微軟正黑體" pitchFamily="34" charset="-120"/>
              </a:rPr>
              <a:t>部落格</a:t>
            </a:r>
            <a:r>
              <a:rPr lang="en-US" altLang="zh-TW" sz="2800" b="0" dirty="0">
                <a:solidFill>
                  <a:srgbClr val="00359E"/>
                </a:solidFill>
                <a:latin typeface="微軟正黑體" pitchFamily="34" charset="-120"/>
                <a:ea typeface="微軟正黑體" pitchFamily="34" charset="-120"/>
              </a:rPr>
              <a:t>: </a:t>
            </a:r>
          </a:p>
          <a:p>
            <a:pPr>
              <a:buFont typeface="Wingdings" pitchFamily="2" charset="2"/>
              <a:buNone/>
            </a:pPr>
            <a:r>
              <a:rPr lang="zh-TW" altLang="en-US" sz="2800" b="0" dirty="0">
                <a:solidFill>
                  <a:srgbClr val="00359E"/>
                </a:solidFill>
                <a:latin typeface="微軟正黑體" pitchFamily="34" charset="-120"/>
                <a:ea typeface="微軟正黑體" pitchFamily="34" charset="-120"/>
              </a:rPr>
              <a:t>     </a:t>
            </a:r>
            <a:r>
              <a:rPr lang="en-US" altLang="zh-TW" sz="2800" b="0" dirty="0">
                <a:solidFill>
                  <a:srgbClr val="00359E"/>
                </a:solidFill>
                <a:latin typeface="微軟正黑體" pitchFamily="34" charset="-120"/>
                <a:ea typeface="微軟正黑體" pitchFamily="34" charset="-120"/>
              </a:rPr>
              <a:t>http://hungjuenchen.blogspot.tw/</a:t>
            </a:r>
            <a:endParaRPr lang="zh-TW" altLang="zh-TW" sz="2800" b="0" dirty="0">
              <a:solidFill>
                <a:srgbClr val="00359E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b="0" dirty="0">
                <a:solidFill>
                  <a:srgbClr val="FF3399"/>
                </a:solidFill>
                <a:latin typeface="微軟正黑體" pitchFamily="34" charset="-120"/>
                <a:ea typeface="微軟正黑體" pitchFamily="34" charset="-120"/>
              </a:rPr>
              <a:t>資料若有引用請註明原作者及出處</a:t>
            </a:r>
            <a:endParaRPr lang="en-US" altLang="zh-TW" sz="2400" b="0" dirty="0">
              <a:solidFill>
                <a:srgbClr val="FF3399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ransition>
    <p:cover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zh-TW">
              <a:solidFill>
                <a:schemeClr val="accent4"/>
              </a:solidFill>
            </a:endParaRPr>
          </a:p>
        </p:txBody>
      </p:sp>
      <p:sp>
        <p:nvSpPr>
          <p:cNvPr id="37891" name="內容版面配置區 2"/>
          <p:cNvSpPr>
            <a:spLocks noGrp="1"/>
          </p:cNvSpPr>
          <p:nvPr>
            <p:ph idx="1"/>
          </p:nvPr>
        </p:nvSpPr>
        <p:spPr>
          <a:xfrm>
            <a:off x="611188" y="2060575"/>
            <a:ext cx="8075612" cy="4065588"/>
          </a:xfrm>
        </p:spPr>
        <p:txBody>
          <a:bodyPr/>
          <a:lstStyle/>
          <a:p>
            <a:pPr eaLnBrk="1" hangingPunct="1"/>
            <a:r>
              <a:rPr lang="zh-TW" altLang="en-US" sz="2800" b="0" dirty="0" smtClean="0">
                <a:latin typeface="微軟正黑體" pitchFamily="34" charset="-120"/>
                <a:ea typeface="微軟正黑體" pitchFamily="34" charset="-120"/>
              </a:rPr>
              <a:t>自己面對無法協助或不適應的問題類型，自己可以做到和不能做到的方法？</a:t>
            </a:r>
            <a:endParaRPr lang="en-US" altLang="zh-TW" sz="2800" b="0" dirty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/>
            <a:r>
              <a:rPr lang="zh-TW" altLang="en-US" sz="2800" b="0" dirty="0" smtClean="0">
                <a:latin typeface="微軟正黑體" pitchFamily="34" charset="-120"/>
                <a:ea typeface="微軟正黑體" pitchFamily="34" charset="-120"/>
              </a:rPr>
              <a:t>學校或老師轉介的原因是進行心理諮商的目標嗎？</a:t>
            </a:r>
            <a:endParaRPr lang="en-US" altLang="zh-TW" sz="2800" b="0" dirty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/>
            <a:r>
              <a:rPr lang="zh-TW" altLang="en-US" sz="2800" b="0" dirty="0" smtClean="0">
                <a:latin typeface="微軟正黑體" pitchFamily="34" charset="-120"/>
                <a:ea typeface="微軟正黑體" pitchFamily="34" charset="-120"/>
              </a:rPr>
              <a:t>輔導需要多久出現目標行為改變，才叫做有效，學校常要求短時間出現輔導效果，不然就是叫做輔導無效</a:t>
            </a:r>
            <a:endParaRPr lang="en-US" altLang="zh-TW" sz="2800" b="0" dirty="0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/>
            <a:r>
              <a:rPr lang="zh-TW" altLang="en-US" sz="2800" b="0" smtClean="0">
                <a:latin typeface="微軟正黑體" pitchFamily="34" charset="-120"/>
                <a:ea typeface="微軟正黑體" pitchFamily="34" charset="-120"/>
              </a:rPr>
              <a:t>正</a:t>
            </a:r>
            <a:r>
              <a:rPr lang="zh-TW" altLang="en-US" sz="2800" b="0" dirty="0" smtClean="0">
                <a:latin typeface="微軟正黑體" pitchFamily="34" charset="-120"/>
                <a:ea typeface="微軟正黑體" pitchFamily="34" charset="-120"/>
              </a:rPr>
              <a:t>向支持關係</a:t>
            </a:r>
          </a:p>
          <a:p>
            <a:pPr eaLnBrk="1" hangingPunct="1"/>
            <a:endParaRPr lang="en-US" altLang="zh-TW" sz="2800" b="0" dirty="0" smtClean="0">
              <a:solidFill>
                <a:srgbClr val="FFFF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eaLnBrk="1" hangingPunct="1"/>
            <a:endParaRPr lang="zh-TW" altLang="en-US" sz="2800" b="0" dirty="0" smtClean="0">
              <a:solidFill>
                <a:srgbClr val="FFFF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TW" altLang="en-US" smtClean="0"/>
              <a:t>資料若有引用請註明原作者及出處   陳汯諄心理師</a:t>
            </a:r>
            <a:endParaRPr lang="en-US" altLang="zh-TW"/>
          </a:p>
        </p:txBody>
      </p:sp>
    </p:spTree>
  </p:cSld>
  <p:clrMapOvr>
    <a:masterClrMapping/>
  </p:clrMapOvr>
  <p:transition>
    <p:cover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zh-TW">
              <a:solidFill>
                <a:schemeClr val="accent4"/>
              </a:solidFill>
            </a:endParaRPr>
          </a:p>
        </p:txBody>
      </p:sp>
      <p:sp>
        <p:nvSpPr>
          <p:cNvPr id="34819" name="內容版面配置區 2"/>
          <p:cNvSpPr>
            <a:spLocks noGrp="1"/>
          </p:cNvSpPr>
          <p:nvPr>
            <p:ph idx="1"/>
          </p:nvPr>
        </p:nvSpPr>
        <p:spPr>
          <a:xfrm>
            <a:off x="611188" y="1600200"/>
            <a:ext cx="8075612" cy="4525963"/>
          </a:xfrm>
        </p:spPr>
        <p:txBody>
          <a:bodyPr/>
          <a:lstStyle/>
          <a:p>
            <a:r>
              <a:rPr lang="zh-TW" altLang="en-US" sz="2800" dirty="0" smtClean="0">
                <a:latin typeface="+mj-ea"/>
                <a:ea typeface="+mj-ea"/>
              </a:rPr>
              <a:t>個案為特教學生，個案的問題應該是特</a:t>
            </a:r>
            <a:r>
              <a:rPr lang="zh-TW" altLang="en-US" sz="2800" smtClean="0">
                <a:latin typeface="+mj-ea"/>
                <a:ea typeface="+mj-ea"/>
              </a:rPr>
              <a:t>教老師處理</a:t>
            </a:r>
            <a:r>
              <a:rPr lang="zh-TW" altLang="en-US" sz="2800" dirty="0" smtClean="0">
                <a:latin typeface="+mj-ea"/>
                <a:ea typeface="+mj-ea"/>
              </a:rPr>
              <a:t>還是輔導老師處理，自己不具有特教背景是否能夠輔導學生</a:t>
            </a:r>
            <a:endParaRPr lang="en-US" altLang="zh-TW" sz="2800" dirty="0" smtClean="0">
              <a:latin typeface="+mj-ea"/>
              <a:ea typeface="+mj-ea"/>
            </a:endParaRPr>
          </a:p>
          <a:p>
            <a:r>
              <a:rPr lang="zh-TW" altLang="en-US" sz="2800" dirty="0" smtClean="0">
                <a:latin typeface="+mj-ea"/>
                <a:ea typeface="+mj-ea"/>
              </a:rPr>
              <a:t>自己常常不知道自己的方法是否為輔導，還是說教，對自己產生懷疑，究竟自己是否應該為輔導老師？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</p:spTree>
  </p:cSld>
  <p:clrMapOvr>
    <a:masterClrMapping/>
  </p:clrMapOvr>
  <p:transition>
    <p:cover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l"/>
            </a:pPr>
            <a:r>
              <a:rPr lang="zh-TW" altLang="en-US" sz="2800" dirty="0" smtClean="0">
                <a:latin typeface="+mj-ea"/>
                <a:ea typeface="+mj-ea"/>
              </a:rPr>
              <a:t>網路成癮 </a:t>
            </a:r>
            <a:endParaRPr lang="en-US" altLang="zh-TW" sz="28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2800" dirty="0" smtClean="0">
                <a:latin typeface="+mj-ea"/>
                <a:ea typeface="+mj-ea"/>
              </a:rPr>
              <a:t>藥物</a:t>
            </a:r>
            <a:r>
              <a:rPr lang="zh-TW" altLang="en-US" sz="2800" smtClean="0">
                <a:latin typeface="+mj-ea"/>
                <a:ea typeface="+mj-ea"/>
              </a:rPr>
              <a:t>濫用 </a:t>
            </a:r>
            <a:endParaRPr lang="en-US" altLang="zh-TW" sz="2800" smtClean="0">
              <a:latin typeface="+mj-ea"/>
              <a:ea typeface="+mj-ea"/>
            </a:endParaRPr>
          </a:p>
          <a:p>
            <a:pPr>
              <a:buFont typeface="Wingdings 2" pitchFamily="18" charset="2"/>
              <a:buNone/>
            </a:pPr>
            <a:r>
              <a:rPr lang="zh-TW" altLang="en-US" sz="2800" smtClean="0">
                <a:solidFill>
                  <a:srgbClr val="FFFF00"/>
                </a:solidFill>
              </a:rPr>
              <a:t>   </a:t>
            </a:r>
            <a:r>
              <a:rPr lang="en-US" altLang="zh-TW" sz="2800" smtClean="0">
                <a:latin typeface="+mj-ea"/>
                <a:ea typeface="+mj-ea"/>
                <a:hlinkClick r:id="rId2"/>
              </a:rPr>
              <a:t>http://www.stm.org.tw/ecc/a012/flash/</a:t>
            </a:r>
            <a:endParaRPr lang="en-US" altLang="zh-TW" sz="2800" smtClean="0">
              <a:latin typeface="+mj-ea"/>
              <a:ea typeface="+mj-ea"/>
            </a:endParaRPr>
          </a:p>
          <a:p>
            <a:pPr>
              <a:buFont typeface="Wingdings 2" pitchFamily="18" charset="2"/>
              <a:buNone/>
            </a:pPr>
            <a:r>
              <a:rPr lang="zh-TW" altLang="en-US" sz="2800" smtClean="0">
                <a:latin typeface="+mj-ea"/>
                <a:ea typeface="+mj-ea"/>
              </a:rPr>
              <a:t>   </a:t>
            </a:r>
            <a:r>
              <a:rPr lang="en-US" altLang="zh-TW" sz="2800" smtClean="0">
                <a:latin typeface="+mj-ea"/>
                <a:ea typeface="+mj-ea"/>
                <a:hlinkClick r:id="rId3"/>
              </a:rPr>
              <a:t>http://highrisk.heart.net.tw/drug.htm</a:t>
            </a:r>
            <a:endParaRPr lang="en-US" altLang="zh-TW" sz="28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l"/>
            </a:pPr>
            <a:r>
              <a:rPr lang="zh-TW" altLang="en-US" sz="2800" dirty="0" smtClean="0">
                <a:latin typeface="+mj-ea"/>
                <a:ea typeface="+mj-ea"/>
              </a:rPr>
              <a:t>特殊行為輔導 </a:t>
            </a:r>
          </a:p>
          <a:p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</p:spTree>
  </p:cSld>
  <p:clrMapOvr>
    <a:masterClrMapping/>
  </p:clrMapOvr>
  <p:transition>
    <p:cover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網路成癮</a:t>
            </a:r>
            <a:endParaRPr lang="zh-TW" altLang="en-US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+mj-ea"/>
                <a:ea typeface="+mj-ea"/>
              </a:rPr>
              <a:t>學校轉介學生，校方表示該生上課常常精神恍惚，甚至趴著睡覺，功課成績不佳，也不在乎，人際關係不好，家長表示該生常常玩手機和電腦遊戲到很晚，家長表示無法管教，該生甚至會到網咖玩遊戲</a:t>
            </a:r>
            <a:endParaRPr lang="zh-TW" altLang="en-US" sz="2800" dirty="0">
              <a:latin typeface="+mj-ea"/>
              <a:ea typeface="+mj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</p:spTree>
  </p:cSld>
  <p:clrMapOvr>
    <a:masterClrMapping/>
  </p:clrMapOvr>
  <p:transition>
    <p:cover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藥物成癮</a:t>
            </a:r>
            <a:endParaRPr lang="zh-TW" altLang="en-US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+mj-ea"/>
                <a:ea typeface="+mj-ea"/>
              </a:rPr>
              <a:t>學校發現某生精神狀況不好，眼神渙散，廢然忘我，不思飲食，身體震顫，躁動不安，幻聽，幻視，思睡，經學校發現該生有藥物濫用情況。</a:t>
            </a:r>
            <a:endParaRPr lang="zh-TW" altLang="en-US" sz="2800" dirty="0">
              <a:latin typeface="+mj-ea"/>
              <a:ea typeface="+mj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</p:spTree>
  </p:cSld>
  <p:clrMapOvr>
    <a:masterClrMapping/>
  </p:clrMapOvr>
  <p:transition>
    <p:cover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11430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zh-TW" dirty="0" smtClean="0"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rPr>
              <a:t>如何辨識物質</a:t>
            </a:r>
            <a:r>
              <a:rPr lang="zh-TW" smtClean="0"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rPr>
              <a:t>濫用者</a:t>
            </a:r>
            <a:endParaRPr lang="zh-TW" dirty="0"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483" name="內容版面配置區 2"/>
          <p:cNvSpPr>
            <a:spLocks noGrp="1"/>
          </p:cNvSpPr>
          <p:nvPr>
            <p:ph idx="1"/>
          </p:nvPr>
        </p:nvSpPr>
        <p:spPr>
          <a:xfrm>
            <a:off x="684213" y="1773238"/>
            <a:ext cx="8002587" cy="482441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zh-TW" altLang="en-US" smtClean="0"/>
              <a:t>   </a:t>
            </a:r>
            <a:r>
              <a:rPr lang="zh-TW" altLang="en-US" sz="2800" smtClean="0">
                <a:latin typeface="+mj-ea"/>
                <a:ea typeface="+mj-ea"/>
              </a:rPr>
              <a:t>由學生精神、行為和身體上觀察其有無異常情況，濫用藥物的青少年學生其行為和生理將會產生下異常徵候</a:t>
            </a:r>
          </a:p>
          <a:p>
            <a:pPr>
              <a:spcBef>
                <a:spcPts val="2400"/>
              </a:spcBef>
              <a:buFont typeface="Wingdings 2" pitchFamily="18" charset="2"/>
              <a:buNone/>
            </a:pPr>
            <a:r>
              <a:rPr lang="zh-TW" altLang="en-US" smtClean="0"/>
              <a:t>               </a:t>
            </a:r>
            <a:endParaRPr lang="zh-TW" altLang="en-US" sz="5900" smtClean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</p:spTree>
  </p:cSld>
  <p:clrMapOvr>
    <a:masterClrMapping/>
  </p:clrMapOvr>
  <p:transition>
    <p:cover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特殊行為輔導</a:t>
            </a:r>
            <a:endParaRPr lang="zh-TW" altLang="en-US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 smtClean="0">
                <a:latin typeface="+mj-ea"/>
                <a:ea typeface="+mj-ea"/>
              </a:rPr>
              <a:t>自我傷害</a:t>
            </a:r>
            <a:endParaRPr lang="en-US" altLang="zh-TW" sz="2800" dirty="0" smtClean="0">
              <a:latin typeface="+mj-ea"/>
              <a:ea typeface="+mj-ea"/>
            </a:endParaRPr>
          </a:p>
          <a:p>
            <a:r>
              <a:rPr lang="zh-TW" altLang="en-US" sz="2800" dirty="0" smtClean="0">
                <a:latin typeface="+mj-ea"/>
                <a:ea typeface="+mj-ea"/>
              </a:rPr>
              <a:t>校園性平事件</a:t>
            </a:r>
            <a:endParaRPr lang="en-US" altLang="zh-TW" sz="2800" dirty="0" smtClean="0">
              <a:latin typeface="+mj-ea"/>
              <a:ea typeface="+mj-ea"/>
            </a:endParaRPr>
          </a:p>
          <a:p>
            <a:r>
              <a:rPr lang="zh-TW" altLang="en-US" sz="2800" dirty="0" smtClean="0">
                <a:latin typeface="+mj-ea"/>
                <a:ea typeface="+mj-ea"/>
              </a:rPr>
              <a:t>情緒障礙</a:t>
            </a:r>
            <a:endParaRPr lang="en-US" altLang="zh-TW" sz="2800" dirty="0" smtClean="0">
              <a:latin typeface="+mj-ea"/>
              <a:ea typeface="+mj-ea"/>
            </a:endParaRPr>
          </a:p>
          <a:p>
            <a:r>
              <a:rPr lang="zh-TW" altLang="en-US" sz="2800" dirty="0" smtClean="0">
                <a:latin typeface="+mj-ea"/>
                <a:ea typeface="+mj-ea"/>
              </a:rPr>
              <a:t>行為違規</a:t>
            </a:r>
            <a:endParaRPr lang="en-US" altLang="zh-TW" sz="2800" dirty="0" smtClean="0">
              <a:latin typeface="+mj-ea"/>
              <a:ea typeface="+mj-ea"/>
            </a:endParaRPr>
          </a:p>
          <a:p>
            <a:endParaRPr lang="en-US" altLang="zh-TW" dirty="0" smtClean="0">
              <a:solidFill>
                <a:srgbClr val="60E43C"/>
              </a:solidFill>
            </a:endParaRPr>
          </a:p>
          <a:p>
            <a:endParaRPr lang="zh-TW" altLang="en-US" dirty="0">
              <a:solidFill>
                <a:srgbClr val="60E43C"/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資料若有引用請註明原作者及出處   陳汯諄心理師</a:t>
            </a:r>
            <a:endParaRPr lang="zh-TW" altLang="en-US"/>
          </a:p>
        </p:txBody>
      </p:sp>
    </p:spTree>
  </p:cSld>
  <p:clrMapOvr>
    <a:masterClrMapping/>
  </p:clrMapOvr>
  <p:transition>
    <p:cover dir="l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490</TotalTime>
  <Words>1064</Words>
  <Application>Microsoft Office PowerPoint</Application>
  <PresentationFormat>如螢幕大小 (4:3)</PresentationFormat>
  <Paragraphs>120</Paragraphs>
  <Slides>20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1" baseType="lpstr">
      <vt:lpstr>流線</vt:lpstr>
      <vt:lpstr>高關懷學生辨識及輔導</vt:lpstr>
      <vt:lpstr>思考方向</vt:lpstr>
      <vt:lpstr>投影片 3</vt:lpstr>
      <vt:lpstr>投影片 4</vt:lpstr>
      <vt:lpstr>投影片 5</vt:lpstr>
      <vt:lpstr>網路成癮</vt:lpstr>
      <vt:lpstr>藥物成癮</vt:lpstr>
      <vt:lpstr>如何辨識物質濫用者</vt:lpstr>
      <vt:lpstr>特殊行為輔導</vt:lpstr>
      <vt:lpstr>投影片 10</vt:lpstr>
      <vt:lpstr>投影片 11</vt:lpstr>
      <vt:lpstr>學生背景資料警訊</vt:lpstr>
      <vt:lpstr>投影片 13</vt:lpstr>
      <vt:lpstr>心理治療與諮商的原則</vt:lpstr>
      <vt:lpstr>心理治療與諮商的原則</vt:lpstr>
      <vt:lpstr>客體關係</vt:lpstr>
      <vt:lpstr>依附關係</vt:lpstr>
      <vt:lpstr>問題與困難</vt:lpstr>
      <vt:lpstr>問題與困難</vt:lpstr>
      <vt:lpstr>投影片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DTU</dc:creator>
  <cp:lastModifiedBy>user</cp:lastModifiedBy>
  <cp:revision>124</cp:revision>
  <dcterms:created xsi:type="dcterms:W3CDTF">2015-09-21T15:01:27Z</dcterms:created>
  <dcterms:modified xsi:type="dcterms:W3CDTF">2018-10-19T01:44:54Z</dcterms:modified>
</cp:coreProperties>
</file>