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4"/>
  </p:notesMasterIdLst>
  <p:handoutMasterIdLst>
    <p:handoutMasterId r:id="rId25"/>
  </p:handoutMasterIdLst>
  <p:sldIdLst>
    <p:sldId id="272" r:id="rId3"/>
    <p:sldId id="450" r:id="rId4"/>
    <p:sldId id="428" r:id="rId5"/>
    <p:sldId id="492" r:id="rId6"/>
    <p:sldId id="500" r:id="rId7"/>
    <p:sldId id="436" r:id="rId8"/>
    <p:sldId id="371" r:id="rId9"/>
    <p:sldId id="468" r:id="rId10"/>
    <p:sldId id="469" r:id="rId11"/>
    <p:sldId id="470" r:id="rId12"/>
    <p:sldId id="471" r:id="rId13"/>
    <p:sldId id="479" r:id="rId14"/>
    <p:sldId id="481" r:id="rId15"/>
    <p:sldId id="480" r:id="rId16"/>
    <p:sldId id="472" r:id="rId17"/>
    <p:sldId id="482" r:id="rId18"/>
    <p:sldId id="483" r:id="rId19"/>
    <p:sldId id="499" r:id="rId20"/>
    <p:sldId id="473" r:id="rId21"/>
    <p:sldId id="491" r:id="rId22"/>
    <p:sldId id="370" r:id="rId23"/>
  </p:sldIdLst>
  <p:sldSz cx="9144000" cy="6858000" type="screen4x3"/>
  <p:notesSz cx="9926638" cy="6797675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  <a:srgbClr val="00FFFF"/>
    <a:srgbClr val="FF66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505E3EF-67EA-436B-97B2-0124C06EBD24}" styleName="中等深淺樣式 4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350" y="-78"/>
      </p:cViewPr>
      <p:guideLst>
        <p:guide orient="horz" pos="2141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A5E2E682-C94A-4CA9-975D-BC5298216353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96C5920A-42C0-4686-B0AD-E76A5D253FA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24734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63DF84D8-3887-45D6-8294-5EFA7E12B88E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2262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4B231953-2D0B-42E9-B6D9-A98A7EC1AA1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52889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2560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544DD6F-7046-4E59-8A41-C7D098C04AA3}" type="slidenum">
              <a:rPr lang="zh-TW" altLang="en-US" smtClean="0">
                <a:latin typeface="Arial" pitchFamily="34" charset="0"/>
              </a:rPr>
              <a:pPr/>
              <a:t>1</a:t>
            </a:fld>
            <a:endParaRPr lang="zh-TW" alt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723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B6C0C-975F-4A19-8312-4189B0F580D4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57FB9-4082-48BB-9631-F5BB2ECFC2B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6885-BC6A-4615-9C22-F473940C9936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421A7-E566-4BD2-A866-6CB243403EE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D317E-3B88-43FB-B406-AF932C2A734F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92973-8656-425C-9612-9D2DC93307D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9E557-0C05-4104-818F-A116DA247DD1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6E028-33EE-4FCA-8EB1-9868E75DA90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9A3B9-A2F9-4780-9954-D2F47A474877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1B91B-976F-4CFE-8B6C-7BB58EE1C88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2F411-1EC1-4083-991C-4DC72500A942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7A09B-C729-4C44-9418-DA87491B196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64088-11EE-4DFA-A381-A9D34391CF57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0F1A1-5A37-408F-A961-D6F792E2D1F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F330C-6FAB-431E-9991-9063544BBE04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4A794-3271-4502-B392-AB1875C69DA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2A94E-77D0-40EF-9898-6579160A455A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C87A7-8929-4364-BEF6-09CE1F49FBF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A2826-5EC7-4CC2-A4D0-047650E29BCF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BE6E6-2217-4735-B619-91600F0049B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3F768-9970-424F-A254-AA5242AFA3FD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FA7B6-E8AD-4F7B-80E1-DBBC35787BB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9E82C-01C8-4518-B7BF-EFDBB1B32A81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18DD1-31D9-4522-8D08-F74D89A809B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7C65D-56B5-4931-8D2D-CB8D22C88388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B0F9E-056D-4C76-AAC9-1191012967A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7DBAB-2CEB-418D-95E8-F92D4E0B0C69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D44CA-6CBD-4320-B421-3102C019455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AE552-040C-499C-8B42-14A7923ECCB2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992AB-ABF6-4965-A25F-5FCAE5E144B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67212-100E-4320-B1B7-5F718D721A82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6E222-EBBD-46EC-85C5-2CBD529F32C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3FAA9-55AC-405E-B020-593628031565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DAA7C-6CD8-4D3F-A112-EE660FA2806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7D2B9-4558-4AE2-9635-AC587D6D733D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DAA5B-7A47-4892-ADA1-63298600556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29EA6-58C6-4AF3-A6E6-25AFA650AA3C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88C24-4519-4439-BDE2-7F9E37E63DE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103FB-9230-41D6-929A-179E184A82EE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A9C76-7089-458F-8C2E-571A7C2E6AD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CF011-7856-4B69-AEB8-7966226574B3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3BED5-6533-40D6-BF7E-6FC7DA698F1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887A4-4CBA-44B7-B0DA-9150A75A4E4B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4C12E-5E1C-48E5-81B8-774ED8F97AD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1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B7CC333-A4A9-4BA8-BC42-EC520AEB4C16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8CAC4C3-F57E-4FE4-A6EE-B649F02F484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075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23137B1-5929-4EF9-934D-04690B024E8E}" type="datetimeFigureOut">
              <a:rPr lang="zh-TW" altLang="en-US"/>
              <a:pPr>
                <a:defRPr/>
              </a:pPr>
              <a:t>2020/3/11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2FA1E36-5A0E-409B-AA08-1C1056CC22F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1"/>
          <p:cNvSpPr>
            <a:spLocks noGrp="1"/>
          </p:cNvSpPr>
          <p:nvPr>
            <p:ph type="ctrTitle"/>
          </p:nvPr>
        </p:nvSpPr>
        <p:spPr>
          <a:xfrm>
            <a:off x="467544" y="765174"/>
            <a:ext cx="8280920" cy="1655713"/>
          </a:xfrm>
        </p:spPr>
        <p:txBody>
          <a:bodyPr/>
          <a:lstStyle/>
          <a:p>
            <a:pPr eaLnBrk="1" hangingPunct="1"/>
            <a:r>
              <a:rPr lang="zh-TW" altLang="en-US" sz="5400" b="1" dirty="0" smtClean="0">
                <a:ea typeface="標楷體" pitchFamily="65" charset="-120"/>
              </a:rPr>
              <a:t>自我探索與自我了解</a:t>
            </a:r>
            <a:endParaRPr lang="zh-TW" altLang="en-US" sz="5400" b="1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58888" y="2420888"/>
            <a:ext cx="6408737" cy="15843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亞洲大學  心理學系  吳信輝</a:t>
            </a:r>
            <a:endParaRPr lang="en-US" altLang="zh-TW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b="1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中華民國</a:t>
            </a:r>
            <a:r>
              <a:rPr lang="en-US" altLang="zh-TW" b="1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109</a:t>
            </a:r>
            <a:r>
              <a:rPr lang="zh-TW" altLang="en-US" b="1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年</a:t>
            </a:r>
            <a:r>
              <a:rPr lang="en-US" altLang="zh-TW" b="1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03</a:t>
            </a:r>
            <a:r>
              <a:rPr lang="zh-TW" altLang="en-US" b="1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月</a:t>
            </a:r>
            <a:r>
              <a:rPr lang="en-US" altLang="zh-TW" b="1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12</a:t>
            </a:r>
            <a:r>
              <a:rPr lang="zh-TW" altLang="en-US" b="1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日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268760"/>
          </a:xfrm>
        </p:spPr>
        <p:txBody>
          <a:bodyPr/>
          <a:lstStyle/>
          <a:p>
            <a:r>
              <a:rPr lang="zh-TW" altLang="en-US" b="1" dirty="0" smtClean="0">
                <a:ea typeface="標楷體" pitchFamily="65" charset="-120"/>
              </a:rPr>
              <a:t>周哈里窗</a:t>
            </a:r>
            <a:endParaRPr lang="zh-TW" altLang="en-US" b="1" dirty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268760"/>
            <a:ext cx="8075240" cy="5112568"/>
          </a:xfrm>
        </p:spPr>
        <p:txBody>
          <a:bodyPr/>
          <a:lstStyle/>
          <a:p>
            <a:r>
              <a:rPr lang="zh-TW" altLang="en-US" dirty="0" smtClean="0">
                <a:latin typeface="Times New Roman" pitchFamily="18" charset="0"/>
                <a:ea typeface="標楷體" pitchFamily="65" charset="-120"/>
              </a:rPr>
              <a:t>美國加州大學心理學教授約瑟夫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</a:rPr>
              <a:t>‧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</a:rPr>
              <a:t>魯夫特（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</a:rPr>
              <a:t>Joseph </a:t>
            </a:r>
            <a:r>
              <a:rPr lang="en-US" altLang="zh-TW" dirty="0" err="1" smtClean="0">
                <a:latin typeface="Times New Roman" pitchFamily="18" charset="0"/>
                <a:ea typeface="標楷體" pitchFamily="65" charset="-120"/>
              </a:rPr>
              <a:t>Luft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</a:rPr>
              <a:t>）與哈里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</a:rPr>
              <a:t>‧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</a:rPr>
              <a:t>伊漢（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</a:rPr>
              <a:t>Harry </a:t>
            </a:r>
            <a:r>
              <a:rPr lang="en-US" altLang="zh-TW" dirty="0" err="1" smtClean="0">
                <a:latin typeface="Times New Roman" pitchFamily="18" charset="0"/>
                <a:ea typeface="標楷體" pitchFamily="65" charset="-120"/>
              </a:rPr>
              <a:t>Igham</a:t>
            </a:r>
            <a:r>
              <a:rPr lang="zh-TW" altLang="en-US" dirty="0" smtClean="0">
                <a:latin typeface="Times New Roman" pitchFamily="18" charset="0"/>
                <a:ea typeface="標楷體" pitchFamily="65" charset="-120"/>
              </a:rPr>
              <a:t>）所提出的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：</a:t>
            </a:r>
            <a:endParaRPr lang="en-US" altLang="zh-TW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37648"/>
              </p:ext>
            </p:extLst>
          </p:nvPr>
        </p:nvGraphicFramePr>
        <p:xfrm>
          <a:off x="1763688" y="3140968"/>
          <a:ext cx="6264696" cy="2448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2088232"/>
                <a:gridCol w="2088232"/>
              </a:tblGrid>
              <a:tr h="81609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600" b="1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己知</a:t>
                      </a:r>
                      <a:endParaRPr lang="zh-TW" altLang="en-US" sz="3600" b="1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600" b="1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己不知</a:t>
                      </a:r>
                      <a:endParaRPr lang="zh-TW" altLang="en-US" dirty="0"/>
                    </a:p>
                  </a:txBody>
                  <a:tcPr anchor="ctr"/>
                </a:tc>
              </a:tr>
              <a:tr h="81609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600" b="1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人知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4000" b="1" kern="12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開放我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4000" b="1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背脊我</a:t>
                      </a:r>
                      <a:endParaRPr lang="zh-TW" altLang="en-US" sz="4000" b="1" dirty="0">
                        <a:solidFill>
                          <a:srgbClr val="FF0000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/>
                </a:tc>
              </a:tr>
              <a:tr h="81609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600" b="1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人不知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4000" b="1" kern="12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隱藏我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4000" b="1" kern="1200" dirty="0" smtClean="0">
                          <a:solidFill>
                            <a:srgbClr val="FF0000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未知我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268760"/>
          </a:xfrm>
        </p:spPr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開放我</a:t>
            </a:r>
            <a:endParaRPr lang="zh-TW" altLang="en-US" b="1" dirty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268760"/>
            <a:ext cx="8075240" cy="5112568"/>
          </a:xfrm>
        </p:spPr>
        <p:txBody>
          <a:bodyPr/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自己知道而別人也知道的部份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lvl="1"/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我們的</a:t>
            </a:r>
            <a:r>
              <a:rPr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長相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身高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體重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及某些屬於公開性質的資料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endParaRPr lang="en-US" altLang="zh-TW" sz="36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lvl="1"/>
            <a:r>
              <a:rPr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生理性別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籍貫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、特別的習慣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等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268760"/>
          </a:xfrm>
        </p:spPr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背脊我</a:t>
            </a:r>
            <a:endParaRPr lang="zh-TW" altLang="en-US" b="1" dirty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268760"/>
            <a:ext cx="8075240" cy="5112568"/>
          </a:xfrm>
        </p:spPr>
        <p:txBody>
          <a:bodyPr/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自己不知道而別人卻知道的部份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endParaRPr lang="en-US" altLang="zh-TW" sz="34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個人的</a:t>
            </a:r>
            <a:r>
              <a:rPr lang="zh-TW" altLang="en-US" sz="33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口頭禪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、一些</a:t>
            </a:r>
            <a:r>
              <a:rPr lang="zh-TW" altLang="en-US" sz="33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小動作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或特定的</a:t>
            </a:r>
            <a:r>
              <a:rPr lang="zh-TW" altLang="en-US" sz="33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作事方法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，而這是自己平常不自覺的，除非別人告訴你</a:t>
            </a: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背脊我的大小與個人</a:t>
            </a:r>
            <a:r>
              <a:rPr lang="zh-TW" altLang="en-US" sz="33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自我觀察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3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自我省察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的能力有關，通常內省特質比較強的人，他的</a:t>
            </a: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背脊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我則可能會比較小</a:t>
            </a: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268760"/>
          </a:xfrm>
        </p:spPr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隱藏我</a:t>
            </a:r>
            <a:endParaRPr lang="zh-TW" altLang="en-US" b="1" dirty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268760"/>
            <a:ext cx="8075240" cy="5112568"/>
          </a:xfrm>
        </p:spPr>
        <p:txBody>
          <a:bodyPr/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自己知道而別人不知道的部份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許多童年往事</a:t>
            </a:r>
          </a:p>
          <a:p>
            <a:pPr lvl="1"/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痛苦辛酸的經驗</a:t>
            </a:r>
          </a:p>
          <a:p>
            <a:pPr lvl="1"/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身體上的隱疾</a:t>
            </a:r>
          </a:p>
          <a:p>
            <a:pPr lvl="1"/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………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等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268760"/>
          </a:xfrm>
        </p:spPr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未知我</a:t>
            </a:r>
            <a:endParaRPr lang="zh-TW" altLang="en-US" b="1" dirty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268760"/>
            <a:ext cx="8075240" cy="5112568"/>
          </a:xfrm>
        </p:spPr>
        <p:txBody>
          <a:bodyPr/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自己不知道而別人也不知道的部份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3400" dirty="0" smtClean="0">
                <a:ea typeface="標楷體" pitchFamily="65" charset="-120"/>
              </a:rPr>
              <a:t>通常是指一些</a:t>
            </a:r>
            <a:r>
              <a:rPr lang="zh-TW" altLang="en-US" sz="3400" b="1" dirty="0" smtClean="0">
                <a:solidFill>
                  <a:srgbClr val="FF0000"/>
                </a:solidFill>
                <a:ea typeface="標楷體" pitchFamily="65" charset="-120"/>
              </a:rPr>
              <a:t>尚待開發的能力</a:t>
            </a:r>
            <a:r>
              <a:rPr lang="zh-TW" altLang="en-US" sz="3400" dirty="0" smtClean="0">
                <a:ea typeface="標楷體" pitchFamily="65" charset="-120"/>
              </a:rPr>
              <a:t>或</a:t>
            </a:r>
            <a:r>
              <a:rPr lang="zh-TW" altLang="en-US" sz="3400" b="1" dirty="0" smtClean="0">
                <a:solidFill>
                  <a:srgbClr val="FF0000"/>
                </a:solidFill>
                <a:ea typeface="標楷體" pitchFamily="65" charset="-120"/>
              </a:rPr>
              <a:t>特性</a:t>
            </a:r>
            <a:r>
              <a:rPr lang="zh-TW" altLang="en-US" sz="3400" dirty="0" smtClean="0">
                <a:ea typeface="標楷體" pitchFamily="65" charset="-120"/>
              </a:rPr>
              <a:t>，當然也包含佛洛依德所提出的潛意識層面，默默影響著我們的喜怒哀樂</a:t>
            </a:r>
            <a:endParaRPr lang="en-US" altLang="zh-TW" sz="3400" dirty="0" smtClean="0">
              <a:ea typeface="標楷體" pitchFamily="65" charset="-120"/>
            </a:endParaRPr>
          </a:p>
          <a:p>
            <a:pPr lvl="1"/>
            <a:endParaRPr lang="en-US" altLang="zh-TW" sz="3400" dirty="0" smtClean="0">
              <a:ea typeface="標楷體" pitchFamily="65" charset="-120"/>
            </a:endParaRPr>
          </a:p>
          <a:p>
            <a:pPr lvl="1"/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例如：若未經</a:t>
            </a:r>
            <a:r>
              <a:rPr lang="zh-TW" altLang="en-US" sz="3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某種因綠際會的經驗</a:t>
            </a:r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，可能從來也不知道自己會演說、口才一級棒</a:t>
            </a:r>
            <a:endParaRPr lang="en-US" altLang="zh-TW" sz="34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268760"/>
          </a:xfrm>
        </p:spPr>
        <p:txBody>
          <a:bodyPr/>
          <a:lstStyle/>
          <a:p>
            <a:r>
              <a:rPr lang="zh-TW" altLang="en-US" b="1" dirty="0" smtClean="0">
                <a:ea typeface="標楷體" pitchFamily="65" charset="-120"/>
              </a:rPr>
              <a:t>各個區域大小不同</a:t>
            </a:r>
            <a:r>
              <a:rPr lang="en-US" altLang="zh-TW" b="1" dirty="0" smtClean="0">
                <a:latin typeface="Times New Roman" pitchFamily="18" charset="0"/>
                <a:ea typeface="標楷體" pitchFamily="65" charset="-120"/>
              </a:rPr>
              <a:t>(1)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</a:rPr>
              <a:t> </a:t>
            </a:r>
            <a:endParaRPr lang="zh-TW" altLang="en-US" b="1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268760"/>
            <a:ext cx="8075240" cy="5112568"/>
          </a:xfrm>
        </p:spPr>
        <p:txBody>
          <a:bodyPr/>
          <a:lstStyle/>
          <a:p>
            <a:r>
              <a:rPr lang="zh-TW" altLang="en-US" sz="4000" dirty="0" smtClean="0">
                <a:ea typeface="標楷體" pitchFamily="65" charset="-120"/>
              </a:rPr>
              <a:t>每個人自我的區域都不同，有些人的</a:t>
            </a:r>
            <a:r>
              <a:rPr lang="zh-TW" altLang="en-US" sz="4000" b="1" dirty="0" smtClean="0">
                <a:solidFill>
                  <a:srgbClr val="FF0000"/>
                </a:solidFill>
                <a:ea typeface="標楷體" pitchFamily="65" charset="-120"/>
              </a:rPr>
              <a:t>背脊我較大</a:t>
            </a:r>
            <a:r>
              <a:rPr lang="zh-TW" altLang="en-US" sz="4000" dirty="0" smtClean="0">
                <a:ea typeface="標楷體" pitchFamily="65" charset="-120"/>
              </a:rPr>
              <a:t>，他們可能</a:t>
            </a:r>
            <a:r>
              <a:rPr lang="zh-TW" altLang="en-US" sz="4000" b="1" dirty="0" smtClean="0">
                <a:solidFill>
                  <a:srgbClr val="FF0000"/>
                </a:solidFill>
                <a:ea typeface="標楷體" pitchFamily="65" charset="-120"/>
              </a:rPr>
              <a:t>忽略自我反省</a:t>
            </a:r>
            <a:r>
              <a:rPr lang="zh-TW" altLang="en-US" sz="4000" dirty="0" smtClean="0">
                <a:ea typeface="標楷體" pitchFamily="65" charset="-120"/>
              </a:rPr>
              <a:t>。因此，未能留意自己的優點及缺點。也很少從周圍的朋友之中了解別人對自己的意見，因而造成自己的背脊我很大。結果是自己會</a:t>
            </a:r>
            <a:r>
              <a:rPr lang="zh-TW" altLang="en-US" sz="4000" b="1" dirty="0" smtClean="0">
                <a:solidFill>
                  <a:srgbClr val="FF0000"/>
                </a:solidFill>
                <a:ea typeface="標楷體" pitchFamily="65" charset="-120"/>
              </a:rPr>
              <a:t>自以為是</a:t>
            </a:r>
            <a:r>
              <a:rPr lang="zh-TW" altLang="en-US" sz="4000" dirty="0" smtClean="0">
                <a:ea typeface="標楷體" pitchFamily="65" charset="-120"/>
              </a:rPr>
              <a:t>或</a:t>
            </a:r>
            <a:r>
              <a:rPr lang="zh-TW" altLang="en-US" sz="4000" b="1" dirty="0" smtClean="0">
                <a:solidFill>
                  <a:srgbClr val="FF0000"/>
                </a:solidFill>
                <a:ea typeface="標楷體" pitchFamily="65" charset="-120"/>
              </a:rPr>
              <a:t>較自我中心</a:t>
            </a:r>
            <a:r>
              <a:rPr lang="zh-TW" altLang="en-US" sz="4000" dirty="0" smtClean="0">
                <a:ea typeface="標楷體" pitchFamily="65" charset="-120"/>
              </a:rPr>
              <a:t>，對周圍的人都不重視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>
              <a:buNone/>
            </a:pPr>
            <a:endParaRPr lang="en-US" altLang="zh-TW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268760"/>
          </a:xfrm>
        </p:spPr>
        <p:txBody>
          <a:bodyPr/>
          <a:lstStyle/>
          <a:p>
            <a:r>
              <a:rPr lang="zh-TW" altLang="en-US" b="1" dirty="0" smtClean="0">
                <a:ea typeface="標楷體" pitchFamily="65" charset="-120"/>
              </a:rPr>
              <a:t>各個區域大小不同</a:t>
            </a:r>
            <a:r>
              <a:rPr lang="en-US" altLang="zh-TW" b="1" dirty="0" smtClean="0">
                <a:latin typeface="Times New Roman" pitchFamily="18" charset="0"/>
                <a:ea typeface="標楷體" pitchFamily="65" charset="-120"/>
              </a:rPr>
              <a:t>(2)</a:t>
            </a:r>
            <a:endParaRPr lang="zh-TW" altLang="en-US" b="1" dirty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268760"/>
            <a:ext cx="8075240" cy="5112568"/>
          </a:xfrm>
        </p:spPr>
        <p:txBody>
          <a:bodyPr/>
          <a:lstStyle/>
          <a:p>
            <a:r>
              <a:rPr lang="zh-TW" altLang="en-US" sz="4000" dirty="0" smtClean="0">
                <a:ea typeface="標楷體" pitchFamily="65" charset="-120"/>
              </a:rPr>
              <a:t>有些人的</a:t>
            </a:r>
            <a:r>
              <a:rPr lang="zh-TW" altLang="en-US" sz="4000" b="1" dirty="0" smtClean="0">
                <a:solidFill>
                  <a:srgbClr val="FF0000"/>
                </a:solidFill>
                <a:ea typeface="標楷體" pitchFamily="65" charset="-120"/>
              </a:rPr>
              <a:t>隱藏我很大</a:t>
            </a:r>
            <a:r>
              <a:rPr lang="zh-TW" altLang="en-US" sz="4000" dirty="0" smtClean="0">
                <a:ea typeface="標楷體" pitchFamily="65" charset="-120"/>
              </a:rPr>
              <a:t>，很</a:t>
            </a:r>
            <a:r>
              <a:rPr lang="zh-TW" altLang="en-US" sz="4000" b="1" dirty="0" smtClean="0">
                <a:solidFill>
                  <a:srgbClr val="FF0000"/>
                </a:solidFill>
                <a:ea typeface="標楷體" pitchFamily="65" charset="-120"/>
              </a:rPr>
              <a:t>少表露自己</a:t>
            </a:r>
            <a:r>
              <a:rPr lang="zh-TW" altLang="en-US" sz="4000" dirty="0" smtClean="0">
                <a:ea typeface="標楷體" pitchFamily="65" charset="-120"/>
              </a:rPr>
              <a:t>的意見和感受，或較</a:t>
            </a:r>
            <a:r>
              <a:rPr lang="zh-TW" altLang="en-US" sz="4000" b="1" dirty="0" smtClean="0">
                <a:solidFill>
                  <a:srgbClr val="FF0000"/>
                </a:solidFill>
                <a:ea typeface="標楷體" pitchFamily="65" charset="-120"/>
              </a:rPr>
              <a:t>少接觸群體</a:t>
            </a:r>
            <a:r>
              <a:rPr lang="zh-TW" altLang="en-US" sz="4000" dirty="0" smtClean="0">
                <a:ea typeface="標楷體" pitchFamily="65" charset="-120"/>
              </a:rPr>
              <a:t>。所以造成別人</a:t>
            </a:r>
            <a:r>
              <a:rPr lang="zh-TW" altLang="en-US" sz="4000" b="1" dirty="0" smtClean="0">
                <a:solidFill>
                  <a:srgbClr val="FF0000"/>
                </a:solidFill>
                <a:ea typeface="標楷體" pitchFamily="65" charset="-120"/>
              </a:rPr>
              <a:t>不了解自己</a:t>
            </a:r>
            <a:r>
              <a:rPr lang="zh-TW" altLang="en-US" sz="4000" dirty="0" smtClean="0">
                <a:ea typeface="標楷體" pitchFamily="65" charset="-120"/>
              </a:rPr>
              <a:t>，或會給人</a:t>
            </a:r>
            <a:r>
              <a:rPr lang="zh-TW" altLang="en-US" sz="4000" b="1" dirty="0" smtClean="0">
                <a:solidFill>
                  <a:srgbClr val="FF0000"/>
                </a:solidFill>
                <a:ea typeface="標楷體" pitchFamily="65" charset="-120"/>
              </a:rPr>
              <a:t>冷冰冰的感覺</a:t>
            </a:r>
            <a:endParaRPr lang="en-US" altLang="zh-TW" sz="4000" b="1" dirty="0" smtClean="0">
              <a:solidFill>
                <a:srgbClr val="FF0000"/>
              </a:solidFill>
              <a:ea typeface="標楷體" pitchFamily="65" charset="-120"/>
            </a:endParaRPr>
          </a:p>
          <a:p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最理想的是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開放我最大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，自己和別人都清楚了解自己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>
              <a:buNone/>
            </a:pPr>
            <a:endParaRPr lang="en-US" altLang="zh-TW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268760"/>
          </a:xfrm>
        </p:spPr>
        <p:txBody>
          <a:bodyPr/>
          <a:lstStyle/>
          <a:p>
            <a:r>
              <a:rPr lang="zh-TW" altLang="en-US" b="1" dirty="0" smtClean="0">
                <a:ea typeface="標楷體" pitchFamily="65" charset="-120"/>
              </a:rPr>
              <a:t>各個區域大小不同</a:t>
            </a:r>
            <a:r>
              <a:rPr lang="en-US" altLang="zh-TW" b="1" dirty="0" smtClean="0">
                <a:latin typeface="Times New Roman" pitchFamily="18" charset="0"/>
                <a:ea typeface="標楷體" pitchFamily="65" charset="-120"/>
              </a:rPr>
              <a:t>(3)</a:t>
            </a:r>
            <a:endParaRPr lang="zh-TW" altLang="en-US" b="1" dirty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268760"/>
            <a:ext cx="8075240" cy="5112568"/>
          </a:xfrm>
        </p:spPr>
        <p:txBody>
          <a:bodyPr/>
          <a:lstStyle/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使</a:t>
            </a:r>
            <a:r>
              <a:rPr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開放我擴大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可透過以下的方法：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減少背脊我</a:t>
            </a:r>
            <a:endParaRPr lang="en-US" altLang="zh-TW" sz="32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lvl="2"/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多些向自己或周圍的朋友詢問他們對自己的意見和評語，盡量留意自己忽略的問題，以便改進自己的缺點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減少隱藏我</a:t>
            </a:r>
            <a:endParaRPr lang="en-US" altLang="zh-TW" sz="32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lvl="2"/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加強自我表露；通過與朋友建立關係，向朋友透露自己的意見和感受，更進一步分享自己的感受及個人私隱，建立更深厚的友誼，同時也能達至自我認識的目標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>
              <a:buNone/>
            </a:pPr>
            <a:endParaRPr lang="en-US" altLang="zh-TW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268760"/>
          </a:xfrm>
        </p:spPr>
        <p:txBody>
          <a:bodyPr/>
          <a:lstStyle/>
          <a:p>
            <a:r>
              <a:rPr lang="zh-TW" altLang="en-US" b="1" dirty="0" smtClean="0">
                <a:ea typeface="標楷體" pitchFamily="65" charset="-120"/>
              </a:rPr>
              <a:t>活動二：探索自我</a:t>
            </a:r>
            <a:endParaRPr lang="zh-TW" altLang="en-US" b="1" dirty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268760"/>
            <a:ext cx="8075240" cy="5112568"/>
          </a:xfrm>
        </p:spPr>
        <p:txBody>
          <a:bodyPr/>
          <a:lstStyle/>
          <a:p>
            <a:r>
              <a:rPr lang="zh-TW" altLang="en-US" sz="4000" dirty="0" smtClean="0">
                <a:ea typeface="標楷體" pitchFamily="65" charset="-120"/>
              </a:rPr>
              <a:t>六至八人組成小組</a:t>
            </a:r>
            <a:endParaRPr lang="en-US" altLang="zh-TW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r>
              <a:rPr lang="zh-TW" altLang="en-US" sz="4000" dirty="0" smtClean="0">
                <a:ea typeface="標楷體" pitchFamily="65" charset="-120"/>
              </a:rPr>
              <a:t>小組成員分別說出</a:t>
            </a:r>
            <a:endParaRPr lang="en-US" altLang="zh-TW" sz="4000" dirty="0" smtClean="0">
              <a:ea typeface="標楷體" pitchFamily="65" charset="-120"/>
            </a:endParaRPr>
          </a:p>
          <a:p>
            <a:pPr lvl="1"/>
            <a:r>
              <a:rPr lang="zh-TW" altLang="en-US" sz="3600" dirty="0" smtClean="0">
                <a:ea typeface="標楷體" pitchFamily="65" charset="-120"/>
              </a:rPr>
              <a:t>最喜悅的事</a:t>
            </a:r>
          </a:p>
          <a:p>
            <a:pPr lvl="1"/>
            <a:r>
              <a:rPr lang="zh-TW" altLang="en-US" sz="3600" dirty="0" smtClean="0">
                <a:ea typeface="標楷體" pitchFamily="65" charset="-120"/>
              </a:rPr>
              <a:t>最後悔的事</a:t>
            </a:r>
          </a:p>
          <a:p>
            <a:pPr lvl="1"/>
            <a:r>
              <a:rPr lang="zh-TW" altLang="en-US" sz="3600" dirty="0" smtClean="0">
                <a:ea typeface="標楷體" pitchFamily="65" charset="-120"/>
              </a:rPr>
              <a:t>最有成就的事</a:t>
            </a:r>
          </a:p>
          <a:p>
            <a:pPr lvl="1"/>
            <a:r>
              <a:rPr lang="zh-TW" altLang="en-US" sz="3600" dirty="0" smtClean="0">
                <a:ea typeface="標楷體" pitchFamily="65" charset="-120"/>
              </a:rPr>
              <a:t>最困擾的事</a:t>
            </a:r>
          </a:p>
          <a:p>
            <a:pPr lvl="1"/>
            <a:r>
              <a:rPr lang="zh-TW" altLang="en-US" sz="3600" dirty="0" smtClean="0">
                <a:ea typeface="標楷體" pitchFamily="65" charset="-120"/>
              </a:rPr>
              <a:t>對自己的看法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268760"/>
          </a:xfrm>
        </p:spPr>
        <p:txBody>
          <a:bodyPr/>
          <a:lstStyle/>
          <a:p>
            <a:r>
              <a:rPr lang="zh-TW" altLang="en-US" b="1" dirty="0" smtClean="0">
                <a:ea typeface="標楷體" pitchFamily="65" charset="-120"/>
              </a:rPr>
              <a:t>實用的自我了解技巧</a:t>
            </a:r>
            <a:endParaRPr lang="zh-TW" altLang="en-US" b="1" dirty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268760"/>
            <a:ext cx="8280920" cy="5112568"/>
          </a:xfrm>
        </p:spPr>
        <p:txBody>
          <a:bodyPr/>
          <a:lstStyle/>
          <a:p>
            <a:r>
              <a:rPr lang="zh-TW" altLang="en-US" sz="4000" b="1" dirty="0" smtClean="0">
                <a:solidFill>
                  <a:srgbClr val="FF0000"/>
                </a:solidFill>
                <a:ea typeface="標楷體" pitchFamily="65" charset="-120"/>
              </a:rPr>
              <a:t>重視溝通</a:t>
            </a:r>
            <a:r>
              <a:rPr lang="zh-TW" altLang="en-US" sz="4000" dirty="0" smtClean="0">
                <a:ea typeface="標楷體" pitchFamily="65" charset="-120"/>
              </a:rPr>
              <a:t>，增進正向溝通</a:t>
            </a:r>
            <a:endParaRPr lang="en-US" altLang="zh-TW" sz="4000" dirty="0" smtClean="0">
              <a:ea typeface="標楷體" pitchFamily="65" charset="-120"/>
            </a:endParaRPr>
          </a:p>
          <a:p>
            <a:r>
              <a:rPr lang="zh-TW" altLang="en-US" sz="4000" dirty="0" smtClean="0">
                <a:ea typeface="標楷體" pitchFamily="65" charset="-120"/>
              </a:rPr>
              <a:t>站在多方的立場，</a:t>
            </a:r>
            <a:r>
              <a:rPr lang="zh-TW" altLang="en-US" sz="4000" b="1" dirty="0" smtClean="0">
                <a:solidFill>
                  <a:srgbClr val="FF0000"/>
                </a:solidFill>
                <a:ea typeface="標楷體" pitchFamily="65" charset="-120"/>
              </a:rPr>
              <a:t>用心傾聽</a:t>
            </a:r>
            <a:endParaRPr lang="en-US" altLang="zh-TW" sz="4000" b="1" dirty="0" smtClean="0">
              <a:solidFill>
                <a:srgbClr val="FF0000"/>
              </a:solidFill>
              <a:ea typeface="標楷體" pitchFamily="65" charset="-120"/>
            </a:endParaRPr>
          </a:p>
          <a:p>
            <a:r>
              <a:rPr lang="zh-TW" altLang="en-US" sz="4000" dirty="0" smtClean="0">
                <a:ea typeface="標楷體" pitchFamily="65" charset="-120"/>
              </a:rPr>
              <a:t>適度地</a:t>
            </a:r>
            <a:r>
              <a:rPr lang="zh-TW" altLang="en-US" sz="4000" b="1" dirty="0" smtClean="0">
                <a:solidFill>
                  <a:srgbClr val="FF0000"/>
                </a:solidFill>
                <a:ea typeface="標楷體" pitchFamily="65" charset="-120"/>
              </a:rPr>
              <a:t>開放自己</a:t>
            </a:r>
            <a:r>
              <a:rPr lang="zh-TW" altLang="en-US" sz="4000" dirty="0" smtClean="0">
                <a:ea typeface="標楷體" pitchFamily="65" charset="-120"/>
              </a:rPr>
              <a:t>，與人分享</a:t>
            </a:r>
            <a:endParaRPr lang="en-US" altLang="zh-TW" sz="4000" dirty="0" smtClean="0">
              <a:ea typeface="標楷體" pitchFamily="65" charset="-120"/>
            </a:endParaRPr>
          </a:p>
          <a:p>
            <a:r>
              <a:rPr lang="zh-TW" altLang="en-US" sz="4000" dirty="0" smtClean="0">
                <a:ea typeface="標楷體" pitchFamily="65" charset="-120"/>
              </a:rPr>
              <a:t>善用</a:t>
            </a:r>
            <a:r>
              <a:rPr lang="zh-TW" altLang="en-US" sz="4000" b="1" dirty="0" smtClean="0">
                <a:solidFill>
                  <a:srgbClr val="FF0000"/>
                </a:solidFill>
                <a:ea typeface="標楷體" pitchFamily="65" charset="-120"/>
              </a:rPr>
              <a:t>建設性</a:t>
            </a:r>
            <a:r>
              <a:rPr lang="zh-TW" altLang="en-US" sz="4000" dirty="0" smtClean="0">
                <a:ea typeface="標楷體" pitchFamily="65" charset="-120"/>
              </a:rPr>
              <a:t>的</a:t>
            </a:r>
            <a:r>
              <a:rPr lang="zh-TW" altLang="en-US" sz="4000" b="1" dirty="0" smtClean="0">
                <a:solidFill>
                  <a:srgbClr val="FF0000"/>
                </a:solidFill>
                <a:ea typeface="標楷體" pitchFamily="65" charset="-120"/>
              </a:rPr>
              <a:t>批評</a:t>
            </a:r>
            <a:r>
              <a:rPr lang="zh-TW" altLang="en-US" sz="4000" dirty="0" smtClean="0">
                <a:ea typeface="標楷體" pitchFamily="65" charset="-120"/>
              </a:rPr>
              <a:t>看待自己</a:t>
            </a:r>
            <a:endParaRPr lang="en-US" altLang="zh-TW" sz="4000" dirty="0" smtClean="0">
              <a:ea typeface="標楷體" pitchFamily="65" charset="-120"/>
            </a:endParaRPr>
          </a:p>
          <a:p>
            <a:r>
              <a:rPr lang="zh-TW" altLang="en-US" sz="4000" b="1" dirty="0" smtClean="0">
                <a:solidFill>
                  <a:srgbClr val="FF0000"/>
                </a:solidFill>
                <a:ea typeface="標楷體" pitchFamily="65" charset="-120"/>
              </a:rPr>
              <a:t>多與人相處</a:t>
            </a:r>
            <a:r>
              <a:rPr lang="zh-TW" altLang="en-US" sz="4000" dirty="0" smtClean="0">
                <a:ea typeface="標楷體" pitchFamily="65" charset="-120"/>
              </a:rPr>
              <a:t>，增廣見聞，增加自信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268760"/>
          </a:xfrm>
        </p:spPr>
        <p:txBody>
          <a:bodyPr/>
          <a:lstStyle/>
          <a:p>
            <a:endParaRPr lang="zh-TW" altLang="en-US" b="1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268760"/>
            <a:ext cx="8280920" cy="5112568"/>
          </a:xfrm>
        </p:spPr>
        <p:txBody>
          <a:bodyPr/>
          <a:lstStyle/>
          <a:p>
            <a:r>
              <a:rPr lang="zh-TW" altLang="en-US" sz="4400" dirty="0" smtClean="0">
                <a:ea typeface="標楷體" pitchFamily="65" charset="-120"/>
              </a:rPr>
              <a:t>何謂</a:t>
            </a:r>
            <a:r>
              <a:rPr lang="zh-TW" altLang="en-US" sz="4400" b="1" dirty="0" smtClean="0">
                <a:solidFill>
                  <a:srgbClr val="FF0000"/>
                </a:solidFill>
                <a:ea typeface="標楷體" pitchFamily="65" charset="-120"/>
              </a:rPr>
              <a:t>自我</a:t>
            </a:r>
            <a:r>
              <a:rPr lang="zh-TW" altLang="en-US" sz="4400" dirty="0" smtClean="0">
                <a:ea typeface="標楷體" pitchFamily="65" charset="-120"/>
              </a:rPr>
              <a:t>？</a:t>
            </a:r>
          </a:p>
          <a:p>
            <a:endParaRPr lang="zh-TW" altLang="en-US" dirty="0" smtClean="0">
              <a:ea typeface="標楷體" pitchFamily="65" charset="-120"/>
            </a:endParaRPr>
          </a:p>
          <a:p>
            <a:pPr lvl="1"/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一個人對自己的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整體看法</a:t>
            </a:r>
          </a:p>
          <a:p>
            <a:pPr lvl="1"/>
            <a:endParaRPr lang="zh-TW" altLang="en-US" sz="40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認為自己是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怎麼樣的人</a:t>
            </a:r>
          </a:p>
          <a:p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268760"/>
          </a:xfrm>
        </p:spPr>
        <p:txBody>
          <a:bodyPr/>
          <a:lstStyle/>
          <a:p>
            <a:r>
              <a:rPr lang="zh-TW" altLang="en-US" dirty="0" smtClean="0">
                <a:ea typeface="標楷體" pitchFamily="65" charset="-120"/>
              </a:rPr>
              <a:t>參考文獻</a:t>
            </a:r>
            <a:endParaRPr lang="zh-TW" altLang="en-US" b="1" dirty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268760"/>
            <a:ext cx="8075240" cy="5112568"/>
          </a:xfrm>
        </p:spPr>
        <p:txBody>
          <a:bodyPr/>
          <a:lstStyle/>
          <a:p>
            <a:r>
              <a:rPr lang="zh-TW" altLang="en-US" sz="4000" dirty="0" smtClean="0">
                <a:latin typeface="Times New Roman" pitchFamily="18" charset="0"/>
                <a:ea typeface="標楷體" pitchFamily="65" charset="-120"/>
              </a:rPr>
              <a:t>黃惠惠</a:t>
            </a:r>
            <a:r>
              <a:rPr lang="en-US" altLang="zh-TW" sz="4000" dirty="0" smtClean="0">
                <a:latin typeface="Times New Roman" pitchFamily="18" charset="0"/>
                <a:ea typeface="標楷體" pitchFamily="65" charset="-120"/>
              </a:rPr>
              <a:t>(</a:t>
            </a:r>
            <a:r>
              <a:rPr lang="zh-TW" altLang="en-US" sz="4000" dirty="0" smtClean="0">
                <a:latin typeface="Times New Roman" pitchFamily="18" charset="0"/>
                <a:ea typeface="標楷體" pitchFamily="65" charset="-120"/>
              </a:rPr>
              <a:t>民</a:t>
            </a:r>
            <a:r>
              <a:rPr lang="en-US" altLang="zh-TW" sz="4000" dirty="0" smtClean="0">
                <a:latin typeface="Times New Roman" pitchFamily="18" charset="0"/>
                <a:ea typeface="標楷體" pitchFamily="65" charset="-120"/>
              </a:rPr>
              <a:t>86)</a:t>
            </a:r>
            <a:r>
              <a:rPr lang="zh-TW" altLang="en-US" sz="4000" dirty="0" smtClean="0">
                <a:latin typeface="Times New Roman" pitchFamily="18" charset="0"/>
                <a:ea typeface="標楷體" pitchFamily="65" charset="-120"/>
              </a:rPr>
              <a:t>。</a:t>
            </a:r>
            <a:r>
              <a:rPr lang="zh-TW" altLang="en-US" sz="4000" b="1" dirty="0" smtClean="0">
                <a:latin typeface="Times New Roman" pitchFamily="18" charset="0"/>
                <a:ea typeface="標楷體" pitchFamily="65" charset="-120"/>
              </a:rPr>
              <a:t>自我與人際溝通</a:t>
            </a:r>
            <a:r>
              <a:rPr lang="zh-TW" altLang="en-US" sz="4000" dirty="0" smtClean="0">
                <a:latin typeface="Times New Roman" pitchFamily="18" charset="0"/>
                <a:ea typeface="標楷體" pitchFamily="65" charset="-120"/>
              </a:rPr>
              <a:t>。台北：張老師文化公司。</a:t>
            </a:r>
          </a:p>
          <a:p>
            <a:r>
              <a:rPr lang="zh-TW" altLang="en-US" sz="4000" dirty="0" smtClean="0">
                <a:latin typeface="Times New Roman" pitchFamily="18" charset="0"/>
                <a:ea typeface="標楷體" pitchFamily="65" charset="-120"/>
              </a:rPr>
              <a:t>段秀玲</a:t>
            </a:r>
            <a:r>
              <a:rPr lang="en-US" altLang="zh-TW" sz="4000" dirty="0" smtClean="0">
                <a:latin typeface="Times New Roman" pitchFamily="18" charset="0"/>
                <a:ea typeface="標楷體" pitchFamily="65" charset="-120"/>
              </a:rPr>
              <a:t>(</a:t>
            </a:r>
            <a:r>
              <a:rPr lang="zh-TW" altLang="en-US" sz="4000" dirty="0" smtClean="0">
                <a:latin typeface="Times New Roman" pitchFamily="18" charset="0"/>
                <a:ea typeface="標楷體" pitchFamily="65" charset="-120"/>
              </a:rPr>
              <a:t>民</a:t>
            </a:r>
            <a:r>
              <a:rPr lang="en-US" altLang="zh-TW" sz="4000" dirty="0" smtClean="0">
                <a:latin typeface="Times New Roman" pitchFamily="18" charset="0"/>
                <a:ea typeface="標楷體" pitchFamily="65" charset="-120"/>
              </a:rPr>
              <a:t>89) </a:t>
            </a:r>
            <a:r>
              <a:rPr lang="zh-TW" altLang="en-US" sz="4000" dirty="0" smtClean="0">
                <a:latin typeface="Times New Roman" pitchFamily="18" charset="0"/>
                <a:ea typeface="標楷體" pitchFamily="65" charset="-120"/>
              </a:rPr>
              <a:t>。</a:t>
            </a:r>
            <a:r>
              <a:rPr lang="zh-TW" altLang="en-US" sz="4000" b="1" dirty="0" smtClean="0">
                <a:latin typeface="Times New Roman" pitchFamily="18" charset="0"/>
                <a:ea typeface="標楷體" pitchFamily="65" charset="-120"/>
              </a:rPr>
              <a:t>自我成長工作坊活動手冊</a:t>
            </a:r>
            <a:r>
              <a:rPr lang="zh-TW" altLang="en-US" sz="4000" dirty="0" smtClean="0">
                <a:latin typeface="Times New Roman" pitchFamily="18" charset="0"/>
                <a:ea typeface="標楷體" pitchFamily="65" charset="-120"/>
              </a:rPr>
              <a:t>。台北：天馬文化公司。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謝謝聆聽！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268760"/>
          </a:xfrm>
        </p:spPr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自我的內容</a:t>
            </a:r>
            <a:endParaRPr lang="zh-TW" altLang="en-US" b="1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268760"/>
            <a:ext cx="7920880" cy="5112568"/>
          </a:xfrm>
        </p:spPr>
        <p:txBody>
          <a:bodyPr/>
          <a:lstStyle/>
          <a:p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生理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特質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外表、身材</a:t>
            </a:r>
          </a:p>
          <a:p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智能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特質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記憶能力、推理能力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社會</a:t>
            </a:r>
            <a:r>
              <a:rPr lang="en-US" altLang="zh-TW" sz="3600" b="1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/ </a:t>
            </a:r>
            <a:r>
              <a:rPr lang="zh-TW" altLang="en-US" sz="3600" b="1" dirty="0" smtClean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心理</a:t>
            </a:r>
            <a:r>
              <a:rPr lang="zh-TW" altLang="en-US" sz="36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方面的特質</a:t>
            </a:r>
            <a:endParaRPr lang="en-US" altLang="zh-TW" sz="36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lvl="1"/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社會角色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情緒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268760"/>
          </a:xfrm>
        </p:spPr>
        <p:txBody>
          <a:bodyPr/>
          <a:lstStyle/>
          <a:p>
            <a:r>
              <a:rPr lang="zh-TW" altLang="en-US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認識自我</a:t>
            </a:r>
            <a:endParaRPr lang="zh-TW" altLang="en-US" b="1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268760"/>
            <a:ext cx="8280920" cy="5112568"/>
          </a:xfrm>
        </p:spPr>
        <p:txBody>
          <a:bodyPr/>
          <a:lstStyle/>
          <a:p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「我</a:t>
            </a:r>
            <a:r>
              <a:rPr lang="zh-TW" altLang="zh-TW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能夠做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什麼？」、「我</a:t>
            </a:r>
            <a:r>
              <a:rPr lang="zh-TW" altLang="zh-TW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想要做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什麼？」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探究</a:t>
            </a:r>
            <a:r>
              <a:rPr lang="zh-TW" altLang="zh-TW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特質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zh-TW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觀念</a:t>
            </a:r>
            <a:r>
              <a:rPr lang="zh-TW" altLang="zh-TW" sz="3200" dirty="0">
                <a:latin typeface="標楷體" pitchFamily="65" charset="-120"/>
                <a:ea typeface="標楷體" pitchFamily="65" charset="-120"/>
              </a:rPr>
              <a:t>與</a:t>
            </a:r>
            <a:r>
              <a:rPr lang="zh-TW" altLang="zh-TW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期待形成</a:t>
            </a:r>
            <a:endParaRPr lang="en-US" altLang="zh-TW" sz="32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探索自己的</a:t>
            </a:r>
            <a:r>
              <a:rPr lang="zh-TW" altLang="zh-TW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性向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zh-TW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能力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zh-TW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興趣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zh-TW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價值觀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等特質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澄清自己對於</a:t>
            </a:r>
            <a:r>
              <a:rPr lang="zh-TW" altLang="zh-TW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性別角色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的態度、</a:t>
            </a:r>
            <a:r>
              <a:rPr lang="zh-TW" altLang="zh-TW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工作習慣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等觀念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了解自己對於</a:t>
            </a:r>
            <a:r>
              <a:rPr lang="zh-TW" altLang="zh-TW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生活形態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zh-TW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生涯規劃</a:t>
            </a:r>
            <a:r>
              <a:rPr lang="zh-TW" altLang="zh-TW" sz="3200" dirty="0" smtClean="0">
                <a:latin typeface="標楷體" pitchFamily="65" charset="-120"/>
                <a:ea typeface="標楷體" pitchFamily="65" charset="-120"/>
              </a:rPr>
              <a:t>的期待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268760"/>
          </a:xfrm>
        </p:spPr>
        <p:txBody>
          <a:bodyPr/>
          <a:lstStyle/>
          <a:p>
            <a:r>
              <a:rPr lang="zh-TW" altLang="en-US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何謂自我探索</a:t>
            </a:r>
            <a:endParaRPr lang="zh-TW" altLang="en-US" b="1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268760"/>
            <a:ext cx="8280920" cy="5112568"/>
          </a:xfrm>
        </p:spPr>
        <p:txBody>
          <a:bodyPr/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自我探索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」是指個人經由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生活經驗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，而了解自己的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興趣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價值觀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需要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及各種幫助成功事業發展之</a:t>
            </a:r>
            <a:r>
              <a:rPr lang="zh-TW" altLang="en-US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能力</a:t>
            </a:r>
            <a:endParaRPr lang="zh-TW" altLang="en-US" sz="36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13777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268760"/>
          </a:xfrm>
        </p:spPr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自我探索的途徑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268760"/>
            <a:ext cx="7920880" cy="5112568"/>
          </a:xfrm>
        </p:spPr>
        <p:txBody>
          <a:bodyPr/>
          <a:lstStyle/>
          <a:p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從</a:t>
            </a:r>
            <a:r>
              <a:rPr lang="zh-TW" altLang="en-US" sz="3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自我反省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中了解自己的內在自我 </a:t>
            </a:r>
          </a:p>
          <a:p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從</a:t>
            </a:r>
            <a:r>
              <a:rPr lang="zh-TW" altLang="en-US" sz="3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別人的反應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中了解自己的優缺點 </a:t>
            </a:r>
          </a:p>
          <a:p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從實際</a:t>
            </a:r>
            <a:r>
              <a:rPr lang="zh-TW" altLang="en-US" sz="3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課業表現</a:t>
            </a:r>
            <a:r>
              <a:rPr lang="zh-TW" altLang="en-US" sz="3800" dirty="0" smtClean="0"/>
              <a:t>、</a:t>
            </a:r>
            <a:r>
              <a:rPr lang="zh-TW" altLang="en-US" sz="3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班級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或</a:t>
            </a:r>
            <a:r>
              <a:rPr lang="zh-TW" altLang="en-US" sz="3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社團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活動中了解自己的能力 </a:t>
            </a:r>
          </a:p>
          <a:p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藉由</a:t>
            </a:r>
            <a:r>
              <a:rPr lang="zh-TW" altLang="en-US" sz="3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心理測驗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了解自己 </a:t>
            </a:r>
          </a:p>
          <a:p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藉由</a:t>
            </a:r>
            <a:r>
              <a:rPr lang="zh-TW" altLang="en-US" sz="3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專業人員</a:t>
            </a:r>
            <a:r>
              <a:rPr lang="zh-TW" altLang="en-US" sz="3800" dirty="0" smtClean="0">
                <a:latin typeface="標楷體" pitchFamily="65" charset="-120"/>
                <a:ea typeface="標楷體" pitchFamily="65" charset="-120"/>
              </a:rPr>
              <a:t>的晤談中了解自己</a:t>
            </a:r>
            <a:endParaRPr lang="en-US" altLang="zh-TW" sz="38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268760"/>
          </a:xfrm>
        </p:spPr>
        <p:txBody>
          <a:bodyPr/>
          <a:lstStyle/>
          <a:p>
            <a:r>
              <a:rPr lang="zh-TW" altLang="en-US" b="1" dirty="0" smtClean="0">
                <a:ea typeface="標楷體" pitchFamily="65" charset="-120"/>
              </a:rPr>
              <a:t>活動一：三我齊觀</a:t>
            </a:r>
            <a:r>
              <a:rPr lang="en-US" altLang="zh-TW" b="1" dirty="0" smtClean="0">
                <a:latin typeface="Times New Roman" pitchFamily="18" charset="0"/>
                <a:ea typeface="標楷體" pitchFamily="65" charset="-120"/>
              </a:rPr>
              <a:t>(1)</a:t>
            </a:r>
            <a:endParaRPr lang="zh-TW" altLang="en-US" b="1" dirty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268760"/>
            <a:ext cx="8075240" cy="5112568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我是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……</a:t>
            </a:r>
          </a:p>
          <a:p>
            <a:pPr lvl="1"/>
            <a:r>
              <a:rPr lang="zh-TW" altLang="en-US" dirty="0" smtClean="0">
                <a:ea typeface="標楷體" pitchFamily="65" charset="-120"/>
              </a:rPr>
              <a:t>我</a:t>
            </a:r>
            <a:r>
              <a:rPr lang="en-US" altLang="zh-TW" dirty="0" smtClean="0">
                <a:latin typeface="標楷體"/>
                <a:ea typeface="標楷體" pitchFamily="65" charset="-120"/>
              </a:rPr>
              <a:t>……</a:t>
            </a:r>
            <a:endParaRPr lang="en-US" altLang="zh-TW" dirty="0" smtClean="0">
              <a:ea typeface="標楷體" pitchFamily="65" charset="-120"/>
            </a:endParaRPr>
          </a:p>
          <a:p>
            <a:pPr lvl="1"/>
            <a:r>
              <a:rPr lang="zh-TW" altLang="en-US" dirty="0" smtClean="0">
                <a:ea typeface="標楷體" pitchFamily="65" charset="-120"/>
              </a:rPr>
              <a:t>我</a:t>
            </a:r>
            <a:r>
              <a:rPr lang="zh-TW" altLang="en-US" b="1" dirty="0" smtClean="0">
                <a:solidFill>
                  <a:srgbClr val="FF0000"/>
                </a:solidFill>
                <a:ea typeface="標楷體" pitchFamily="65" charset="-120"/>
              </a:rPr>
              <a:t>是</a:t>
            </a:r>
            <a:r>
              <a:rPr lang="en-US" altLang="zh-TW" dirty="0" smtClean="0">
                <a:latin typeface="標楷體"/>
                <a:ea typeface="標楷體" pitchFamily="65" charset="-120"/>
              </a:rPr>
              <a:t>……</a:t>
            </a:r>
            <a:endParaRPr lang="en-US" altLang="zh-TW" dirty="0" smtClean="0">
              <a:ea typeface="標楷體" pitchFamily="65" charset="-120"/>
            </a:endParaRPr>
          </a:p>
          <a:p>
            <a:pPr lvl="1"/>
            <a:r>
              <a:rPr lang="zh-TW" altLang="en-US" dirty="0" smtClean="0">
                <a:ea typeface="標楷體" pitchFamily="65" charset="-120"/>
              </a:rPr>
              <a:t>我</a:t>
            </a:r>
            <a:r>
              <a:rPr lang="zh-TW" altLang="en-US" b="1" dirty="0" smtClean="0">
                <a:solidFill>
                  <a:srgbClr val="FF0000"/>
                </a:solidFill>
                <a:ea typeface="標楷體" pitchFamily="65" charset="-120"/>
              </a:rPr>
              <a:t>有</a:t>
            </a:r>
            <a:r>
              <a:rPr lang="en-US" altLang="zh-TW" dirty="0" smtClean="0">
                <a:latin typeface="標楷體"/>
                <a:ea typeface="標楷體" pitchFamily="65" charset="-120"/>
              </a:rPr>
              <a:t>……</a:t>
            </a:r>
            <a:endParaRPr lang="en-US" altLang="zh-TW" dirty="0" smtClean="0">
              <a:ea typeface="標楷體" pitchFamily="65" charset="-120"/>
            </a:endParaRPr>
          </a:p>
          <a:p>
            <a:pPr lvl="1"/>
            <a:r>
              <a:rPr lang="zh-TW" altLang="en-US" dirty="0" smtClean="0">
                <a:ea typeface="標楷體" pitchFamily="65" charset="-120"/>
              </a:rPr>
              <a:t>我</a:t>
            </a:r>
            <a:r>
              <a:rPr lang="zh-TW" altLang="en-US" b="1" dirty="0" smtClean="0">
                <a:solidFill>
                  <a:srgbClr val="FF0000"/>
                </a:solidFill>
                <a:ea typeface="標楷體" pitchFamily="65" charset="-120"/>
              </a:rPr>
              <a:t>喜歡</a:t>
            </a:r>
            <a:r>
              <a:rPr lang="en-US" altLang="zh-TW" dirty="0" smtClean="0">
                <a:latin typeface="標楷體"/>
                <a:ea typeface="標楷體" pitchFamily="65" charset="-120"/>
              </a:rPr>
              <a:t>……</a:t>
            </a:r>
            <a:endParaRPr lang="en-US" altLang="zh-TW" dirty="0" smtClean="0">
              <a:ea typeface="標楷體" pitchFamily="65" charset="-120"/>
            </a:endParaRPr>
          </a:p>
          <a:p>
            <a:pPr lvl="1"/>
            <a:r>
              <a:rPr lang="zh-TW" altLang="en-US" dirty="0" smtClean="0">
                <a:ea typeface="標楷體" pitchFamily="65" charset="-120"/>
              </a:rPr>
              <a:t>我</a:t>
            </a:r>
            <a:r>
              <a:rPr lang="zh-TW" altLang="en-US" b="1" dirty="0" smtClean="0">
                <a:solidFill>
                  <a:srgbClr val="FF0000"/>
                </a:solidFill>
                <a:ea typeface="標楷體" pitchFamily="65" charset="-120"/>
              </a:rPr>
              <a:t>要</a:t>
            </a:r>
            <a:r>
              <a:rPr lang="en-US" altLang="zh-TW" dirty="0" smtClean="0">
                <a:latin typeface="標楷體"/>
                <a:ea typeface="標楷體" pitchFamily="65" charset="-120"/>
              </a:rPr>
              <a:t>……</a:t>
            </a:r>
            <a:endParaRPr lang="en-US" altLang="zh-TW" dirty="0" smtClean="0">
              <a:ea typeface="標楷體" pitchFamily="65" charset="-120"/>
            </a:endParaRPr>
          </a:p>
          <a:p>
            <a:pPr lvl="1"/>
            <a:r>
              <a:rPr lang="zh-TW" altLang="en-US" dirty="0" smtClean="0">
                <a:ea typeface="標楷體" pitchFamily="65" charset="-120"/>
              </a:rPr>
              <a:t>我</a:t>
            </a:r>
            <a:r>
              <a:rPr lang="zh-TW" altLang="en-US" b="1" dirty="0" smtClean="0">
                <a:solidFill>
                  <a:srgbClr val="FF0000"/>
                </a:solidFill>
                <a:ea typeface="標楷體" pitchFamily="65" charset="-120"/>
              </a:rPr>
              <a:t>曾</a:t>
            </a:r>
            <a:r>
              <a:rPr lang="en-US" altLang="zh-TW" dirty="0" smtClean="0">
                <a:latin typeface="標楷體"/>
                <a:ea typeface="標楷體" pitchFamily="65" charset="-120"/>
              </a:rPr>
              <a:t>……</a:t>
            </a:r>
            <a:endParaRPr lang="en-US" altLang="zh-TW" dirty="0" smtClean="0">
              <a:ea typeface="標楷體" pitchFamily="65" charset="-120"/>
            </a:endParaRPr>
          </a:p>
          <a:p>
            <a:pPr lvl="1"/>
            <a:r>
              <a:rPr lang="zh-TW" altLang="en-US" dirty="0" smtClean="0">
                <a:ea typeface="標楷體" pitchFamily="65" charset="-120"/>
              </a:rPr>
              <a:t>我</a:t>
            </a:r>
            <a:r>
              <a:rPr lang="zh-TW" altLang="en-US" b="1" dirty="0" smtClean="0">
                <a:solidFill>
                  <a:srgbClr val="FF0000"/>
                </a:solidFill>
                <a:ea typeface="標楷體" pitchFamily="65" charset="-120"/>
              </a:rPr>
              <a:t>不</a:t>
            </a:r>
            <a:r>
              <a:rPr lang="en-US" altLang="zh-TW" dirty="0" smtClean="0">
                <a:latin typeface="標楷體"/>
                <a:ea typeface="標楷體" pitchFamily="65" charset="-120"/>
              </a:rPr>
              <a:t>……</a:t>
            </a:r>
            <a:endParaRPr lang="en-US" altLang="zh-TW" dirty="0" smtClean="0">
              <a:ea typeface="標楷體" pitchFamily="65" charset="-120"/>
            </a:endParaRPr>
          </a:p>
          <a:p>
            <a:pPr lvl="1"/>
            <a:r>
              <a:rPr lang="zh-TW" altLang="en-US" dirty="0" smtClean="0">
                <a:ea typeface="標楷體" pitchFamily="65" charset="-120"/>
              </a:rPr>
              <a:t>我</a:t>
            </a:r>
            <a:r>
              <a:rPr lang="zh-TW" altLang="en-US" b="1" dirty="0" smtClean="0">
                <a:solidFill>
                  <a:srgbClr val="FF0000"/>
                </a:solidFill>
                <a:ea typeface="標楷體" pitchFamily="65" charset="-120"/>
              </a:rPr>
              <a:t>可以</a:t>
            </a:r>
            <a:r>
              <a:rPr lang="en-US" altLang="zh-TW" dirty="0" smtClean="0">
                <a:latin typeface="標楷體"/>
                <a:ea typeface="標楷體" pitchFamily="65" charset="-120"/>
              </a:rPr>
              <a:t>……</a:t>
            </a:r>
            <a:endParaRPr lang="en-US" altLang="zh-TW" dirty="0" smtClean="0">
              <a:ea typeface="標楷體" pitchFamily="65" charset="-120"/>
            </a:endParaRPr>
          </a:p>
          <a:p>
            <a:pPr lvl="1"/>
            <a:r>
              <a:rPr lang="zh-TW" altLang="en-US" dirty="0" smtClean="0">
                <a:ea typeface="標楷體" pitchFamily="65" charset="-120"/>
              </a:rPr>
              <a:t>我</a:t>
            </a:r>
            <a:r>
              <a:rPr lang="zh-TW" altLang="en-US" b="1" dirty="0" smtClean="0">
                <a:solidFill>
                  <a:srgbClr val="FF0000"/>
                </a:solidFill>
                <a:ea typeface="標楷體" pitchFamily="65" charset="-120"/>
              </a:rPr>
              <a:t>想</a:t>
            </a:r>
            <a:r>
              <a:rPr lang="en-US" altLang="zh-TW" dirty="0" smtClean="0">
                <a:latin typeface="標楷體"/>
                <a:ea typeface="標楷體" pitchFamily="65" charset="-120"/>
              </a:rPr>
              <a:t>……</a:t>
            </a:r>
            <a:endParaRPr lang="en-US" altLang="zh-TW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268760"/>
          </a:xfrm>
        </p:spPr>
        <p:txBody>
          <a:bodyPr/>
          <a:lstStyle/>
          <a:p>
            <a:r>
              <a:rPr lang="zh-TW" altLang="en-US" b="1" dirty="0" smtClean="0">
                <a:ea typeface="標楷體" pitchFamily="65" charset="-120"/>
              </a:rPr>
              <a:t>活動一：三我齊觀</a:t>
            </a:r>
            <a:r>
              <a:rPr lang="en-US" altLang="zh-TW" b="1" dirty="0" smtClean="0">
                <a:latin typeface="Times New Roman" pitchFamily="18" charset="0"/>
                <a:ea typeface="標楷體" pitchFamily="65" charset="-120"/>
              </a:rPr>
              <a:t>(2)</a:t>
            </a:r>
            <a:endParaRPr lang="zh-TW" altLang="en-US" b="1" dirty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268760"/>
            <a:ext cx="7920880" cy="5112568"/>
          </a:xfrm>
        </p:spPr>
        <p:txBody>
          <a:bodyPr/>
          <a:lstStyle/>
          <a:p>
            <a:r>
              <a:rPr lang="zh-TW" altLang="en-US" sz="4000" dirty="0" smtClean="0">
                <a:ea typeface="標楷體" pitchFamily="65" charset="-120"/>
              </a:rPr>
              <a:t>假如我是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……</a:t>
            </a:r>
          </a:p>
          <a:p>
            <a:pPr lvl="1"/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假如我是一種動物，我希望是</a:t>
            </a: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        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，因為</a:t>
            </a: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               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lvl="1"/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假如我是一種食物，我希望是</a:t>
            </a: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        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，因為</a:t>
            </a: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               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lvl="1"/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假如我是一種樂器，我希望是</a:t>
            </a: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        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，因為</a:t>
            </a: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               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lvl="1"/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假如我是一種顏色，我希望是</a:t>
            </a: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        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，因為</a:t>
            </a:r>
            <a:r>
              <a:rPr lang="zh-TW" altLang="en-US" sz="3200" u="sng" dirty="0" smtClean="0">
                <a:latin typeface="標楷體" pitchFamily="65" charset="-120"/>
                <a:ea typeface="標楷體" pitchFamily="65" charset="-120"/>
              </a:rPr>
              <a:t>               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lvl="1"/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1268760"/>
          </a:xfrm>
        </p:spPr>
        <p:txBody>
          <a:bodyPr/>
          <a:lstStyle/>
          <a:p>
            <a:r>
              <a:rPr lang="zh-TW" altLang="en-US" b="1" dirty="0" smtClean="0">
                <a:ea typeface="標楷體" pitchFamily="65" charset="-120"/>
              </a:rPr>
              <a:t>活動一：三我齊觀</a:t>
            </a:r>
            <a:r>
              <a:rPr lang="en-US" altLang="zh-TW" b="1" dirty="0" smtClean="0">
                <a:latin typeface="Times New Roman" pitchFamily="18" charset="0"/>
                <a:ea typeface="標楷體" pitchFamily="65" charset="-120"/>
              </a:rPr>
              <a:t>(3)</a:t>
            </a:r>
            <a:endParaRPr lang="zh-TW" altLang="en-US" b="1" dirty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268760"/>
            <a:ext cx="8075240" cy="5112568"/>
          </a:xfrm>
        </p:spPr>
        <p:txBody>
          <a:bodyPr/>
          <a:lstStyle/>
          <a:p>
            <a:r>
              <a:rPr lang="zh-TW" altLang="en-US" sz="4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別人眼中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的我是</a:t>
            </a:r>
            <a:r>
              <a:rPr lang="en-US" altLang="zh-TW" sz="4400" dirty="0" smtClean="0">
                <a:latin typeface="標楷體" pitchFamily="65" charset="-120"/>
                <a:ea typeface="標楷體" pitchFamily="65" charset="-120"/>
              </a:rPr>
              <a:t>…………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lvl="1"/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別人眼中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的我是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……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lvl="1"/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別人眼中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的我是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……</a:t>
            </a:r>
          </a:p>
          <a:p>
            <a:pPr lvl="1"/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別人眼中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的我是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……</a:t>
            </a:r>
          </a:p>
          <a:p>
            <a:pPr lvl="1"/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別人眼中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的我是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……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5698</TotalTime>
  <Words>933</Words>
  <Application>Microsoft Office PowerPoint</Application>
  <PresentationFormat>如螢幕大小 (4:3)</PresentationFormat>
  <Paragraphs>118</Paragraphs>
  <Slides>21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21</vt:i4>
      </vt:variant>
    </vt:vector>
  </HeadingPairs>
  <TitlesOfParts>
    <vt:vector size="28" baseType="lpstr">
      <vt:lpstr>新細明體</vt:lpstr>
      <vt:lpstr>標楷體</vt:lpstr>
      <vt:lpstr>Arial</vt:lpstr>
      <vt:lpstr>Calibri</vt:lpstr>
      <vt:lpstr>Times New Roman</vt:lpstr>
      <vt:lpstr>Office 佈景主題</vt:lpstr>
      <vt:lpstr>1_Office 佈景主題</vt:lpstr>
      <vt:lpstr>自我探索與自我了解</vt:lpstr>
      <vt:lpstr>PowerPoint 簡報</vt:lpstr>
      <vt:lpstr>自我的內容</vt:lpstr>
      <vt:lpstr>認識自我</vt:lpstr>
      <vt:lpstr>何謂自我探索</vt:lpstr>
      <vt:lpstr>自我探索的途徑</vt:lpstr>
      <vt:lpstr>活動一：三我齊觀(1)</vt:lpstr>
      <vt:lpstr>活動一：三我齊觀(2)</vt:lpstr>
      <vt:lpstr>活動一：三我齊觀(3)</vt:lpstr>
      <vt:lpstr>周哈里窗</vt:lpstr>
      <vt:lpstr>開放我</vt:lpstr>
      <vt:lpstr>背脊我</vt:lpstr>
      <vt:lpstr>隱藏我</vt:lpstr>
      <vt:lpstr>未知我</vt:lpstr>
      <vt:lpstr>各個區域大小不同(1) </vt:lpstr>
      <vt:lpstr>各個區域大小不同(2)</vt:lpstr>
      <vt:lpstr>各個區域大小不同(3)</vt:lpstr>
      <vt:lpstr>活動二：探索自我</vt:lpstr>
      <vt:lpstr>實用的自我了解技巧</vt:lpstr>
      <vt:lpstr>參考文獻</vt:lpstr>
      <vt:lpstr>謝謝聆聽！</vt:lpstr>
    </vt:vector>
  </TitlesOfParts>
  <Company>ic_DLC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這是主題的位置</dc:title>
  <dc:creator>HW</dc:creator>
  <cp:lastModifiedBy>HW</cp:lastModifiedBy>
  <cp:revision>548</cp:revision>
  <cp:lastPrinted>2011-11-22T05:20:40Z</cp:lastPrinted>
  <dcterms:created xsi:type="dcterms:W3CDTF">2009-11-10T01:19:15Z</dcterms:created>
  <dcterms:modified xsi:type="dcterms:W3CDTF">2020-03-11T13:31:59Z</dcterms:modified>
</cp:coreProperties>
</file>