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 id="2147483896" r:id="rId2"/>
  </p:sldMasterIdLst>
  <p:notesMasterIdLst>
    <p:notesMasterId r:id="rId103"/>
  </p:notesMasterIdLst>
  <p:handoutMasterIdLst>
    <p:handoutMasterId r:id="rId104"/>
  </p:handoutMasterIdLst>
  <p:sldIdLst>
    <p:sldId id="256" r:id="rId3"/>
    <p:sldId id="1692" r:id="rId4"/>
    <p:sldId id="1696" r:id="rId5"/>
    <p:sldId id="1693" r:id="rId6"/>
    <p:sldId id="1694" r:id="rId7"/>
    <p:sldId id="1672" r:id="rId8"/>
    <p:sldId id="1697" r:id="rId9"/>
    <p:sldId id="1669" r:id="rId10"/>
    <p:sldId id="1698" r:id="rId11"/>
    <p:sldId id="1695" r:id="rId12"/>
    <p:sldId id="1700" r:id="rId13"/>
    <p:sldId id="1701" r:id="rId14"/>
    <p:sldId id="1702" r:id="rId15"/>
    <p:sldId id="1746" r:id="rId16"/>
    <p:sldId id="1749" r:id="rId17"/>
    <p:sldId id="1705" r:id="rId18"/>
    <p:sldId id="1706" r:id="rId19"/>
    <p:sldId id="1708" r:id="rId20"/>
    <p:sldId id="1709" r:id="rId21"/>
    <p:sldId id="1717" r:id="rId22"/>
    <p:sldId id="1718" r:id="rId23"/>
    <p:sldId id="1707" r:id="rId24"/>
    <p:sldId id="1712" r:id="rId25"/>
    <p:sldId id="1714" r:id="rId26"/>
    <p:sldId id="1719" r:id="rId27"/>
    <p:sldId id="1722" r:id="rId28"/>
    <p:sldId id="1723" r:id="rId29"/>
    <p:sldId id="1724" r:id="rId30"/>
    <p:sldId id="1715" r:id="rId31"/>
    <p:sldId id="1716" r:id="rId32"/>
    <p:sldId id="1739" r:id="rId33"/>
    <p:sldId id="1740" r:id="rId34"/>
    <p:sldId id="1741" r:id="rId35"/>
    <p:sldId id="1726" r:id="rId36"/>
    <p:sldId id="1727" r:id="rId37"/>
    <p:sldId id="1728" r:id="rId38"/>
    <p:sldId id="1729" r:id="rId39"/>
    <p:sldId id="1730" r:id="rId40"/>
    <p:sldId id="1699" r:id="rId41"/>
    <p:sldId id="1676" r:id="rId42"/>
    <p:sldId id="1613" r:id="rId43"/>
    <p:sldId id="1615" r:id="rId44"/>
    <p:sldId id="1617" r:id="rId45"/>
    <p:sldId id="1486" r:id="rId46"/>
    <p:sldId id="1618" r:id="rId47"/>
    <p:sldId id="1629" r:id="rId48"/>
    <p:sldId id="1630" r:id="rId49"/>
    <p:sldId id="1619" r:id="rId50"/>
    <p:sldId id="1620" r:id="rId51"/>
    <p:sldId id="1634" r:id="rId52"/>
    <p:sldId id="1635" r:id="rId53"/>
    <p:sldId id="1661" r:id="rId54"/>
    <p:sldId id="1683" r:id="rId55"/>
    <p:sldId id="1668" r:id="rId56"/>
    <p:sldId id="1623" r:id="rId57"/>
    <p:sldId id="1684" r:id="rId58"/>
    <p:sldId id="1621" r:id="rId59"/>
    <p:sldId id="1631" r:id="rId60"/>
    <p:sldId id="1666" r:id="rId61"/>
    <p:sldId id="1626" r:id="rId62"/>
    <p:sldId id="1685" r:id="rId63"/>
    <p:sldId id="1637" r:id="rId64"/>
    <p:sldId id="1647" r:id="rId65"/>
    <p:sldId id="1670" r:id="rId66"/>
    <p:sldId id="1686" r:id="rId67"/>
    <p:sldId id="1639" r:id="rId68"/>
    <p:sldId id="1750" r:id="rId69"/>
    <p:sldId id="1642" r:id="rId70"/>
    <p:sldId id="1691" r:id="rId71"/>
    <p:sldId id="1689" r:id="rId72"/>
    <p:sldId id="1638" r:id="rId73"/>
    <p:sldId id="1643" r:id="rId74"/>
    <p:sldId id="1687" r:id="rId75"/>
    <p:sldId id="1644" r:id="rId76"/>
    <p:sldId id="1671" r:id="rId77"/>
    <p:sldId id="1645" r:id="rId78"/>
    <p:sldId id="1688" r:id="rId79"/>
    <p:sldId id="279" r:id="rId80"/>
    <p:sldId id="1665" r:id="rId81"/>
    <p:sldId id="1604" r:id="rId82"/>
    <p:sldId id="1747" r:id="rId83"/>
    <p:sldId id="1653" r:id="rId84"/>
    <p:sldId id="1748" r:id="rId85"/>
    <p:sldId id="451" r:id="rId86"/>
    <p:sldId id="452" r:id="rId87"/>
    <p:sldId id="453" r:id="rId88"/>
    <p:sldId id="1731" r:id="rId89"/>
    <p:sldId id="1742" r:id="rId90"/>
    <p:sldId id="1733" r:id="rId91"/>
    <p:sldId id="1751" r:id="rId92"/>
    <p:sldId id="1754" r:id="rId93"/>
    <p:sldId id="1752" r:id="rId94"/>
    <p:sldId id="1735" r:id="rId95"/>
    <p:sldId id="1743" r:id="rId96"/>
    <p:sldId id="1756" r:id="rId97"/>
    <p:sldId id="1759" r:id="rId98"/>
    <p:sldId id="1732" r:id="rId99"/>
    <p:sldId id="1744" r:id="rId100"/>
    <p:sldId id="1745" r:id="rId101"/>
    <p:sldId id="1356" r:id="rId102"/>
  </p:sldIdLst>
  <p:sldSz cx="9144000" cy="6858000" type="screen4x3"/>
  <p:notesSz cx="6797675" cy="9928225"/>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FF0000"/>
    <a:srgbClr val="6600FF"/>
    <a:srgbClr val="E9EDF4"/>
    <a:srgbClr val="FFCCFF"/>
    <a:srgbClr val="CC99FF"/>
    <a:srgbClr val="00CC00"/>
    <a:srgbClr val="D7B7DF"/>
    <a:srgbClr val="FBD1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3883" autoAdjust="0"/>
  </p:normalViewPr>
  <p:slideViewPr>
    <p:cSldViewPr>
      <p:cViewPr varScale="1">
        <p:scale>
          <a:sx n="51" d="100"/>
          <a:sy n="51" d="100"/>
        </p:scale>
        <p:origin x="1253" y="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076"/>
    </p:cViewPr>
  </p:sorterViewPr>
  <p:notesViewPr>
    <p:cSldViewPr>
      <p:cViewPr varScale="1">
        <p:scale>
          <a:sx n="34" d="100"/>
          <a:sy n="34" d="100"/>
        </p:scale>
        <p:origin x="-229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47F71-2F7A-441E-93D4-3BC6FA148AB1}"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zh-TW" altLang="en-US"/>
        </a:p>
      </dgm:t>
    </dgm:pt>
    <dgm:pt modelId="{551C3BFA-D1A8-40B6-8FC4-6779F82A4A23}">
      <dgm:prSet phldrT="[文字]" custT="1"/>
      <dgm:spPr/>
      <dgm:t>
        <a:bodyPr/>
        <a:lstStyle/>
        <a:p>
          <a:pPr>
            <a:lnSpc>
              <a:spcPct val="100000"/>
            </a:lnSpc>
            <a:spcAft>
              <a:spcPts val="0"/>
            </a:spcAft>
          </a:pPr>
          <a:r>
            <a:rPr lang="zh-TW" altLang="en-US" sz="2000" b="1" dirty="0">
              <a:solidFill>
                <a:schemeClr val="tx1"/>
              </a:solidFill>
              <a:latin typeface="微軟正黑體" panose="020B0604030504040204" pitchFamily="34" charset="-120"/>
              <a:ea typeface="微軟正黑體" panose="020B0604030504040204" pitchFamily="34" charset="-120"/>
            </a:rPr>
            <a:t>超額比序</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nSpc>
              <a:spcPct val="100000"/>
            </a:lnSpc>
            <a:spcAft>
              <a:spcPts val="0"/>
            </a:spcAft>
          </a:pPr>
          <a:r>
            <a:rPr lang="zh-TW" altLang="en-US" sz="2000" b="1" dirty="0">
              <a:solidFill>
                <a:schemeClr val="tx1"/>
              </a:solidFill>
              <a:latin typeface="微軟正黑體" panose="020B0604030504040204" pitchFamily="34" charset="-120"/>
              <a:ea typeface="微軟正黑體" panose="020B0604030504040204" pitchFamily="34" charset="-120"/>
            </a:rPr>
            <a:t>總分</a:t>
          </a:r>
          <a:r>
            <a:rPr lang="en-US" altLang="zh-TW" sz="2000" b="1" dirty="0">
              <a:solidFill>
                <a:schemeClr val="tx1"/>
              </a:solidFill>
              <a:latin typeface="微軟正黑體" panose="020B0604030504040204" pitchFamily="34" charset="-120"/>
              <a:ea typeface="微軟正黑體" panose="020B0604030504040204" pitchFamily="34" charset="-120"/>
            </a:rPr>
            <a:t>90</a:t>
          </a:r>
          <a:r>
            <a:rPr lang="zh-TW" altLang="en-US" sz="2000" b="1" dirty="0">
              <a:solidFill>
                <a:schemeClr val="tx1"/>
              </a:solidFill>
              <a:latin typeface="微軟正黑體" panose="020B0604030504040204" pitchFamily="34" charset="-120"/>
              <a:ea typeface="微軟正黑體" panose="020B0604030504040204" pitchFamily="34" charset="-120"/>
            </a:rPr>
            <a:t>分</a:t>
          </a:r>
        </a:p>
      </dgm:t>
    </dgm:pt>
    <dgm:pt modelId="{03C7C268-1A29-46F6-BB55-9DC04FDD5FEC}" type="parTrans" cxnId="{C193310C-4382-41B2-A058-EC6478A269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F6B9DA9-E171-46E5-B6EE-AA6078710C26}" type="sibTrans" cxnId="{C193310C-4382-41B2-A058-EC6478A269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CD2F793-AE4E-430F-8D60-7685C0C7027B}">
      <dgm:prSet phldrT="[文字]" custT="1"/>
      <dgm:spPr/>
      <dgm:t>
        <a:bodyPr/>
        <a:lstStyle/>
        <a:p>
          <a:pPr>
            <a:lnSpc>
              <a:spcPts val="1600"/>
            </a:lnSpc>
            <a:spcAft>
              <a:spcPts val="0"/>
            </a:spcAft>
          </a:pPr>
          <a:r>
            <a:rPr lang="zh-TW" altLang="en-US" sz="1200" b="1" dirty="0">
              <a:solidFill>
                <a:schemeClr val="tx1"/>
              </a:solidFill>
              <a:latin typeface="微軟正黑體" panose="020B0604030504040204" pitchFamily="34" charset="-120"/>
              <a:ea typeface="微軟正黑體" panose="020B0604030504040204" pitchFamily="34" charset="-120"/>
            </a:rPr>
            <a:t>志願序</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a:lnSpc>
              <a:spcPts val="1600"/>
            </a:lnSpc>
            <a:spcAft>
              <a:spcPts val="0"/>
            </a:spcAft>
          </a:pPr>
          <a:r>
            <a:rPr lang="en-US" altLang="zh-TW" sz="1200" b="1" dirty="0">
              <a:solidFill>
                <a:schemeClr val="tx1"/>
              </a:solidFill>
              <a:latin typeface="微軟正黑體" panose="020B0604030504040204" pitchFamily="34" charset="-120"/>
              <a:ea typeface="微軟正黑體" panose="020B0604030504040204" pitchFamily="34" charset="-120"/>
            </a:rPr>
            <a:t>8</a:t>
          </a:r>
          <a:r>
            <a:rPr lang="zh-TW" altLang="en-US" sz="1200" b="1" dirty="0">
              <a:solidFill>
                <a:schemeClr val="tx1"/>
              </a:solidFill>
              <a:latin typeface="微軟正黑體" panose="020B0604030504040204" pitchFamily="34" charset="-120"/>
              <a:ea typeface="微軟正黑體" panose="020B0604030504040204" pitchFamily="34" charset="-120"/>
            </a:rPr>
            <a:t>分</a:t>
          </a:r>
        </a:p>
      </dgm:t>
    </dgm:pt>
    <dgm:pt modelId="{6664A96F-ADD4-48CD-A4D7-AEEBD023FD26}" type="parTrans" cxnId="{CCC223F6-AF39-4FC4-AD69-F05FE25CB1E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18A8129-94E1-4904-81E4-BF3691498205}" type="sibTrans" cxnId="{CCC223F6-AF39-4FC4-AD69-F05FE25CB1E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CB6EEC9-8FD8-404F-AD7E-436117B69193}">
      <dgm:prSet phldrT="[文字]" custT="1"/>
      <dgm:spPr/>
      <dgm:t>
        <a:bodyPr/>
        <a:lstStyle/>
        <a:p>
          <a:pPr>
            <a:lnSpc>
              <a:spcPts val="1600"/>
            </a:lnSpc>
            <a:spcAft>
              <a:spcPts val="0"/>
            </a:spcAft>
          </a:pPr>
          <a:r>
            <a:rPr lang="zh-TW" altLang="en-US" sz="1200" b="1" dirty="0">
              <a:solidFill>
                <a:schemeClr val="tx1"/>
              </a:solidFill>
              <a:latin typeface="微軟正黑體" panose="020B0604030504040204" pitchFamily="34" charset="-120"/>
              <a:ea typeface="微軟正黑體" panose="020B0604030504040204" pitchFamily="34" charset="-120"/>
            </a:rPr>
            <a:t>經濟弱勢</a:t>
          </a:r>
          <a:r>
            <a:rPr lang="en-US" altLang="zh-TW" sz="1200" b="1" dirty="0">
              <a:solidFill>
                <a:schemeClr val="tx1"/>
              </a:solidFill>
              <a:latin typeface="微軟正黑體" panose="020B0604030504040204" pitchFamily="34" charset="-120"/>
              <a:ea typeface="微軟正黑體" panose="020B0604030504040204" pitchFamily="34" charset="-120"/>
            </a:rPr>
            <a:t>1</a:t>
          </a:r>
          <a:r>
            <a:rPr lang="zh-TW" altLang="en-US" sz="1200" b="1" dirty="0">
              <a:solidFill>
                <a:schemeClr val="tx1"/>
              </a:solidFill>
              <a:latin typeface="微軟正黑體" panose="020B0604030504040204" pitchFamily="34" charset="-120"/>
              <a:ea typeface="微軟正黑體" panose="020B0604030504040204" pitchFamily="34" charset="-120"/>
            </a:rPr>
            <a:t>分</a:t>
          </a:r>
        </a:p>
      </dgm:t>
    </dgm:pt>
    <dgm:pt modelId="{E6E71D61-7AA8-47FB-9302-0E555C5891BF}" type="parTrans" cxnId="{FCDA8F7A-B1D8-446C-8E0C-D83745209B5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61E28A-85C6-4BEC-B8A8-95E518EAEF35}" type="sibTrans" cxnId="{FCDA8F7A-B1D8-446C-8E0C-D83745209B5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9941D49-91F7-4A52-8CBC-C9A53C31259B}">
      <dgm:prSet phldrT="[文字]" custT="1"/>
      <dgm:spPr>
        <a:solidFill>
          <a:srgbClr val="D7B7DF"/>
        </a:solidFill>
      </dgm:spPr>
      <dgm:t>
        <a:bodyPr/>
        <a:lstStyle/>
        <a:p>
          <a:pPr>
            <a:lnSpc>
              <a:spcPts val="1600"/>
            </a:lnSpc>
            <a:spcAft>
              <a:spcPts val="0"/>
            </a:spcAft>
          </a:pPr>
          <a:r>
            <a:rPr lang="zh-TW" altLang="en-US" sz="1200" b="1" dirty="0">
              <a:solidFill>
                <a:schemeClr val="tx1"/>
              </a:solidFill>
              <a:latin typeface="微軟正黑體" panose="020B0604030504040204" pitchFamily="34" charset="-120"/>
              <a:ea typeface="微軟正黑體" panose="020B0604030504040204" pitchFamily="34" charset="-120"/>
            </a:rPr>
            <a:t>就近入學</a:t>
          </a:r>
          <a:r>
            <a:rPr lang="en-US" altLang="zh-TW" sz="1200" b="1" dirty="0">
              <a:solidFill>
                <a:schemeClr val="tx1"/>
              </a:solidFill>
              <a:latin typeface="微軟正黑體" panose="020B0604030504040204" pitchFamily="34" charset="-120"/>
              <a:ea typeface="微軟正黑體" panose="020B0604030504040204" pitchFamily="34" charset="-120"/>
            </a:rPr>
            <a:t>5</a:t>
          </a:r>
          <a:r>
            <a:rPr lang="zh-TW" altLang="en-US" sz="1200" b="1" dirty="0">
              <a:solidFill>
                <a:schemeClr val="tx1"/>
              </a:solidFill>
              <a:latin typeface="微軟正黑體" panose="020B0604030504040204" pitchFamily="34" charset="-120"/>
              <a:ea typeface="微軟正黑體" panose="020B0604030504040204" pitchFamily="34" charset="-120"/>
            </a:rPr>
            <a:t>分</a:t>
          </a:r>
        </a:p>
      </dgm:t>
    </dgm:pt>
    <dgm:pt modelId="{5F9B843D-24B6-427B-AABE-6A5BFCCD2DD7}" type="parTrans" cxnId="{6785D0AB-BABC-4C8E-AD68-5C0BAD0D8AE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62B8487-EAFB-4072-9724-468B0E7E93A2}" type="sibTrans" cxnId="{6785D0AB-BABC-4C8E-AD68-5C0BAD0D8AE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EE2AB29-3B7A-4CD6-B8FE-B109894FFBCA}">
      <dgm:prSet phldrT="[文字]" custT="1"/>
      <dgm:spPr>
        <a:solidFill>
          <a:srgbClr val="A381F7"/>
        </a:solidFill>
      </dgm:spPr>
      <dgm:t>
        <a:bodyPr/>
        <a:lstStyle/>
        <a:p>
          <a:pPr>
            <a:lnSpc>
              <a:spcPts val="1600"/>
            </a:lnSpc>
            <a:spcAft>
              <a:spcPts val="0"/>
            </a:spcAft>
          </a:pPr>
          <a:r>
            <a:rPr lang="zh-TW" altLang="en-US" sz="1200" b="1" dirty="0">
              <a:solidFill>
                <a:schemeClr val="tx1"/>
              </a:solidFill>
              <a:latin typeface="微軟正黑體" panose="020B0604030504040204" pitchFamily="34" charset="-120"/>
              <a:ea typeface="微軟正黑體" panose="020B0604030504040204" pitchFamily="34" charset="-120"/>
            </a:rPr>
            <a:t>出缺席</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a:lnSpc>
              <a:spcPts val="1600"/>
            </a:lnSpc>
            <a:spcAft>
              <a:spcPts val="0"/>
            </a:spcAft>
          </a:pPr>
          <a:r>
            <a:rPr lang="zh-TW" altLang="en-US" sz="1200" b="1" dirty="0">
              <a:solidFill>
                <a:schemeClr val="tx1"/>
              </a:solidFill>
              <a:latin typeface="微軟正黑體" panose="020B0604030504040204" pitchFamily="34" charset="-120"/>
              <a:ea typeface="微軟正黑體" panose="020B0604030504040204" pitchFamily="34" charset="-120"/>
            </a:rPr>
            <a:t>紀錄</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a:lnSpc>
              <a:spcPts val="1600"/>
            </a:lnSpc>
            <a:spcAft>
              <a:spcPts val="0"/>
            </a:spcAft>
          </a:pPr>
          <a:r>
            <a:rPr lang="en-US" altLang="zh-TW" sz="1200" b="1" dirty="0">
              <a:solidFill>
                <a:schemeClr val="tx1"/>
              </a:solidFill>
              <a:latin typeface="微軟正黑體" panose="020B0604030504040204" pitchFamily="34" charset="-120"/>
              <a:ea typeface="微軟正黑體" panose="020B0604030504040204" pitchFamily="34" charset="-120"/>
            </a:rPr>
            <a:t>5</a:t>
          </a:r>
          <a:r>
            <a:rPr lang="zh-TW" altLang="en-US" sz="1200" b="1" dirty="0">
              <a:solidFill>
                <a:schemeClr val="tx1"/>
              </a:solidFill>
              <a:latin typeface="微軟正黑體" panose="020B0604030504040204" pitchFamily="34" charset="-120"/>
              <a:ea typeface="微軟正黑體" panose="020B0604030504040204" pitchFamily="34" charset="-120"/>
            </a:rPr>
            <a:t>分</a:t>
          </a:r>
        </a:p>
      </dgm:t>
    </dgm:pt>
    <dgm:pt modelId="{1322956F-E7EE-4191-ABA8-6822EFE48C24}" type="parTrans" cxnId="{2017DE25-19DA-4B6F-ABEB-E57BE1AC0C6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98F11EB-31C4-4971-ACE8-036D273CEA4B}" type="sibTrans" cxnId="{2017DE25-19DA-4B6F-ABEB-E57BE1AC0C6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85A333F-EBF8-4A46-9AE8-4E73C5CC63BF}">
      <dgm:prSet phldrT="[文字]" custT="1"/>
      <dgm:spPr/>
      <dgm:t>
        <a:bodyPr/>
        <a:lstStyle/>
        <a:p>
          <a:pPr>
            <a:lnSpc>
              <a:spcPts val="1600"/>
            </a:lnSpc>
            <a:spcAft>
              <a:spcPts val="0"/>
            </a:spcAft>
          </a:pPr>
          <a:r>
            <a:rPr lang="zh-TW" altLang="en-US" sz="1200" b="1" dirty="0">
              <a:solidFill>
                <a:schemeClr val="tx1"/>
              </a:solidFill>
              <a:latin typeface="微軟正黑體" panose="020B0604030504040204" pitchFamily="34" charset="-120"/>
              <a:ea typeface="微軟正黑體" panose="020B0604030504040204" pitchFamily="34" charset="-120"/>
            </a:rPr>
            <a:t>無記過</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a:lnSpc>
              <a:spcPts val="1600"/>
            </a:lnSpc>
            <a:spcAft>
              <a:spcPts val="0"/>
            </a:spcAft>
          </a:pPr>
          <a:r>
            <a:rPr lang="zh-TW" altLang="en-US" sz="1200" b="1" dirty="0">
              <a:solidFill>
                <a:schemeClr val="tx1"/>
              </a:solidFill>
              <a:latin typeface="微軟正黑體" panose="020B0604030504040204" pitchFamily="34" charset="-120"/>
              <a:ea typeface="微軟正黑體" panose="020B0604030504040204" pitchFamily="34" charset="-120"/>
            </a:rPr>
            <a:t>紀錄</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a:lnSpc>
              <a:spcPts val="1600"/>
            </a:lnSpc>
            <a:spcAft>
              <a:spcPts val="0"/>
            </a:spcAft>
          </a:pPr>
          <a:r>
            <a:rPr lang="en-US" altLang="zh-TW" sz="1200" b="1" dirty="0">
              <a:solidFill>
                <a:schemeClr val="tx1"/>
              </a:solidFill>
              <a:latin typeface="微軟正黑體" panose="020B0604030504040204" pitchFamily="34" charset="-120"/>
              <a:ea typeface="微軟正黑體" panose="020B0604030504040204" pitchFamily="34" charset="-120"/>
            </a:rPr>
            <a:t>5</a:t>
          </a:r>
          <a:r>
            <a:rPr lang="zh-TW" altLang="en-US" sz="1200" b="1" dirty="0">
              <a:solidFill>
                <a:schemeClr val="tx1"/>
              </a:solidFill>
              <a:latin typeface="微軟正黑體" panose="020B0604030504040204" pitchFamily="34" charset="-120"/>
              <a:ea typeface="微軟正黑體" panose="020B0604030504040204" pitchFamily="34" charset="-120"/>
            </a:rPr>
            <a:t>分</a:t>
          </a:r>
        </a:p>
      </dgm:t>
    </dgm:pt>
    <dgm:pt modelId="{3B378EFA-DDEA-46C0-887B-54293543DD2B}" type="parTrans" cxnId="{2B482F5F-5F26-4E17-83FA-0528C117617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B074D18-5F64-47D3-AE4B-A0C0E0837B80}" type="sibTrans" cxnId="{2B482F5F-5F26-4E17-83FA-0528C117617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E9A0E3D-448B-47B5-9CB0-088FA957D914}">
      <dgm:prSet phldrT="[文字]" custT="1"/>
      <dgm:spPr/>
      <dgm:t>
        <a:bodyPr/>
        <a:lstStyle/>
        <a:p>
          <a:pPr>
            <a:lnSpc>
              <a:spcPts val="1600"/>
            </a:lnSpc>
            <a:spcAft>
              <a:spcPts val="0"/>
            </a:spcAft>
          </a:pPr>
          <a:r>
            <a:rPr lang="zh-TW" altLang="en-US" sz="1200" b="1" dirty="0">
              <a:solidFill>
                <a:schemeClr val="tx1"/>
              </a:solidFill>
              <a:latin typeface="微軟正黑體" panose="020B0604030504040204" pitchFamily="34" charset="-120"/>
              <a:ea typeface="微軟正黑體" panose="020B0604030504040204" pitchFamily="34" charset="-120"/>
            </a:rPr>
            <a:t>均衡學習</a:t>
          </a:r>
          <a:r>
            <a:rPr lang="en-US" altLang="zh-TW" sz="1200" b="1" dirty="0">
              <a:solidFill>
                <a:schemeClr val="tx1"/>
              </a:solidFill>
              <a:latin typeface="微軟正黑體" panose="020B0604030504040204" pitchFamily="34" charset="-120"/>
              <a:ea typeface="微軟正黑體" panose="020B0604030504040204" pitchFamily="34" charset="-120"/>
            </a:rPr>
            <a:t>9</a:t>
          </a:r>
          <a:r>
            <a:rPr lang="zh-TW" altLang="en-US" sz="1200" b="1" dirty="0">
              <a:solidFill>
                <a:schemeClr val="tx1"/>
              </a:solidFill>
              <a:latin typeface="微軟正黑體" panose="020B0604030504040204" pitchFamily="34" charset="-120"/>
              <a:ea typeface="微軟正黑體" panose="020B0604030504040204" pitchFamily="34" charset="-120"/>
            </a:rPr>
            <a:t>分</a:t>
          </a:r>
        </a:p>
      </dgm:t>
    </dgm:pt>
    <dgm:pt modelId="{F8F34977-12B8-466E-8A1B-04F3A81B9D01}" type="parTrans" cxnId="{86BF1BFE-BE30-444E-B752-598A06DCA2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DFF553E-B8AF-44FC-95FC-16FFC51C125D}" type="sibTrans" cxnId="{86BF1BFE-BE30-444E-B752-598A06DCA2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65B5C8B-3C94-4241-8BE5-0174DC70CBC6}">
      <dgm:prSet phldrT="[文字]" custT="1"/>
      <dgm:spPr/>
      <dgm:t>
        <a:bodyPr/>
        <a:lstStyle/>
        <a:p>
          <a:pPr>
            <a:lnSpc>
              <a:spcPts val="1600"/>
            </a:lnSpc>
            <a:spcAft>
              <a:spcPts val="0"/>
            </a:spcAft>
          </a:pPr>
          <a:r>
            <a:rPr lang="zh-TW" altLang="en-US" sz="1200" b="1" dirty="0">
              <a:solidFill>
                <a:schemeClr val="tx1"/>
              </a:solidFill>
              <a:latin typeface="微軟正黑體" panose="020B0604030504040204" pitchFamily="34" charset="-120"/>
              <a:ea typeface="微軟正黑體" panose="020B0604030504040204" pitchFamily="34" charset="-120"/>
            </a:rPr>
            <a:t>偏遠小校</a:t>
          </a:r>
          <a:r>
            <a:rPr lang="en-US" altLang="zh-TW" sz="1200" b="1" dirty="0">
              <a:solidFill>
                <a:schemeClr val="tx1"/>
              </a:solidFill>
              <a:latin typeface="微軟正黑體" panose="020B0604030504040204" pitchFamily="34" charset="-120"/>
              <a:ea typeface="微軟正黑體" panose="020B0604030504040204" pitchFamily="34" charset="-120"/>
            </a:rPr>
            <a:t>2</a:t>
          </a:r>
          <a:r>
            <a:rPr lang="zh-TW" altLang="en-US" sz="1200" b="1" dirty="0">
              <a:solidFill>
                <a:schemeClr val="tx1"/>
              </a:solidFill>
              <a:latin typeface="微軟正黑體" panose="020B0604030504040204" pitchFamily="34" charset="-120"/>
              <a:ea typeface="微軟正黑體" panose="020B0604030504040204" pitchFamily="34" charset="-120"/>
            </a:rPr>
            <a:t>分</a:t>
          </a:r>
        </a:p>
      </dgm:t>
    </dgm:pt>
    <dgm:pt modelId="{F3E25991-40F9-4FF1-8B0F-0C41770299AC}" type="parTrans" cxnId="{B71D98F2-F31D-4C88-B517-E19EFB8D193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F566540-069D-4CCE-B5F2-1704F9DBE8DF}" type="sibTrans" cxnId="{B71D98F2-F31D-4C88-B517-E19EFB8D193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D3666F2-C414-4207-9ED5-A14EEC0CE7F9}">
      <dgm:prSet phldrT="[文字]" custT="1"/>
      <dgm:spPr/>
      <dgm:t>
        <a:bodyPr/>
        <a:lstStyle/>
        <a:p>
          <a:pPr>
            <a:lnSpc>
              <a:spcPts val="1600"/>
            </a:lnSpc>
            <a:spcAft>
              <a:spcPts val="0"/>
            </a:spcAft>
          </a:pPr>
          <a:r>
            <a:rPr lang="zh-TW" altLang="en-US" sz="1200" b="1" dirty="0">
              <a:solidFill>
                <a:schemeClr val="tx1"/>
              </a:solidFill>
              <a:latin typeface="微軟正黑體" panose="020B0604030504040204" pitchFamily="34" charset="-120"/>
              <a:ea typeface="微軟正黑體" panose="020B0604030504040204" pitchFamily="34" charset="-120"/>
            </a:rPr>
            <a:t>教育會考</a:t>
          </a:r>
          <a:r>
            <a:rPr lang="en-US" altLang="zh-TW" sz="1200" b="1" dirty="0">
              <a:solidFill>
                <a:schemeClr val="tx1"/>
              </a:solidFill>
              <a:latin typeface="微軟正黑體" panose="020B0604030504040204" pitchFamily="34" charset="-120"/>
              <a:ea typeface="微軟正黑體" panose="020B0604030504040204" pitchFamily="34" charset="-120"/>
            </a:rPr>
            <a:t>30</a:t>
          </a:r>
          <a:r>
            <a:rPr lang="zh-TW" altLang="en-US" sz="1200" b="1" dirty="0">
              <a:solidFill>
                <a:schemeClr val="tx1"/>
              </a:solidFill>
              <a:latin typeface="微軟正黑體" panose="020B0604030504040204" pitchFamily="34" charset="-120"/>
              <a:ea typeface="微軟正黑體" panose="020B0604030504040204" pitchFamily="34" charset="-120"/>
            </a:rPr>
            <a:t>分</a:t>
          </a:r>
        </a:p>
      </dgm:t>
    </dgm:pt>
    <dgm:pt modelId="{959816E9-18C0-4B9D-A5C9-B31D9F871629}" type="parTrans" cxnId="{8E8FE92B-AF94-4B5F-983D-9E29D7DECA0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1843AB9-9793-4667-8227-AAAB0C002B1A}" type="sibTrans" cxnId="{8E8FE92B-AF94-4B5F-983D-9E29D7DECA0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2BCF536-D410-4F6E-AB0A-C33061E28396}">
      <dgm:prSet phldrT="[文字]" custT="1"/>
      <dgm:spPr/>
      <dgm:t>
        <a:bodyPr/>
        <a:lstStyle/>
        <a:p>
          <a:pPr>
            <a:lnSpc>
              <a:spcPts val="1600"/>
            </a:lnSpc>
            <a:spcAft>
              <a:spcPts val="0"/>
            </a:spcAft>
          </a:pPr>
          <a:r>
            <a:rPr lang="zh-TW" altLang="en-US" sz="1200" b="1" dirty="0">
              <a:solidFill>
                <a:srgbClr val="FF0000"/>
              </a:solidFill>
              <a:latin typeface="微軟正黑體" panose="020B0604030504040204" pitchFamily="34" charset="-120"/>
              <a:ea typeface="微軟正黑體" panose="020B0604030504040204" pitchFamily="34" charset="-120"/>
            </a:rPr>
            <a:t>獎勵紀錄</a:t>
          </a:r>
          <a:r>
            <a:rPr lang="en-US" altLang="zh-TW" sz="1200" b="1" dirty="0">
              <a:solidFill>
                <a:schemeClr val="tx1"/>
              </a:solidFill>
              <a:latin typeface="微軟正黑體" panose="020B0604030504040204" pitchFamily="34" charset="-120"/>
              <a:ea typeface="微軟正黑體" panose="020B0604030504040204" pitchFamily="34" charset="-120"/>
            </a:rPr>
            <a:t>(15</a:t>
          </a:r>
          <a:r>
            <a:rPr lang="zh-TW" altLang="en-US" sz="1200" b="1" dirty="0">
              <a:solidFill>
                <a:schemeClr val="tx1"/>
              </a:solidFill>
              <a:latin typeface="微軟正黑體" panose="020B0604030504040204" pitchFamily="34" charset="-120"/>
              <a:ea typeface="微軟正黑體" panose="020B0604030504040204" pitchFamily="34" charset="-120"/>
            </a:rPr>
            <a:t>分</a:t>
          </a: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rgbClr val="FF0000"/>
              </a:solidFill>
              <a:latin typeface="微軟正黑體" panose="020B0604030504040204" pitchFamily="34" charset="-120"/>
              <a:ea typeface="微軟正黑體" panose="020B0604030504040204" pitchFamily="34" charset="-120"/>
            </a:rPr>
            <a:t>競賽成績</a:t>
          </a:r>
          <a:r>
            <a:rPr lang="en-US" altLang="zh-TW" sz="1200" b="1" dirty="0">
              <a:solidFill>
                <a:schemeClr val="tx1"/>
              </a:solidFill>
              <a:latin typeface="微軟正黑體" panose="020B0604030504040204" pitchFamily="34" charset="-120"/>
              <a:ea typeface="微軟正黑體" panose="020B0604030504040204" pitchFamily="34" charset="-120"/>
            </a:rPr>
            <a:t>(9</a:t>
          </a:r>
          <a:r>
            <a:rPr lang="zh-TW" altLang="en-US" sz="1200" b="1" dirty="0">
              <a:solidFill>
                <a:schemeClr val="tx1"/>
              </a:solidFill>
              <a:latin typeface="微軟正黑體" panose="020B0604030504040204" pitchFamily="34" charset="-120"/>
              <a:ea typeface="微軟正黑體" panose="020B0604030504040204" pitchFamily="34" charset="-120"/>
            </a:rPr>
            <a:t>分</a:t>
          </a: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rgbClr val="FF0000"/>
              </a:solidFill>
              <a:latin typeface="微軟正黑體" panose="020B0604030504040204" pitchFamily="34" charset="-120"/>
              <a:ea typeface="微軟正黑體" panose="020B0604030504040204" pitchFamily="34" charset="-120"/>
            </a:rPr>
            <a:t>體適能</a:t>
          </a:r>
          <a:r>
            <a:rPr lang="en-US" altLang="zh-TW" sz="1200" b="1" dirty="0">
              <a:solidFill>
                <a:schemeClr val="tx1"/>
              </a:solidFill>
              <a:latin typeface="微軟正黑體" panose="020B0604030504040204" pitchFamily="34" charset="-120"/>
              <a:ea typeface="微軟正黑體" panose="020B0604030504040204" pitchFamily="34" charset="-120"/>
            </a:rPr>
            <a:t>(6</a:t>
          </a:r>
          <a:r>
            <a:rPr lang="zh-TW" altLang="en-US" sz="1200" b="1" dirty="0">
              <a:solidFill>
                <a:schemeClr val="tx1"/>
              </a:solidFill>
              <a:latin typeface="微軟正黑體" panose="020B0604030504040204" pitchFamily="34" charset="-120"/>
              <a:ea typeface="微軟正黑體" panose="020B0604030504040204" pitchFamily="34" charset="-120"/>
            </a:rPr>
            <a:t>分</a:t>
          </a:r>
          <a:r>
            <a:rPr lang="en-US" altLang="zh-TW" sz="1200" b="1" dirty="0">
              <a:solidFill>
                <a:schemeClr val="tx1"/>
              </a:solidFill>
              <a:latin typeface="微軟正黑體" panose="020B0604030504040204" pitchFamily="34" charset="-120"/>
              <a:ea typeface="微軟正黑體" panose="020B0604030504040204" pitchFamily="34" charset="-120"/>
            </a:rPr>
            <a:t>)</a:t>
          </a:r>
        </a:p>
        <a:p>
          <a:pPr>
            <a:lnSpc>
              <a:spcPts val="1600"/>
            </a:lnSpc>
            <a:spcAft>
              <a:spcPts val="0"/>
            </a:spcAft>
          </a:pPr>
          <a:r>
            <a:rPr lang="zh-TW" altLang="en-US" sz="1200" b="1" dirty="0">
              <a:solidFill>
                <a:schemeClr val="tx1"/>
              </a:solidFill>
              <a:latin typeface="微軟正黑體" panose="020B0604030504040204" pitchFamily="34" charset="-120"/>
              <a:ea typeface="微軟正黑體" panose="020B0604030504040204" pitchFamily="34" charset="-120"/>
            </a:rPr>
            <a:t>最高採計</a:t>
          </a:r>
          <a:r>
            <a:rPr lang="en-US" altLang="zh-TW" sz="1200" b="1" dirty="0">
              <a:solidFill>
                <a:srgbClr val="FF0000"/>
              </a:solidFill>
              <a:latin typeface="微軟正黑體" panose="020B0604030504040204" pitchFamily="34" charset="-120"/>
              <a:ea typeface="微軟正黑體" panose="020B0604030504040204" pitchFamily="34" charset="-120"/>
            </a:rPr>
            <a:t>25</a:t>
          </a:r>
          <a:r>
            <a:rPr lang="zh-TW" altLang="en-US" sz="1200" b="1" dirty="0">
              <a:solidFill>
                <a:schemeClr val="tx1"/>
              </a:solidFill>
              <a:latin typeface="微軟正黑體" panose="020B0604030504040204" pitchFamily="34" charset="-120"/>
              <a:ea typeface="微軟正黑體" panose="020B0604030504040204" pitchFamily="34" charset="-120"/>
            </a:rPr>
            <a:t>分</a:t>
          </a:r>
        </a:p>
      </dgm:t>
    </dgm:pt>
    <dgm:pt modelId="{24C5CFC3-29B0-412C-A14E-685A02397E3D}" type="parTrans" cxnId="{09D978B9-15F9-4BE2-918D-E55F34A100E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D9CAAE9-956A-4A53-998A-30CCF5129C72}" type="sibTrans" cxnId="{09D978B9-15F9-4BE2-918D-E55F34A100E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A30A274-AB76-412D-BC6C-8F44C59C08B0}" type="pres">
      <dgm:prSet presAssocID="{60047F71-2F7A-441E-93D4-3BC6FA148AB1}" presName="Name0" presStyleCnt="0">
        <dgm:presLayoutVars>
          <dgm:chMax val="1"/>
          <dgm:dir/>
          <dgm:animLvl val="ctr"/>
          <dgm:resizeHandles val="exact"/>
        </dgm:presLayoutVars>
      </dgm:prSet>
      <dgm:spPr/>
      <dgm:t>
        <a:bodyPr/>
        <a:lstStyle/>
        <a:p>
          <a:endParaRPr lang="zh-TW" altLang="en-US"/>
        </a:p>
      </dgm:t>
    </dgm:pt>
    <dgm:pt modelId="{D7538739-66C4-4CC6-9CF4-DE1BD4DDE741}" type="pres">
      <dgm:prSet presAssocID="{551C3BFA-D1A8-40B6-8FC4-6779F82A4A23}" presName="centerShape" presStyleLbl="node0" presStyleIdx="0" presStyleCnt="1" custScaleX="141831" custScaleY="142150"/>
      <dgm:spPr/>
      <dgm:t>
        <a:bodyPr/>
        <a:lstStyle/>
        <a:p>
          <a:endParaRPr lang="zh-TW" altLang="en-US"/>
        </a:p>
      </dgm:t>
    </dgm:pt>
    <dgm:pt modelId="{68D0BEFF-B73A-4DFE-9B08-F76D47504B21}" type="pres">
      <dgm:prSet presAssocID="{BCD2F793-AE4E-430F-8D60-7685C0C7027B}" presName="node" presStyleLbl="node1" presStyleIdx="0" presStyleCnt="9">
        <dgm:presLayoutVars>
          <dgm:bulletEnabled val="1"/>
        </dgm:presLayoutVars>
      </dgm:prSet>
      <dgm:spPr/>
      <dgm:t>
        <a:bodyPr/>
        <a:lstStyle/>
        <a:p>
          <a:endParaRPr lang="zh-TW" altLang="en-US"/>
        </a:p>
      </dgm:t>
    </dgm:pt>
    <dgm:pt modelId="{AF6AEDCA-1E61-4724-9FD2-D81166B6CDD8}" type="pres">
      <dgm:prSet presAssocID="{BCD2F793-AE4E-430F-8D60-7685C0C7027B}" presName="dummy" presStyleCnt="0"/>
      <dgm:spPr/>
    </dgm:pt>
    <dgm:pt modelId="{A0CAF788-3325-47E4-94D6-049B73CC456C}" type="pres">
      <dgm:prSet presAssocID="{518A8129-94E1-4904-81E4-BF3691498205}" presName="sibTrans" presStyleLbl="sibTrans2D1" presStyleIdx="0" presStyleCnt="9"/>
      <dgm:spPr/>
      <dgm:t>
        <a:bodyPr/>
        <a:lstStyle/>
        <a:p>
          <a:endParaRPr lang="zh-TW" altLang="en-US"/>
        </a:p>
      </dgm:t>
    </dgm:pt>
    <dgm:pt modelId="{1EB4AAB5-8B25-4542-882D-D5A59752DF73}" type="pres">
      <dgm:prSet presAssocID="{BCB6EEC9-8FD8-404F-AD7E-436117B69193}" presName="node" presStyleLbl="node1" presStyleIdx="1" presStyleCnt="9">
        <dgm:presLayoutVars>
          <dgm:bulletEnabled val="1"/>
        </dgm:presLayoutVars>
      </dgm:prSet>
      <dgm:spPr/>
      <dgm:t>
        <a:bodyPr/>
        <a:lstStyle/>
        <a:p>
          <a:endParaRPr lang="zh-TW" altLang="en-US"/>
        </a:p>
      </dgm:t>
    </dgm:pt>
    <dgm:pt modelId="{A7233BEE-90C2-4F86-B27A-C3DE95D4F829}" type="pres">
      <dgm:prSet presAssocID="{BCB6EEC9-8FD8-404F-AD7E-436117B69193}" presName="dummy" presStyleCnt="0"/>
      <dgm:spPr/>
    </dgm:pt>
    <dgm:pt modelId="{7DE59E52-B4B2-453A-BA49-74848A5FF023}" type="pres">
      <dgm:prSet presAssocID="{0661E28A-85C6-4BEC-B8A8-95E518EAEF35}" presName="sibTrans" presStyleLbl="sibTrans2D1" presStyleIdx="1" presStyleCnt="9"/>
      <dgm:spPr/>
      <dgm:t>
        <a:bodyPr/>
        <a:lstStyle/>
        <a:p>
          <a:endParaRPr lang="zh-TW" altLang="en-US"/>
        </a:p>
      </dgm:t>
    </dgm:pt>
    <dgm:pt modelId="{33925374-FD15-40B0-9349-D4435EE678FD}" type="pres">
      <dgm:prSet presAssocID="{C9941D49-91F7-4A52-8CBC-C9A53C31259B}" presName="node" presStyleLbl="node1" presStyleIdx="2" presStyleCnt="9">
        <dgm:presLayoutVars>
          <dgm:bulletEnabled val="1"/>
        </dgm:presLayoutVars>
      </dgm:prSet>
      <dgm:spPr/>
      <dgm:t>
        <a:bodyPr/>
        <a:lstStyle/>
        <a:p>
          <a:endParaRPr lang="zh-TW" altLang="en-US"/>
        </a:p>
      </dgm:t>
    </dgm:pt>
    <dgm:pt modelId="{9B795DD4-635B-4FD1-BA3E-CB4F4758A1F3}" type="pres">
      <dgm:prSet presAssocID="{C9941D49-91F7-4A52-8CBC-C9A53C31259B}" presName="dummy" presStyleCnt="0"/>
      <dgm:spPr/>
    </dgm:pt>
    <dgm:pt modelId="{6F8878BD-8B87-4881-A3F9-6F7866E14AF5}" type="pres">
      <dgm:prSet presAssocID="{762B8487-EAFB-4072-9724-468B0E7E93A2}" presName="sibTrans" presStyleLbl="sibTrans2D1" presStyleIdx="2" presStyleCnt="9"/>
      <dgm:spPr/>
      <dgm:t>
        <a:bodyPr/>
        <a:lstStyle/>
        <a:p>
          <a:endParaRPr lang="zh-TW" altLang="en-US"/>
        </a:p>
      </dgm:t>
    </dgm:pt>
    <dgm:pt modelId="{C66D5368-CDB5-4B4B-954B-29082C2AFC41}" type="pres">
      <dgm:prSet presAssocID="{FEE2AB29-3B7A-4CD6-B8FE-B109894FFBCA}" presName="node" presStyleLbl="node1" presStyleIdx="3" presStyleCnt="9">
        <dgm:presLayoutVars>
          <dgm:bulletEnabled val="1"/>
        </dgm:presLayoutVars>
      </dgm:prSet>
      <dgm:spPr/>
      <dgm:t>
        <a:bodyPr/>
        <a:lstStyle/>
        <a:p>
          <a:endParaRPr lang="zh-TW" altLang="en-US"/>
        </a:p>
      </dgm:t>
    </dgm:pt>
    <dgm:pt modelId="{B0815F58-9C64-4AED-9EC7-CC9D36D6EEA0}" type="pres">
      <dgm:prSet presAssocID="{FEE2AB29-3B7A-4CD6-B8FE-B109894FFBCA}" presName="dummy" presStyleCnt="0"/>
      <dgm:spPr/>
    </dgm:pt>
    <dgm:pt modelId="{7495DD54-174C-4582-9E64-A161D04C8E54}" type="pres">
      <dgm:prSet presAssocID="{398F11EB-31C4-4971-ACE8-036D273CEA4B}" presName="sibTrans" presStyleLbl="sibTrans2D1" presStyleIdx="3" presStyleCnt="9"/>
      <dgm:spPr/>
      <dgm:t>
        <a:bodyPr/>
        <a:lstStyle/>
        <a:p>
          <a:endParaRPr lang="zh-TW" altLang="en-US"/>
        </a:p>
      </dgm:t>
    </dgm:pt>
    <dgm:pt modelId="{D7CE3B15-A384-4316-8B0A-93489CE4A7FE}" type="pres">
      <dgm:prSet presAssocID="{385A333F-EBF8-4A46-9AE8-4E73C5CC63BF}" presName="node" presStyleLbl="node1" presStyleIdx="4" presStyleCnt="9">
        <dgm:presLayoutVars>
          <dgm:bulletEnabled val="1"/>
        </dgm:presLayoutVars>
      </dgm:prSet>
      <dgm:spPr/>
      <dgm:t>
        <a:bodyPr/>
        <a:lstStyle/>
        <a:p>
          <a:endParaRPr lang="zh-TW" altLang="en-US"/>
        </a:p>
      </dgm:t>
    </dgm:pt>
    <dgm:pt modelId="{71404B4D-368F-4EF9-BB54-6DF06F19A384}" type="pres">
      <dgm:prSet presAssocID="{385A333F-EBF8-4A46-9AE8-4E73C5CC63BF}" presName="dummy" presStyleCnt="0"/>
      <dgm:spPr/>
    </dgm:pt>
    <dgm:pt modelId="{F5B52213-0C64-4486-85F3-1359D6EB1119}" type="pres">
      <dgm:prSet presAssocID="{AB074D18-5F64-47D3-AE4B-A0C0E0837B80}" presName="sibTrans" presStyleLbl="sibTrans2D1" presStyleIdx="4" presStyleCnt="9"/>
      <dgm:spPr/>
      <dgm:t>
        <a:bodyPr/>
        <a:lstStyle/>
        <a:p>
          <a:endParaRPr lang="zh-TW" altLang="en-US"/>
        </a:p>
      </dgm:t>
    </dgm:pt>
    <dgm:pt modelId="{69BB23A5-7231-4F9F-9E21-FE41215BA22C}" type="pres">
      <dgm:prSet presAssocID="{8E9A0E3D-448B-47B5-9CB0-088FA957D914}" presName="node" presStyleLbl="node1" presStyleIdx="5" presStyleCnt="9">
        <dgm:presLayoutVars>
          <dgm:bulletEnabled val="1"/>
        </dgm:presLayoutVars>
      </dgm:prSet>
      <dgm:spPr/>
      <dgm:t>
        <a:bodyPr/>
        <a:lstStyle/>
        <a:p>
          <a:endParaRPr lang="zh-TW" altLang="en-US"/>
        </a:p>
      </dgm:t>
    </dgm:pt>
    <dgm:pt modelId="{60D0DEDF-23B3-496B-AB70-00524C9C7BF1}" type="pres">
      <dgm:prSet presAssocID="{8E9A0E3D-448B-47B5-9CB0-088FA957D914}" presName="dummy" presStyleCnt="0"/>
      <dgm:spPr/>
    </dgm:pt>
    <dgm:pt modelId="{30F08EB5-11C0-4DF4-9A79-7F7D5D2182A6}" type="pres">
      <dgm:prSet presAssocID="{BDFF553E-B8AF-44FC-95FC-16FFC51C125D}" presName="sibTrans" presStyleLbl="sibTrans2D1" presStyleIdx="5" presStyleCnt="9"/>
      <dgm:spPr/>
      <dgm:t>
        <a:bodyPr/>
        <a:lstStyle/>
        <a:p>
          <a:endParaRPr lang="zh-TW" altLang="en-US"/>
        </a:p>
      </dgm:t>
    </dgm:pt>
    <dgm:pt modelId="{B3E7E181-FB04-4C1F-8F52-17ACF9A71369}" type="pres">
      <dgm:prSet presAssocID="{B65B5C8B-3C94-4241-8BE5-0174DC70CBC6}" presName="node" presStyleLbl="node1" presStyleIdx="6" presStyleCnt="9">
        <dgm:presLayoutVars>
          <dgm:bulletEnabled val="1"/>
        </dgm:presLayoutVars>
      </dgm:prSet>
      <dgm:spPr/>
      <dgm:t>
        <a:bodyPr/>
        <a:lstStyle/>
        <a:p>
          <a:endParaRPr lang="zh-TW" altLang="en-US"/>
        </a:p>
      </dgm:t>
    </dgm:pt>
    <dgm:pt modelId="{EEEB2E73-ED98-466E-B44E-283A30390C37}" type="pres">
      <dgm:prSet presAssocID="{B65B5C8B-3C94-4241-8BE5-0174DC70CBC6}" presName="dummy" presStyleCnt="0"/>
      <dgm:spPr/>
    </dgm:pt>
    <dgm:pt modelId="{46B20329-7DBC-417A-BB46-F3F67B9C8CEF}" type="pres">
      <dgm:prSet presAssocID="{EF566540-069D-4CCE-B5F2-1704F9DBE8DF}" presName="sibTrans" presStyleLbl="sibTrans2D1" presStyleIdx="6" presStyleCnt="9"/>
      <dgm:spPr/>
      <dgm:t>
        <a:bodyPr/>
        <a:lstStyle/>
        <a:p>
          <a:endParaRPr lang="zh-TW" altLang="en-US"/>
        </a:p>
      </dgm:t>
    </dgm:pt>
    <dgm:pt modelId="{B2011CD0-462C-4148-BD31-FBE493A5B8BA}" type="pres">
      <dgm:prSet presAssocID="{62BCF536-D410-4F6E-AB0A-C33061E28396}" presName="node" presStyleLbl="node1" presStyleIdx="7" presStyleCnt="9" custScaleX="171571" custScaleY="157025">
        <dgm:presLayoutVars>
          <dgm:bulletEnabled val="1"/>
        </dgm:presLayoutVars>
      </dgm:prSet>
      <dgm:spPr/>
      <dgm:t>
        <a:bodyPr/>
        <a:lstStyle/>
        <a:p>
          <a:endParaRPr lang="zh-TW" altLang="en-US"/>
        </a:p>
      </dgm:t>
    </dgm:pt>
    <dgm:pt modelId="{D97D55F0-D9F1-4AE8-B6C7-D29F543A44B5}" type="pres">
      <dgm:prSet presAssocID="{62BCF536-D410-4F6E-AB0A-C33061E28396}" presName="dummy" presStyleCnt="0"/>
      <dgm:spPr/>
    </dgm:pt>
    <dgm:pt modelId="{68123755-4C6E-4EDC-8EF4-63410690B481}" type="pres">
      <dgm:prSet presAssocID="{BD9CAAE9-956A-4A53-998A-30CCF5129C72}" presName="sibTrans" presStyleLbl="sibTrans2D1" presStyleIdx="7" presStyleCnt="9" custLinFactNeighborX="-2825" custLinFactNeighborY="806"/>
      <dgm:spPr/>
      <dgm:t>
        <a:bodyPr/>
        <a:lstStyle/>
        <a:p>
          <a:endParaRPr lang="zh-TW" altLang="en-US"/>
        </a:p>
      </dgm:t>
    </dgm:pt>
    <dgm:pt modelId="{42E78306-E4B9-49A0-884B-4416266EEB32}" type="pres">
      <dgm:prSet presAssocID="{5D3666F2-C414-4207-9ED5-A14EEC0CE7F9}" presName="node" presStyleLbl="node1" presStyleIdx="8" presStyleCnt="9" custRadScaleRad="95278" custRadScaleInc="39464">
        <dgm:presLayoutVars>
          <dgm:bulletEnabled val="1"/>
        </dgm:presLayoutVars>
      </dgm:prSet>
      <dgm:spPr/>
      <dgm:t>
        <a:bodyPr/>
        <a:lstStyle/>
        <a:p>
          <a:endParaRPr lang="zh-TW" altLang="en-US"/>
        </a:p>
      </dgm:t>
    </dgm:pt>
    <dgm:pt modelId="{30487D79-ADED-4993-8B64-F4FBCA15F0B2}" type="pres">
      <dgm:prSet presAssocID="{5D3666F2-C414-4207-9ED5-A14EEC0CE7F9}" presName="dummy" presStyleCnt="0"/>
      <dgm:spPr/>
    </dgm:pt>
    <dgm:pt modelId="{5655BE4E-7749-48DA-B45D-E7E6E93ED1D8}" type="pres">
      <dgm:prSet presAssocID="{41843AB9-9793-4667-8227-AAAB0C002B1A}" presName="sibTrans" presStyleLbl="sibTrans2D1" presStyleIdx="8" presStyleCnt="9"/>
      <dgm:spPr/>
      <dgm:t>
        <a:bodyPr/>
        <a:lstStyle/>
        <a:p>
          <a:endParaRPr lang="zh-TW" altLang="en-US"/>
        </a:p>
      </dgm:t>
    </dgm:pt>
  </dgm:ptLst>
  <dgm:cxnLst>
    <dgm:cxn modelId="{390B8722-CF96-466C-809E-5C6C0019A74D}" type="presOf" srcId="{385A333F-EBF8-4A46-9AE8-4E73C5CC63BF}" destId="{D7CE3B15-A384-4316-8B0A-93489CE4A7FE}" srcOrd="0" destOrd="0" presId="urn:microsoft.com/office/officeart/2005/8/layout/radial6"/>
    <dgm:cxn modelId="{77126E26-53FC-4DC6-937F-D44E011ABD57}" type="presOf" srcId="{5D3666F2-C414-4207-9ED5-A14EEC0CE7F9}" destId="{42E78306-E4B9-49A0-884B-4416266EEB32}" srcOrd="0" destOrd="0" presId="urn:microsoft.com/office/officeart/2005/8/layout/radial6"/>
    <dgm:cxn modelId="{0CC523D2-6B3C-40F6-9E8A-240CA7296652}" type="presOf" srcId="{BD9CAAE9-956A-4A53-998A-30CCF5129C72}" destId="{68123755-4C6E-4EDC-8EF4-63410690B481}" srcOrd="0" destOrd="0" presId="urn:microsoft.com/office/officeart/2005/8/layout/radial6"/>
    <dgm:cxn modelId="{F8C14219-C01D-452D-95E4-9C96B39AEFF2}" type="presOf" srcId="{551C3BFA-D1A8-40B6-8FC4-6779F82A4A23}" destId="{D7538739-66C4-4CC6-9CF4-DE1BD4DDE741}" srcOrd="0" destOrd="0" presId="urn:microsoft.com/office/officeart/2005/8/layout/radial6"/>
    <dgm:cxn modelId="{09D978B9-15F9-4BE2-918D-E55F34A100E1}" srcId="{551C3BFA-D1A8-40B6-8FC4-6779F82A4A23}" destId="{62BCF536-D410-4F6E-AB0A-C33061E28396}" srcOrd="7" destOrd="0" parTransId="{24C5CFC3-29B0-412C-A14E-685A02397E3D}" sibTransId="{BD9CAAE9-956A-4A53-998A-30CCF5129C72}"/>
    <dgm:cxn modelId="{773B09CA-6532-46BC-993D-D0C6889898AB}" type="presOf" srcId="{FEE2AB29-3B7A-4CD6-B8FE-B109894FFBCA}" destId="{C66D5368-CDB5-4B4B-954B-29082C2AFC41}" srcOrd="0" destOrd="0" presId="urn:microsoft.com/office/officeart/2005/8/layout/radial6"/>
    <dgm:cxn modelId="{E1F783E8-92ED-40C0-8E56-22A5373B6D3A}" type="presOf" srcId="{8E9A0E3D-448B-47B5-9CB0-088FA957D914}" destId="{69BB23A5-7231-4F9F-9E21-FE41215BA22C}" srcOrd="0" destOrd="0" presId="urn:microsoft.com/office/officeart/2005/8/layout/radial6"/>
    <dgm:cxn modelId="{2017DE25-19DA-4B6F-ABEB-E57BE1AC0C6C}" srcId="{551C3BFA-D1A8-40B6-8FC4-6779F82A4A23}" destId="{FEE2AB29-3B7A-4CD6-B8FE-B109894FFBCA}" srcOrd="3" destOrd="0" parTransId="{1322956F-E7EE-4191-ABA8-6822EFE48C24}" sibTransId="{398F11EB-31C4-4971-ACE8-036D273CEA4B}"/>
    <dgm:cxn modelId="{00E754C7-5D9B-4D49-B400-3CE5D02ECBA0}" type="presOf" srcId="{C9941D49-91F7-4A52-8CBC-C9A53C31259B}" destId="{33925374-FD15-40B0-9349-D4435EE678FD}" srcOrd="0" destOrd="0" presId="urn:microsoft.com/office/officeart/2005/8/layout/radial6"/>
    <dgm:cxn modelId="{96378982-8801-4661-AE04-88F7F32F6971}" type="presOf" srcId="{41843AB9-9793-4667-8227-AAAB0C002B1A}" destId="{5655BE4E-7749-48DA-B45D-E7E6E93ED1D8}" srcOrd="0" destOrd="0" presId="urn:microsoft.com/office/officeart/2005/8/layout/radial6"/>
    <dgm:cxn modelId="{15EEBD05-9078-4612-99DC-2443AD805E02}" type="presOf" srcId="{B65B5C8B-3C94-4241-8BE5-0174DC70CBC6}" destId="{B3E7E181-FB04-4C1F-8F52-17ACF9A71369}" srcOrd="0" destOrd="0" presId="urn:microsoft.com/office/officeart/2005/8/layout/radial6"/>
    <dgm:cxn modelId="{FCDA8F7A-B1D8-446C-8E0C-D83745209B55}" srcId="{551C3BFA-D1A8-40B6-8FC4-6779F82A4A23}" destId="{BCB6EEC9-8FD8-404F-AD7E-436117B69193}" srcOrd="1" destOrd="0" parTransId="{E6E71D61-7AA8-47FB-9302-0E555C5891BF}" sibTransId="{0661E28A-85C6-4BEC-B8A8-95E518EAEF35}"/>
    <dgm:cxn modelId="{C193310C-4382-41B2-A058-EC6478A26956}" srcId="{60047F71-2F7A-441E-93D4-3BC6FA148AB1}" destId="{551C3BFA-D1A8-40B6-8FC4-6779F82A4A23}" srcOrd="0" destOrd="0" parTransId="{03C7C268-1A29-46F6-BB55-9DC04FDD5FEC}" sibTransId="{3F6B9DA9-E171-46E5-B6EE-AA6078710C26}"/>
    <dgm:cxn modelId="{4CB2B77F-B761-411C-9818-BA06412A1DE6}" type="presOf" srcId="{AB074D18-5F64-47D3-AE4B-A0C0E0837B80}" destId="{F5B52213-0C64-4486-85F3-1359D6EB1119}" srcOrd="0" destOrd="0" presId="urn:microsoft.com/office/officeart/2005/8/layout/radial6"/>
    <dgm:cxn modelId="{8184FDBC-9643-4858-AD87-B3A97701FECC}" type="presOf" srcId="{0661E28A-85C6-4BEC-B8A8-95E518EAEF35}" destId="{7DE59E52-B4B2-453A-BA49-74848A5FF023}" srcOrd="0" destOrd="0" presId="urn:microsoft.com/office/officeart/2005/8/layout/radial6"/>
    <dgm:cxn modelId="{DB3C829A-044A-47D1-AD63-8C8A9CB42634}" type="presOf" srcId="{60047F71-2F7A-441E-93D4-3BC6FA148AB1}" destId="{9A30A274-AB76-412D-BC6C-8F44C59C08B0}" srcOrd="0" destOrd="0" presId="urn:microsoft.com/office/officeart/2005/8/layout/radial6"/>
    <dgm:cxn modelId="{DD9721DD-531F-44F7-882E-9B587936E52B}" type="presOf" srcId="{62BCF536-D410-4F6E-AB0A-C33061E28396}" destId="{B2011CD0-462C-4148-BD31-FBE493A5B8BA}" srcOrd="0" destOrd="0" presId="urn:microsoft.com/office/officeart/2005/8/layout/radial6"/>
    <dgm:cxn modelId="{CD50D9FC-E0CC-4DE7-B72F-72025437A6CA}" type="presOf" srcId="{518A8129-94E1-4904-81E4-BF3691498205}" destId="{A0CAF788-3325-47E4-94D6-049B73CC456C}" srcOrd="0" destOrd="0" presId="urn:microsoft.com/office/officeart/2005/8/layout/radial6"/>
    <dgm:cxn modelId="{3AD965F0-1478-444C-8C96-800A3C5E1441}" type="presOf" srcId="{762B8487-EAFB-4072-9724-468B0E7E93A2}" destId="{6F8878BD-8B87-4881-A3F9-6F7866E14AF5}" srcOrd="0" destOrd="0" presId="urn:microsoft.com/office/officeart/2005/8/layout/radial6"/>
    <dgm:cxn modelId="{6785D0AB-BABC-4C8E-AD68-5C0BAD0D8AEE}" srcId="{551C3BFA-D1A8-40B6-8FC4-6779F82A4A23}" destId="{C9941D49-91F7-4A52-8CBC-C9A53C31259B}" srcOrd="2" destOrd="0" parTransId="{5F9B843D-24B6-427B-AABE-6A5BFCCD2DD7}" sibTransId="{762B8487-EAFB-4072-9724-468B0E7E93A2}"/>
    <dgm:cxn modelId="{B71D98F2-F31D-4C88-B517-E19EFB8D193F}" srcId="{551C3BFA-D1A8-40B6-8FC4-6779F82A4A23}" destId="{B65B5C8B-3C94-4241-8BE5-0174DC70CBC6}" srcOrd="6" destOrd="0" parTransId="{F3E25991-40F9-4FF1-8B0F-0C41770299AC}" sibTransId="{EF566540-069D-4CCE-B5F2-1704F9DBE8DF}"/>
    <dgm:cxn modelId="{3BA9AFE0-5FEA-44BF-89A6-3291E10D0184}" type="presOf" srcId="{398F11EB-31C4-4971-ACE8-036D273CEA4B}" destId="{7495DD54-174C-4582-9E64-A161D04C8E54}" srcOrd="0" destOrd="0" presId="urn:microsoft.com/office/officeart/2005/8/layout/radial6"/>
    <dgm:cxn modelId="{65DE1158-BB3B-49FF-8A4B-DA307019DD65}" type="presOf" srcId="{EF566540-069D-4CCE-B5F2-1704F9DBE8DF}" destId="{46B20329-7DBC-417A-BB46-F3F67B9C8CEF}" srcOrd="0" destOrd="0" presId="urn:microsoft.com/office/officeart/2005/8/layout/radial6"/>
    <dgm:cxn modelId="{86BF1BFE-BE30-444E-B752-598A06DCA289}" srcId="{551C3BFA-D1A8-40B6-8FC4-6779F82A4A23}" destId="{8E9A0E3D-448B-47B5-9CB0-088FA957D914}" srcOrd="5" destOrd="0" parTransId="{F8F34977-12B8-466E-8A1B-04F3A81B9D01}" sibTransId="{BDFF553E-B8AF-44FC-95FC-16FFC51C125D}"/>
    <dgm:cxn modelId="{8E8FE92B-AF94-4B5F-983D-9E29D7DECA0A}" srcId="{551C3BFA-D1A8-40B6-8FC4-6779F82A4A23}" destId="{5D3666F2-C414-4207-9ED5-A14EEC0CE7F9}" srcOrd="8" destOrd="0" parTransId="{959816E9-18C0-4B9D-A5C9-B31D9F871629}" sibTransId="{41843AB9-9793-4667-8227-AAAB0C002B1A}"/>
    <dgm:cxn modelId="{CCC223F6-AF39-4FC4-AD69-F05FE25CB1E1}" srcId="{551C3BFA-D1A8-40B6-8FC4-6779F82A4A23}" destId="{BCD2F793-AE4E-430F-8D60-7685C0C7027B}" srcOrd="0" destOrd="0" parTransId="{6664A96F-ADD4-48CD-A4D7-AEEBD023FD26}" sibTransId="{518A8129-94E1-4904-81E4-BF3691498205}"/>
    <dgm:cxn modelId="{2B482F5F-5F26-4E17-83FA-0528C1176175}" srcId="{551C3BFA-D1A8-40B6-8FC4-6779F82A4A23}" destId="{385A333F-EBF8-4A46-9AE8-4E73C5CC63BF}" srcOrd="4" destOrd="0" parTransId="{3B378EFA-DDEA-46C0-887B-54293543DD2B}" sibTransId="{AB074D18-5F64-47D3-AE4B-A0C0E0837B80}"/>
    <dgm:cxn modelId="{C70A803B-0DBD-4D04-9E13-14B20C5B0A43}" type="presOf" srcId="{BDFF553E-B8AF-44FC-95FC-16FFC51C125D}" destId="{30F08EB5-11C0-4DF4-9A79-7F7D5D2182A6}" srcOrd="0" destOrd="0" presId="urn:microsoft.com/office/officeart/2005/8/layout/radial6"/>
    <dgm:cxn modelId="{2139AD3A-BC43-41AC-A2C9-2EFE9C97C46B}" type="presOf" srcId="{BCB6EEC9-8FD8-404F-AD7E-436117B69193}" destId="{1EB4AAB5-8B25-4542-882D-D5A59752DF73}" srcOrd="0" destOrd="0" presId="urn:microsoft.com/office/officeart/2005/8/layout/radial6"/>
    <dgm:cxn modelId="{FD855444-0880-4F4F-9778-622739531195}" type="presOf" srcId="{BCD2F793-AE4E-430F-8D60-7685C0C7027B}" destId="{68D0BEFF-B73A-4DFE-9B08-F76D47504B21}" srcOrd="0" destOrd="0" presId="urn:microsoft.com/office/officeart/2005/8/layout/radial6"/>
    <dgm:cxn modelId="{7507312F-DA99-4878-AB4B-74943750F47F}" type="presParOf" srcId="{9A30A274-AB76-412D-BC6C-8F44C59C08B0}" destId="{D7538739-66C4-4CC6-9CF4-DE1BD4DDE741}" srcOrd="0" destOrd="0" presId="urn:microsoft.com/office/officeart/2005/8/layout/radial6"/>
    <dgm:cxn modelId="{380FF9AA-9E14-407D-86A4-001AB75B830E}" type="presParOf" srcId="{9A30A274-AB76-412D-BC6C-8F44C59C08B0}" destId="{68D0BEFF-B73A-4DFE-9B08-F76D47504B21}" srcOrd="1" destOrd="0" presId="urn:microsoft.com/office/officeart/2005/8/layout/radial6"/>
    <dgm:cxn modelId="{0240B211-D064-4119-815D-D1361C6B4359}" type="presParOf" srcId="{9A30A274-AB76-412D-BC6C-8F44C59C08B0}" destId="{AF6AEDCA-1E61-4724-9FD2-D81166B6CDD8}" srcOrd="2" destOrd="0" presId="urn:microsoft.com/office/officeart/2005/8/layout/radial6"/>
    <dgm:cxn modelId="{F885A603-E3A9-48F2-8E98-664568CE968A}" type="presParOf" srcId="{9A30A274-AB76-412D-BC6C-8F44C59C08B0}" destId="{A0CAF788-3325-47E4-94D6-049B73CC456C}" srcOrd="3" destOrd="0" presId="urn:microsoft.com/office/officeart/2005/8/layout/radial6"/>
    <dgm:cxn modelId="{A77D63C8-4AB3-44DC-ACF2-2562E233EA4D}" type="presParOf" srcId="{9A30A274-AB76-412D-BC6C-8F44C59C08B0}" destId="{1EB4AAB5-8B25-4542-882D-D5A59752DF73}" srcOrd="4" destOrd="0" presId="urn:microsoft.com/office/officeart/2005/8/layout/radial6"/>
    <dgm:cxn modelId="{707911D7-EBE2-4D54-8BFD-3A3986E02992}" type="presParOf" srcId="{9A30A274-AB76-412D-BC6C-8F44C59C08B0}" destId="{A7233BEE-90C2-4F86-B27A-C3DE95D4F829}" srcOrd="5" destOrd="0" presId="urn:microsoft.com/office/officeart/2005/8/layout/radial6"/>
    <dgm:cxn modelId="{FF2DA023-12CA-4037-8947-480581CD22EA}" type="presParOf" srcId="{9A30A274-AB76-412D-BC6C-8F44C59C08B0}" destId="{7DE59E52-B4B2-453A-BA49-74848A5FF023}" srcOrd="6" destOrd="0" presId="urn:microsoft.com/office/officeart/2005/8/layout/radial6"/>
    <dgm:cxn modelId="{CA5B9E98-A3CB-4B0D-B56E-5A09B0B71819}" type="presParOf" srcId="{9A30A274-AB76-412D-BC6C-8F44C59C08B0}" destId="{33925374-FD15-40B0-9349-D4435EE678FD}" srcOrd="7" destOrd="0" presId="urn:microsoft.com/office/officeart/2005/8/layout/radial6"/>
    <dgm:cxn modelId="{82C864F3-0162-41D8-9D62-AFBDC2E732B9}" type="presParOf" srcId="{9A30A274-AB76-412D-BC6C-8F44C59C08B0}" destId="{9B795DD4-635B-4FD1-BA3E-CB4F4758A1F3}" srcOrd="8" destOrd="0" presId="urn:microsoft.com/office/officeart/2005/8/layout/radial6"/>
    <dgm:cxn modelId="{5C6F5DE4-BBFE-4638-B9E5-EED847BF1ECF}" type="presParOf" srcId="{9A30A274-AB76-412D-BC6C-8F44C59C08B0}" destId="{6F8878BD-8B87-4881-A3F9-6F7866E14AF5}" srcOrd="9" destOrd="0" presId="urn:microsoft.com/office/officeart/2005/8/layout/radial6"/>
    <dgm:cxn modelId="{75284B48-674B-478C-BA00-4D8168B29268}" type="presParOf" srcId="{9A30A274-AB76-412D-BC6C-8F44C59C08B0}" destId="{C66D5368-CDB5-4B4B-954B-29082C2AFC41}" srcOrd="10" destOrd="0" presId="urn:microsoft.com/office/officeart/2005/8/layout/radial6"/>
    <dgm:cxn modelId="{D55FAED5-95E9-487E-B3DB-1527ED7D546D}" type="presParOf" srcId="{9A30A274-AB76-412D-BC6C-8F44C59C08B0}" destId="{B0815F58-9C64-4AED-9EC7-CC9D36D6EEA0}" srcOrd="11" destOrd="0" presId="urn:microsoft.com/office/officeart/2005/8/layout/radial6"/>
    <dgm:cxn modelId="{064F9231-3673-4C74-917D-4F729DF8B95F}" type="presParOf" srcId="{9A30A274-AB76-412D-BC6C-8F44C59C08B0}" destId="{7495DD54-174C-4582-9E64-A161D04C8E54}" srcOrd="12" destOrd="0" presId="urn:microsoft.com/office/officeart/2005/8/layout/radial6"/>
    <dgm:cxn modelId="{1DEBE91E-BF75-4D12-9A3C-46A5863589B5}" type="presParOf" srcId="{9A30A274-AB76-412D-BC6C-8F44C59C08B0}" destId="{D7CE3B15-A384-4316-8B0A-93489CE4A7FE}" srcOrd="13" destOrd="0" presId="urn:microsoft.com/office/officeart/2005/8/layout/radial6"/>
    <dgm:cxn modelId="{6FC40D1A-B0F4-476D-8B94-6B89B55DE318}" type="presParOf" srcId="{9A30A274-AB76-412D-BC6C-8F44C59C08B0}" destId="{71404B4D-368F-4EF9-BB54-6DF06F19A384}" srcOrd="14" destOrd="0" presId="urn:microsoft.com/office/officeart/2005/8/layout/radial6"/>
    <dgm:cxn modelId="{1ED5B563-F0A6-475A-96DA-06B0C902818B}" type="presParOf" srcId="{9A30A274-AB76-412D-BC6C-8F44C59C08B0}" destId="{F5B52213-0C64-4486-85F3-1359D6EB1119}" srcOrd="15" destOrd="0" presId="urn:microsoft.com/office/officeart/2005/8/layout/radial6"/>
    <dgm:cxn modelId="{C705F2E4-0727-45B4-8566-C19E2B11B1DA}" type="presParOf" srcId="{9A30A274-AB76-412D-BC6C-8F44C59C08B0}" destId="{69BB23A5-7231-4F9F-9E21-FE41215BA22C}" srcOrd="16" destOrd="0" presId="urn:microsoft.com/office/officeart/2005/8/layout/radial6"/>
    <dgm:cxn modelId="{D237E486-8605-4A14-98EB-B6D73A604194}" type="presParOf" srcId="{9A30A274-AB76-412D-BC6C-8F44C59C08B0}" destId="{60D0DEDF-23B3-496B-AB70-00524C9C7BF1}" srcOrd="17" destOrd="0" presId="urn:microsoft.com/office/officeart/2005/8/layout/radial6"/>
    <dgm:cxn modelId="{7D09CAF4-7EDC-4710-9E67-1332BBA959BE}" type="presParOf" srcId="{9A30A274-AB76-412D-BC6C-8F44C59C08B0}" destId="{30F08EB5-11C0-4DF4-9A79-7F7D5D2182A6}" srcOrd="18" destOrd="0" presId="urn:microsoft.com/office/officeart/2005/8/layout/radial6"/>
    <dgm:cxn modelId="{97341CB0-DFBD-4C9C-8F54-AD1C9002DF6C}" type="presParOf" srcId="{9A30A274-AB76-412D-BC6C-8F44C59C08B0}" destId="{B3E7E181-FB04-4C1F-8F52-17ACF9A71369}" srcOrd="19" destOrd="0" presId="urn:microsoft.com/office/officeart/2005/8/layout/radial6"/>
    <dgm:cxn modelId="{A76A3C90-4894-4857-82D8-B1C7EEFE2842}" type="presParOf" srcId="{9A30A274-AB76-412D-BC6C-8F44C59C08B0}" destId="{EEEB2E73-ED98-466E-B44E-283A30390C37}" srcOrd="20" destOrd="0" presId="urn:microsoft.com/office/officeart/2005/8/layout/radial6"/>
    <dgm:cxn modelId="{AC2E7CB0-3153-4EA4-8E56-E03F18884F14}" type="presParOf" srcId="{9A30A274-AB76-412D-BC6C-8F44C59C08B0}" destId="{46B20329-7DBC-417A-BB46-F3F67B9C8CEF}" srcOrd="21" destOrd="0" presId="urn:microsoft.com/office/officeart/2005/8/layout/radial6"/>
    <dgm:cxn modelId="{59425F23-BC7F-4C8D-A5DA-26AB4B1C8356}" type="presParOf" srcId="{9A30A274-AB76-412D-BC6C-8F44C59C08B0}" destId="{B2011CD0-462C-4148-BD31-FBE493A5B8BA}" srcOrd="22" destOrd="0" presId="urn:microsoft.com/office/officeart/2005/8/layout/radial6"/>
    <dgm:cxn modelId="{DF2919B7-346E-4320-863C-C9E25D43829F}" type="presParOf" srcId="{9A30A274-AB76-412D-BC6C-8F44C59C08B0}" destId="{D97D55F0-D9F1-4AE8-B6C7-D29F543A44B5}" srcOrd="23" destOrd="0" presId="urn:microsoft.com/office/officeart/2005/8/layout/radial6"/>
    <dgm:cxn modelId="{EF93AEB2-E2EA-414D-8EE1-B5B25E554D66}" type="presParOf" srcId="{9A30A274-AB76-412D-BC6C-8F44C59C08B0}" destId="{68123755-4C6E-4EDC-8EF4-63410690B481}" srcOrd="24" destOrd="0" presId="urn:microsoft.com/office/officeart/2005/8/layout/radial6"/>
    <dgm:cxn modelId="{093040D5-B5F3-4BD9-B625-1EF859430D2C}" type="presParOf" srcId="{9A30A274-AB76-412D-BC6C-8F44C59C08B0}" destId="{42E78306-E4B9-49A0-884B-4416266EEB32}" srcOrd="25" destOrd="0" presId="urn:microsoft.com/office/officeart/2005/8/layout/radial6"/>
    <dgm:cxn modelId="{339DED8F-283E-448A-9F05-5255A5BA1E5A}" type="presParOf" srcId="{9A30A274-AB76-412D-BC6C-8F44C59C08B0}" destId="{30487D79-ADED-4993-8B64-F4FBCA15F0B2}" srcOrd="26" destOrd="0" presId="urn:microsoft.com/office/officeart/2005/8/layout/radial6"/>
    <dgm:cxn modelId="{7B836F0A-6C62-408F-B7EE-4177E7271DA8}" type="presParOf" srcId="{9A30A274-AB76-412D-BC6C-8F44C59C08B0}" destId="{5655BE4E-7749-48DA-B45D-E7E6E93ED1D8}"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88BBAE-5981-45A1-9B76-4955B50C2393}" type="doc">
      <dgm:prSet loTypeId="urn:microsoft.com/office/officeart/2005/8/layout/hProcess9" loCatId="process" qsTypeId="urn:microsoft.com/office/officeart/2005/8/quickstyle/simple3" qsCatId="simple" csTypeId="urn:microsoft.com/office/officeart/2005/8/colors/accent1_2#2" csCatId="accent1" phldr="1"/>
      <dgm:spPr/>
      <dgm:t>
        <a:bodyPr/>
        <a:lstStyle/>
        <a:p>
          <a:endParaRPr lang="zh-TW" altLang="en-US"/>
        </a:p>
      </dgm:t>
    </dgm:pt>
    <dgm:pt modelId="{17BD30AD-4BFD-432F-8ABD-BF050D54F194}">
      <dgm:prSet phldrT="[文字]" custT="1"/>
      <dgm:spPr/>
      <dgm:t>
        <a:bodyPr/>
        <a:lstStyle/>
        <a:p>
          <a:pPr>
            <a:lnSpc>
              <a:spcPts val="2100"/>
            </a:lnSpc>
            <a:spcBef>
              <a:spcPts val="0"/>
            </a:spcBef>
            <a:spcAft>
              <a:spcPts val="0"/>
            </a:spcAft>
          </a:pPr>
          <a:r>
            <a:rPr lang="en-US" altLang="zh-TW" sz="1400" b="1" dirty="0">
              <a:latin typeface="微軟正黑體" panose="020B0604030504040204" pitchFamily="34" charset="-120"/>
              <a:ea typeface="微軟正黑體" panose="020B0604030504040204" pitchFamily="34" charset="-120"/>
            </a:rPr>
            <a:t>(1)</a:t>
          </a:r>
        </a:p>
        <a:p>
          <a:pPr>
            <a:lnSpc>
              <a:spcPts val="2100"/>
            </a:lnSpc>
            <a:spcBef>
              <a:spcPts val="0"/>
            </a:spcBef>
            <a:spcAft>
              <a:spcPts val="0"/>
            </a:spcAft>
          </a:pPr>
          <a:r>
            <a:rPr lang="zh-TW" altLang="en-US" sz="1400" b="1" dirty="0">
              <a:latin typeface="微軟正黑體" panose="020B0604030504040204" pitchFamily="34" charset="-120"/>
              <a:ea typeface="微軟正黑體" panose="020B0604030504040204" pitchFamily="34" charset="-120"/>
            </a:rPr>
            <a:t>總積分</a:t>
          </a:r>
        </a:p>
      </dgm:t>
    </dgm:pt>
    <dgm:pt modelId="{B75974A4-1265-4C86-829F-E3C12A1CA01B}" type="parTrans" cxnId="{BBDEEB1E-1AC2-41B2-8BDE-8788306FB251}">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2E259930-FCAB-42C4-96E8-61D808A38092}" type="sibTrans" cxnId="{BBDEEB1E-1AC2-41B2-8BDE-8788306FB251}">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9C4633F5-57D1-4304-999A-8B2CA139A6DF}">
      <dgm:prSet phldrT="[文字]" custT="1"/>
      <dgm:spPr/>
      <dgm:t>
        <a:bodyPr/>
        <a:lstStyle/>
        <a:p>
          <a:pPr>
            <a:lnSpc>
              <a:spcPts val="2100"/>
            </a:lnSpc>
            <a:spcBef>
              <a:spcPts val="0"/>
            </a:spcBef>
            <a:spcAft>
              <a:spcPts val="0"/>
            </a:spcAft>
          </a:pPr>
          <a:r>
            <a:rPr lang="en-US" altLang="zh-TW" sz="1400" b="1" dirty="0">
              <a:latin typeface="微軟正黑體" panose="020B0604030504040204" pitchFamily="34" charset="-120"/>
              <a:ea typeface="微軟正黑體" panose="020B0604030504040204" pitchFamily="34" charset="-120"/>
            </a:rPr>
            <a:t>(4)</a:t>
          </a:r>
        </a:p>
        <a:p>
          <a:pPr>
            <a:lnSpc>
              <a:spcPts val="2100"/>
            </a:lnSpc>
            <a:spcBef>
              <a:spcPts val="0"/>
            </a:spcBef>
            <a:spcAft>
              <a:spcPts val="0"/>
            </a:spcAft>
          </a:pPr>
          <a:r>
            <a:rPr lang="zh-TW" altLang="en-US" sz="1400" b="1" dirty="0">
              <a:latin typeface="微軟正黑體" panose="020B0604030504040204" pitchFamily="34" charset="-120"/>
              <a:ea typeface="微軟正黑體" panose="020B0604030504040204" pitchFamily="34" charset="-120"/>
            </a:rPr>
            <a:t>就近入學</a:t>
          </a:r>
        </a:p>
      </dgm:t>
    </dgm:pt>
    <dgm:pt modelId="{EBCB7D0F-C10A-4D90-AC3C-E7C3B9D22176}" type="parTrans" cxnId="{1BC480D9-2D07-4D08-B1CA-AF3884D993F1}">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FA2581DB-E54D-4F8C-9BE5-01FA2054539D}" type="sibTrans" cxnId="{1BC480D9-2D07-4D08-B1CA-AF3884D993F1}">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EE81CD8A-B7F4-4739-933C-86024BCC2686}">
      <dgm:prSet phldrT="[文字]" custT="1"/>
      <dgm:spPr/>
      <dgm:t>
        <a:bodyPr/>
        <a:lstStyle/>
        <a:p>
          <a:pPr>
            <a:lnSpc>
              <a:spcPts val="2100"/>
            </a:lnSpc>
            <a:spcBef>
              <a:spcPts val="0"/>
            </a:spcBef>
            <a:spcAft>
              <a:spcPts val="0"/>
            </a:spcAft>
          </a:pPr>
          <a:r>
            <a:rPr lang="en-US" altLang="zh-TW" sz="1400" b="1" dirty="0">
              <a:solidFill>
                <a:srgbClr val="FF0000"/>
              </a:solidFill>
              <a:latin typeface="微軟正黑體" panose="020B0604030504040204" pitchFamily="34" charset="-120"/>
              <a:ea typeface="微軟正黑體" panose="020B0604030504040204" pitchFamily="34" charset="-120"/>
            </a:rPr>
            <a:t>(12)</a:t>
          </a:r>
        </a:p>
        <a:p>
          <a:pPr>
            <a:lnSpc>
              <a:spcPts val="2100"/>
            </a:lnSpc>
            <a:spcBef>
              <a:spcPts val="0"/>
            </a:spcBef>
            <a:spcAft>
              <a:spcPts val="0"/>
            </a:spcAft>
          </a:pPr>
          <a:r>
            <a:rPr lang="zh-TW" altLang="en-US" sz="1400" b="1" dirty="0">
              <a:solidFill>
                <a:srgbClr val="FF0000"/>
              </a:solidFill>
              <a:latin typeface="微軟正黑體" panose="020B0604030504040204" pitchFamily="34" charset="-120"/>
              <a:ea typeface="微軟正黑體" panose="020B0604030504040204" pitchFamily="34" charset="-120"/>
            </a:rPr>
            <a:t>教育</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nSpc>
              <a:spcPts val="2100"/>
            </a:lnSpc>
            <a:spcBef>
              <a:spcPts val="0"/>
            </a:spcBef>
            <a:spcAft>
              <a:spcPts val="0"/>
            </a:spcAft>
          </a:pPr>
          <a:r>
            <a:rPr lang="zh-TW" altLang="en-US" sz="1400" b="1" dirty="0">
              <a:solidFill>
                <a:srgbClr val="FF0000"/>
              </a:solidFill>
              <a:latin typeface="微軟正黑體" panose="020B0604030504040204" pitchFamily="34" charset="-120"/>
              <a:ea typeface="微軟正黑體" panose="020B0604030504040204" pitchFamily="34" charset="-120"/>
            </a:rPr>
            <a:t>會考</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nSpc>
              <a:spcPts val="2100"/>
            </a:lnSpc>
            <a:spcBef>
              <a:spcPts val="0"/>
            </a:spcBef>
            <a:spcAft>
              <a:spcPts val="0"/>
            </a:spcAft>
          </a:pPr>
          <a:r>
            <a:rPr lang="zh-TW" altLang="en-US" sz="1400" b="1" dirty="0">
              <a:solidFill>
                <a:srgbClr val="FF0000"/>
              </a:solidFill>
              <a:latin typeface="微軟正黑體" panose="020B0604030504040204" pitchFamily="34" charset="-120"/>
              <a:ea typeface="微軟正黑體" panose="020B0604030504040204" pitchFamily="34" charset="-120"/>
            </a:rPr>
            <a:t>總積分</a:t>
          </a:r>
        </a:p>
      </dgm:t>
    </dgm:pt>
    <dgm:pt modelId="{BCC285F8-E5CA-487D-97A7-4309CA8CE80F}" type="parTrans" cxnId="{65873C92-3CF1-464A-8D36-EEE4C8028A0D}">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259C32C3-A87D-46A3-B6DA-9C39624393E0}" type="sibTrans" cxnId="{65873C92-3CF1-464A-8D36-EEE4C8028A0D}">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237C07C9-3CB1-4F17-9FE2-E6B0DD9B7C5F}">
      <dgm:prSet phldrT="[文字]" custT="1"/>
      <dgm:spPr/>
      <dgm:t>
        <a:bodyPr/>
        <a:lstStyle/>
        <a:p>
          <a:pPr>
            <a:lnSpc>
              <a:spcPts val="2100"/>
            </a:lnSpc>
            <a:spcBef>
              <a:spcPts val="0"/>
            </a:spcBef>
            <a:spcAft>
              <a:spcPts val="0"/>
            </a:spcAft>
          </a:pPr>
          <a:r>
            <a:rPr lang="en-US" altLang="zh-TW" sz="1400" b="1" dirty="0">
              <a:latin typeface="微軟正黑體" panose="020B0604030504040204" pitchFamily="34" charset="-120"/>
              <a:ea typeface="微軟正黑體" panose="020B0604030504040204" pitchFamily="34" charset="-120"/>
            </a:rPr>
            <a:t>(5)</a:t>
          </a:r>
        </a:p>
        <a:p>
          <a:pPr>
            <a:lnSpc>
              <a:spcPts val="2100"/>
            </a:lnSpc>
            <a:spcBef>
              <a:spcPts val="0"/>
            </a:spcBef>
            <a:spcAft>
              <a:spcPts val="0"/>
            </a:spcAft>
          </a:pPr>
          <a:r>
            <a:rPr lang="zh-TW" altLang="en-US" sz="1400" b="1" dirty="0">
              <a:latin typeface="微軟正黑體" panose="020B0604030504040204" pitchFamily="34" charset="-120"/>
              <a:ea typeface="微軟正黑體" panose="020B0604030504040204" pitchFamily="34" charset="-120"/>
            </a:rPr>
            <a:t>出缺席紀錄</a:t>
          </a:r>
          <a:endParaRPr lang="en-US" altLang="zh-TW" sz="1400" b="1" dirty="0">
            <a:latin typeface="微軟正黑體" panose="020B0604030504040204" pitchFamily="34" charset="-120"/>
            <a:ea typeface="微軟正黑體" panose="020B0604030504040204" pitchFamily="34" charset="-120"/>
          </a:endParaRPr>
        </a:p>
      </dgm:t>
    </dgm:pt>
    <dgm:pt modelId="{A3BB2EA9-A1B4-4990-88C2-557FCC0BCD73}" type="sibTrans" cxnId="{C6707904-DF71-46BD-90B8-3C8B9DDB8AAC}">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0A77314A-0948-44F2-A832-07542256A76C}" type="parTrans" cxnId="{C6707904-DF71-46BD-90B8-3C8B9DDB8AAC}">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72AE74D2-DF66-4197-929A-99C503D1FBB1}">
      <dgm:prSet phldrT="[文字]" custT="1"/>
      <dgm:spPr/>
      <dgm:t>
        <a:bodyPr/>
        <a:lstStyle/>
        <a:p>
          <a:pPr>
            <a:lnSpc>
              <a:spcPts val="2100"/>
            </a:lnSpc>
            <a:spcBef>
              <a:spcPts val="0"/>
            </a:spcBef>
            <a:spcAft>
              <a:spcPts val="0"/>
            </a:spcAft>
          </a:pPr>
          <a:r>
            <a:rPr lang="en-US" altLang="zh-TW" sz="1400" b="1" dirty="0">
              <a:solidFill>
                <a:srgbClr val="FF0000"/>
              </a:solidFill>
              <a:latin typeface="微軟正黑體" panose="020B0604030504040204" pitchFamily="34" charset="-120"/>
              <a:ea typeface="微軟正黑體" panose="020B0604030504040204" pitchFamily="34" charset="-120"/>
            </a:rPr>
            <a:t>(13)</a:t>
          </a:r>
        </a:p>
        <a:p>
          <a:pPr>
            <a:lnSpc>
              <a:spcPts val="2100"/>
            </a:lnSpc>
            <a:spcBef>
              <a:spcPts val="0"/>
            </a:spcBef>
            <a:spcAft>
              <a:spcPts val="0"/>
            </a:spcAft>
          </a:pPr>
          <a:r>
            <a:rPr lang="zh-TW" altLang="en-US" sz="1400" b="1" dirty="0">
              <a:solidFill>
                <a:srgbClr val="FF0000"/>
              </a:solidFill>
              <a:latin typeface="微軟正黑體" panose="020B0604030504040204" pitchFamily="34" charset="-120"/>
              <a:ea typeface="微軟正黑體" panose="020B0604030504040204" pitchFamily="34" charset="-120"/>
            </a:rPr>
            <a:t>教育會考三等四標數量</a:t>
          </a:r>
        </a:p>
      </dgm:t>
    </dgm:pt>
    <dgm:pt modelId="{F2D3FFD0-0210-45B9-BBED-A6D790D09813}" type="parTrans" cxnId="{5E42E298-EFDA-499D-8BE8-A66497DC34DC}">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3679B2C6-E0FD-4A63-8E1F-357A056C9206}" type="sibTrans" cxnId="{5E42E298-EFDA-499D-8BE8-A66497DC34DC}">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4326CBAF-67CF-4F12-8124-F5CCC87EE4C8}">
      <dgm:prSet phldrT="[文字]" custT="1"/>
      <dgm:spPr/>
      <dgm:t>
        <a:bodyPr/>
        <a:lstStyle/>
        <a:p>
          <a:pPr>
            <a:lnSpc>
              <a:spcPts val="2100"/>
            </a:lnSpc>
            <a:spcBef>
              <a:spcPts val="0"/>
            </a:spcBef>
            <a:spcAft>
              <a:spcPts val="0"/>
            </a:spcAft>
          </a:pPr>
          <a:r>
            <a:rPr lang="en-US" altLang="zh-TW" sz="1400" b="1" dirty="0">
              <a:latin typeface="微軟正黑體" panose="020B0604030504040204" pitchFamily="34" charset="-120"/>
              <a:ea typeface="微軟正黑體" panose="020B0604030504040204" pitchFamily="34" charset="-120"/>
            </a:rPr>
            <a:t>(2)</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nSpc>
              <a:spcPts val="2100"/>
            </a:lnSpc>
            <a:spcBef>
              <a:spcPts val="0"/>
            </a:spcBef>
            <a:spcAft>
              <a:spcPts val="0"/>
            </a:spcAft>
          </a:pPr>
          <a:r>
            <a:rPr lang="zh-TW" altLang="en-US" sz="1400" b="1" dirty="0">
              <a:latin typeface="微軟正黑體" panose="020B0604030504040204" pitchFamily="34" charset="-120"/>
              <a:ea typeface="微軟正黑體" panose="020B0604030504040204" pitchFamily="34" charset="-120"/>
            </a:rPr>
            <a:t>志願序</a:t>
          </a:r>
        </a:p>
      </dgm:t>
    </dgm:pt>
    <dgm:pt modelId="{F14DC8E3-A3D0-4873-88B8-8BDE007B83C0}" type="parTrans" cxnId="{513785F3-23B5-4535-898A-6B9B9657A892}">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76ECDE42-269D-4173-8C75-6685DC72C3D7}" type="sibTrans" cxnId="{513785F3-23B5-4535-898A-6B9B9657A892}">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C1CF81D2-0570-4414-9C01-8A148B319984}">
      <dgm:prSet phldrT="[文字]" custT="1"/>
      <dgm:spPr/>
      <dgm:t>
        <a:bodyPr/>
        <a:lstStyle/>
        <a:p>
          <a:pPr>
            <a:lnSpc>
              <a:spcPts val="2100"/>
            </a:lnSpc>
            <a:spcBef>
              <a:spcPts val="0"/>
            </a:spcBef>
            <a:spcAft>
              <a:spcPts val="0"/>
            </a:spcAft>
          </a:pPr>
          <a:r>
            <a:rPr lang="en-US" altLang="zh-TW" sz="1400" b="1" dirty="0">
              <a:latin typeface="微軟正黑體" panose="020B0604030504040204" pitchFamily="34" charset="-120"/>
              <a:ea typeface="微軟正黑體" panose="020B0604030504040204" pitchFamily="34" charset="-120"/>
            </a:rPr>
            <a:t>(3)</a:t>
          </a:r>
        </a:p>
        <a:p>
          <a:pPr>
            <a:lnSpc>
              <a:spcPts val="2100"/>
            </a:lnSpc>
            <a:spcBef>
              <a:spcPts val="0"/>
            </a:spcBef>
            <a:spcAft>
              <a:spcPts val="0"/>
            </a:spcAft>
          </a:pPr>
          <a:r>
            <a:rPr lang="zh-TW" altLang="en-US" sz="1400" b="1" dirty="0">
              <a:latin typeface="微軟正黑體" panose="020B0604030504040204" pitchFamily="34" charset="-120"/>
              <a:ea typeface="微軟正黑體" panose="020B0604030504040204" pitchFamily="34" charset="-120"/>
            </a:rPr>
            <a:t>經濟弱勢</a:t>
          </a:r>
        </a:p>
      </dgm:t>
    </dgm:pt>
    <dgm:pt modelId="{08E227E1-B379-401A-830A-341F18127424}" type="parTrans" cxnId="{31666B54-712F-4811-B9E4-912FAC3AFFA7}">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93896692-5F5A-4AC7-8D75-24265DDCA5E1}" type="sibTrans" cxnId="{31666B54-712F-4811-B9E4-912FAC3AFFA7}">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B1206F9B-4A3B-464B-8BAD-6638304451A7}">
      <dgm:prSet phldrT="[文字]" custT="1"/>
      <dgm:spPr/>
      <dgm:t>
        <a:bodyPr/>
        <a:lstStyle/>
        <a:p>
          <a:pPr>
            <a:lnSpc>
              <a:spcPts val="2100"/>
            </a:lnSpc>
            <a:spcBef>
              <a:spcPts val="0"/>
            </a:spcBef>
            <a:spcAft>
              <a:spcPts val="0"/>
            </a:spcAft>
          </a:pPr>
          <a:r>
            <a:rPr lang="en-US" altLang="zh-TW" sz="1400" b="1" dirty="0">
              <a:latin typeface="微軟正黑體" panose="020B0604030504040204" pitchFamily="34" charset="-120"/>
              <a:ea typeface="微軟正黑體" panose="020B0604030504040204" pitchFamily="34" charset="-120"/>
            </a:rPr>
            <a:t>(6)</a:t>
          </a:r>
        </a:p>
        <a:p>
          <a:pPr>
            <a:lnSpc>
              <a:spcPts val="2100"/>
            </a:lnSpc>
            <a:spcBef>
              <a:spcPts val="0"/>
            </a:spcBef>
            <a:spcAft>
              <a:spcPts val="0"/>
            </a:spcAft>
          </a:pPr>
          <a:r>
            <a:rPr lang="zh-TW" altLang="en-US" sz="1400" b="1" dirty="0">
              <a:latin typeface="微軟正黑體" panose="020B0604030504040204" pitchFamily="34" charset="-120"/>
              <a:ea typeface="微軟正黑體" panose="020B0604030504040204" pitchFamily="34" charset="-120"/>
            </a:rPr>
            <a:t>無記過紀錄</a:t>
          </a:r>
          <a:endParaRPr lang="en-US" altLang="zh-TW" sz="1400" b="1" dirty="0">
            <a:latin typeface="微軟正黑體" panose="020B0604030504040204" pitchFamily="34" charset="-120"/>
            <a:ea typeface="微軟正黑體" panose="020B0604030504040204" pitchFamily="34" charset="-120"/>
          </a:endParaRPr>
        </a:p>
      </dgm:t>
    </dgm:pt>
    <dgm:pt modelId="{DCA0EC1A-8C45-4CEB-979B-43A8667B4936}" type="parTrans" cxnId="{EBBAE387-1BBC-4976-B4C4-0A75DEAD893B}">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DC3393CC-CD1D-42F5-BC13-BE3CD30E8CF2}" type="sibTrans" cxnId="{EBBAE387-1BBC-4976-B4C4-0A75DEAD893B}">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72D95E9D-516A-4B09-AD06-30D71868D9FA}">
      <dgm:prSet phldrT="[文字]" custT="1"/>
      <dgm:spPr/>
      <dgm:t>
        <a:bodyPr/>
        <a:lstStyle/>
        <a:p>
          <a:pPr>
            <a:lnSpc>
              <a:spcPts val="2100"/>
            </a:lnSpc>
            <a:spcBef>
              <a:spcPts val="0"/>
            </a:spcBef>
            <a:spcAft>
              <a:spcPts val="0"/>
            </a:spcAft>
          </a:pPr>
          <a:r>
            <a:rPr lang="en-US" altLang="zh-TW" sz="1400" b="1" dirty="0">
              <a:latin typeface="微軟正黑體" panose="020B0604030504040204" pitchFamily="34" charset="-120"/>
              <a:ea typeface="微軟正黑體" panose="020B0604030504040204" pitchFamily="34" charset="-120"/>
            </a:rPr>
            <a:t>(7)</a:t>
          </a:r>
        </a:p>
        <a:p>
          <a:pPr>
            <a:lnSpc>
              <a:spcPts val="2100"/>
            </a:lnSpc>
            <a:spcBef>
              <a:spcPts val="0"/>
            </a:spcBef>
            <a:spcAft>
              <a:spcPts val="0"/>
            </a:spcAft>
          </a:pPr>
          <a:r>
            <a:rPr lang="zh-TW" altLang="en-US" sz="1400" b="1" dirty="0">
              <a:latin typeface="微軟正黑體" panose="020B0604030504040204" pitchFamily="34" charset="-120"/>
              <a:ea typeface="微軟正黑體" panose="020B0604030504040204" pitchFamily="34" charset="-120"/>
            </a:rPr>
            <a:t>均衡學習</a:t>
          </a:r>
          <a:endParaRPr lang="en-US" altLang="zh-TW" sz="1400" b="1" dirty="0">
            <a:latin typeface="微軟正黑體" panose="020B0604030504040204" pitchFamily="34" charset="-120"/>
            <a:ea typeface="微軟正黑體" panose="020B0604030504040204" pitchFamily="34" charset="-120"/>
          </a:endParaRPr>
        </a:p>
      </dgm:t>
    </dgm:pt>
    <dgm:pt modelId="{899C9F15-6BB9-4AAE-B0CB-6E9822467226}" type="parTrans" cxnId="{596B2493-E27F-466E-81E8-B319A016F6F6}">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337DEFB9-3B4C-495D-B35F-556BB81C8F2E}" type="sibTrans" cxnId="{596B2493-E27F-466E-81E8-B319A016F6F6}">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E2550429-E742-47E9-A73F-62E4E7802158}">
      <dgm:prSet phldrT="[文字]" custT="1"/>
      <dgm:spPr/>
      <dgm:t>
        <a:bodyPr/>
        <a:lstStyle/>
        <a:p>
          <a:pPr>
            <a:lnSpc>
              <a:spcPts val="2100"/>
            </a:lnSpc>
            <a:spcBef>
              <a:spcPts val="0"/>
            </a:spcBef>
            <a:spcAft>
              <a:spcPts val="0"/>
            </a:spcAft>
          </a:pPr>
          <a:r>
            <a:rPr lang="en-US" altLang="zh-TW" sz="1400" b="1" dirty="0">
              <a:latin typeface="微軟正黑體" panose="020B0604030504040204" pitchFamily="34" charset="-120"/>
              <a:ea typeface="微軟正黑體" panose="020B0604030504040204" pitchFamily="34" charset="-120"/>
            </a:rPr>
            <a:t>(8)</a:t>
          </a:r>
        </a:p>
        <a:p>
          <a:pPr>
            <a:lnSpc>
              <a:spcPts val="2100"/>
            </a:lnSpc>
            <a:spcBef>
              <a:spcPts val="0"/>
            </a:spcBef>
            <a:spcAft>
              <a:spcPts val="0"/>
            </a:spcAft>
          </a:pPr>
          <a:r>
            <a:rPr lang="zh-TW" altLang="en-US" sz="1400" b="1" dirty="0">
              <a:latin typeface="微軟正黑體" panose="020B0604030504040204" pitchFamily="34" charset="-120"/>
              <a:ea typeface="微軟正黑體" panose="020B0604030504040204" pitchFamily="34" charset="-120"/>
            </a:rPr>
            <a:t>偏遠小校</a:t>
          </a:r>
          <a:endParaRPr lang="en-US" altLang="zh-TW" sz="1400" b="1" dirty="0">
            <a:latin typeface="微軟正黑體" panose="020B0604030504040204" pitchFamily="34" charset="-120"/>
            <a:ea typeface="微軟正黑體" panose="020B0604030504040204" pitchFamily="34" charset="-120"/>
          </a:endParaRPr>
        </a:p>
      </dgm:t>
    </dgm:pt>
    <dgm:pt modelId="{15699A4E-9089-41ED-A3A2-71E0497BE748}" type="parTrans" cxnId="{0F76F3C4-7932-4F0D-ADA9-336200B50D0B}">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62315157-7860-4B86-B841-14B6B3BC89FA}" type="sibTrans" cxnId="{0F76F3C4-7932-4F0D-ADA9-336200B50D0B}">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2C3099C6-CCB2-4989-83FD-5B8F1FC0D30F}">
      <dgm:prSet phldrT="[文字]" custT="1"/>
      <dgm:spPr/>
      <dgm:t>
        <a:bodyPr/>
        <a:lstStyle/>
        <a:p>
          <a:pPr>
            <a:lnSpc>
              <a:spcPts val="2100"/>
            </a:lnSpc>
            <a:spcBef>
              <a:spcPts val="0"/>
            </a:spcBef>
            <a:spcAft>
              <a:spcPts val="0"/>
            </a:spcAft>
          </a:pPr>
          <a:r>
            <a:rPr lang="en-US" altLang="zh-TW" sz="1400" b="1" dirty="0">
              <a:latin typeface="微軟正黑體" panose="020B0604030504040204" pitchFamily="34" charset="-120"/>
              <a:ea typeface="微軟正黑體" panose="020B0604030504040204" pitchFamily="34" charset="-120"/>
            </a:rPr>
            <a:t>(9)</a:t>
          </a:r>
        </a:p>
        <a:p>
          <a:pPr>
            <a:lnSpc>
              <a:spcPts val="2100"/>
            </a:lnSpc>
            <a:spcBef>
              <a:spcPts val="0"/>
            </a:spcBef>
            <a:spcAft>
              <a:spcPts val="0"/>
            </a:spcAft>
          </a:pPr>
          <a:r>
            <a:rPr lang="zh-TW" altLang="en-US" sz="1400" b="1" dirty="0">
              <a:latin typeface="微軟正黑體" panose="020B0604030504040204" pitchFamily="34" charset="-120"/>
              <a:ea typeface="微軟正黑體" panose="020B0604030504040204" pitchFamily="34" charset="-120"/>
            </a:rPr>
            <a:t>獎勵紀錄</a:t>
          </a:r>
          <a:endParaRPr lang="en-US" altLang="zh-TW" sz="1400" b="1" dirty="0">
            <a:latin typeface="微軟正黑體" panose="020B0604030504040204" pitchFamily="34" charset="-120"/>
            <a:ea typeface="微軟正黑體" panose="020B0604030504040204" pitchFamily="34" charset="-120"/>
          </a:endParaRPr>
        </a:p>
      </dgm:t>
    </dgm:pt>
    <dgm:pt modelId="{E438EC32-8384-46F5-A0AF-1F00E867C22D}" type="parTrans" cxnId="{E1C0CA75-7073-4A23-9CEC-595516B13F21}">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DDBABF0E-62D5-4A95-806E-E2D009A21FA2}" type="sibTrans" cxnId="{E1C0CA75-7073-4A23-9CEC-595516B13F21}">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5D88FF58-F348-4E1A-A1BF-8C9DC856A37F}">
      <dgm:prSet phldrT="[文字]" custT="1"/>
      <dgm:spPr/>
      <dgm:t>
        <a:bodyPr/>
        <a:lstStyle/>
        <a:p>
          <a:pPr>
            <a:lnSpc>
              <a:spcPts val="2100"/>
            </a:lnSpc>
            <a:spcBef>
              <a:spcPts val="0"/>
            </a:spcBef>
            <a:spcAft>
              <a:spcPts val="0"/>
            </a:spcAft>
          </a:pPr>
          <a:r>
            <a:rPr lang="en-US" altLang="zh-TW" sz="1400" b="1" dirty="0">
              <a:latin typeface="微軟正黑體" panose="020B0604030504040204" pitchFamily="34" charset="-120"/>
              <a:ea typeface="微軟正黑體" panose="020B0604030504040204" pitchFamily="34" charset="-120"/>
            </a:rPr>
            <a:t>(10)</a:t>
          </a:r>
        </a:p>
        <a:p>
          <a:pPr>
            <a:lnSpc>
              <a:spcPts val="2100"/>
            </a:lnSpc>
            <a:spcBef>
              <a:spcPts val="0"/>
            </a:spcBef>
            <a:spcAft>
              <a:spcPts val="0"/>
            </a:spcAft>
          </a:pPr>
          <a:r>
            <a:rPr lang="zh-TW" altLang="en-US" sz="1400" b="1" dirty="0">
              <a:latin typeface="微軟正黑體" panose="020B0604030504040204" pitchFamily="34" charset="-120"/>
              <a:ea typeface="微軟正黑體" panose="020B0604030504040204" pitchFamily="34" charset="-120"/>
            </a:rPr>
            <a:t>競賽成績</a:t>
          </a:r>
          <a:endParaRPr lang="en-US" altLang="zh-TW" sz="1400" b="1" dirty="0">
            <a:latin typeface="微軟正黑體" panose="020B0604030504040204" pitchFamily="34" charset="-120"/>
            <a:ea typeface="微軟正黑體" panose="020B0604030504040204" pitchFamily="34" charset="-120"/>
          </a:endParaRPr>
        </a:p>
      </dgm:t>
    </dgm:pt>
    <dgm:pt modelId="{6DE28F70-885C-4DE8-AADE-556D68534774}" type="parTrans" cxnId="{D573B8E8-B411-4DA7-8E03-025DCBFCF52A}">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937022BD-A1D8-48E4-A7FD-3E0F5A6F3C33}" type="sibTrans" cxnId="{D573B8E8-B411-4DA7-8E03-025DCBFCF52A}">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0E95FD51-3836-4324-9283-88C1B425C394}">
      <dgm:prSet phldrT="[文字]" custT="1"/>
      <dgm:spPr/>
      <dgm:t>
        <a:bodyPr/>
        <a:lstStyle/>
        <a:p>
          <a:pPr>
            <a:lnSpc>
              <a:spcPts val="2100"/>
            </a:lnSpc>
            <a:spcBef>
              <a:spcPts val="0"/>
            </a:spcBef>
            <a:spcAft>
              <a:spcPts val="0"/>
            </a:spcAft>
          </a:pPr>
          <a:r>
            <a:rPr lang="en-US" altLang="zh-TW" sz="1400" b="1" dirty="0">
              <a:latin typeface="微軟正黑體" panose="020B0604030504040204" pitchFamily="34" charset="-120"/>
              <a:ea typeface="微軟正黑體" panose="020B0604030504040204" pitchFamily="34" charset="-120"/>
            </a:rPr>
            <a:t>(11)</a:t>
          </a:r>
        </a:p>
        <a:p>
          <a:pPr>
            <a:lnSpc>
              <a:spcPts val="2100"/>
            </a:lnSpc>
            <a:spcBef>
              <a:spcPts val="0"/>
            </a:spcBef>
            <a:spcAft>
              <a:spcPts val="0"/>
            </a:spcAft>
          </a:pPr>
          <a:r>
            <a:rPr lang="zh-TW" altLang="en-US" sz="1400" b="1" dirty="0">
              <a:latin typeface="微軟正黑體" panose="020B0604030504040204" pitchFamily="34" charset="-120"/>
              <a:ea typeface="微軟正黑體" panose="020B0604030504040204" pitchFamily="34" charset="-120"/>
            </a:rPr>
            <a:t>體適能</a:t>
          </a:r>
          <a:endParaRPr lang="en-US" altLang="zh-TW" sz="1400" b="1" dirty="0">
            <a:latin typeface="微軟正黑體" panose="020B0604030504040204" pitchFamily="34" charset="-120"/>
            <a:ea typeface="微軟正黑體" panose="020B0604030504040204" pitchFamily="34" charset="-120"/>
          </a:endParaRPr>
        </a:p>
      </dgm:t>
    </dgm:pt>
    <dgm:pt modelId="{4AC53A71-F0C4-47CF-8C80-F035B6A880AE}" type="parTrans" cxnId="{6FD7648A-B925-432F-8376-D9CED1E2F883}">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DB529D45-63FD-4FEB-9694-3C0B692F3E67}" type="sibTrans" cxnId="{6FD7648A-B925-432F-8376-D9CED1E2F883}">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1718CB92-03F7-43FB-9F44-B40B685F30CC}">
      <dgm:prSet phldrT="[文字]" custT="1"/>
      <dgm:spPr/>
      <dgm:t>
        <a:bodyPr/>
        <a:lstStyle/>
        <a:p>
          <a:pPr>
            <a:lnSpc>
              <a:spcPts val="2100"/>
            </a:lnSpc>
            <a:spcBef>
              <a:spcPts val="0"/>
            </a:spcBef>
            <a:spcAft>
              <a:spcPts val="0"/>
            </a:spcAft>
          </a:pPr>
          <a:r>
            <a:rPr lang="en-US" altLang="en-US" sz="1400" b="1" dirty="0">
              <a:solidFill>
                <a:srgbClr val="FF0000"/>
              </a:solidFill>
              <a:latin typeface="微軟正黑體" panose="020B0604030504040204" pitchFamily="34" charset="-120"/>
              <a:ea typeface="微軟正黑體" panose="020B0604030504040204" pitchFamily="34" charset="-120"/>
            </a:rPr>
            <a:t>(1</a:t>
          </a:r>
          <a:r>
            <a:rPr lang="en-US" altLang="zh-TW" sz="1400" b="1" dirty="0">
              <a:solidFill>
                <a:srgbClr val="FF0000"/>
              </a:solidFill>
              <a:latin typeface="微軟正黑體" panose="020B0604030504040204" pitchFamily="34" charset="-120"/>
              <a:ea typeface="微軟正黑體" panose="020B0604030504040204" pitchFamily="34" charset="-120"/>
            </a:rPr>
            <a:t>4</a:t>
          </a:r>
          <a:r>
            <a:rPr lang="en-US" altLang="en-US" sz="1400" b="1" dirty="0">
              <a:solidFill>
                <a:srgbClr val="FF0000"/>
              </a:solidFill>
              <a:latin typeface="微軟正黑體" panose="020B0604030504040204" pitchFamily="34" charset="-120"/>
              <a:ea typeface="微軟正黑體" panose="020B0604030504040204" pitchFamily="34" charset="-120"/>
            </a:rPr>
            <a:t>)</a:t>
          </a:r>
        </a:p>
        <a:p>
          <a:pPr>
            <a:lnSpc>
              <a:spcPts val="2100"/>
            </a:lnSpc>
            <a:spcBef>
              <a:spcPts val="0"/>
            </a:spcBef>
            <a:spcAft>
              <a:spcPts val="0"/>
            </a:spcAft>
          </a:pPr>
          <a:r>
            <a:rPr lang="zh-TW" altLang="en-US" sz="1400" b="1" dirty="0">
              <a:solidFill>
                <a:srgbClr val="FF0000"/>
              </a:solidFill>
              <a:latin typeface="微軟正黑體" panose="020B0604030504040204" pitchFamily="34" charset="-120"/>
              <a:ea typeface="微軟正黑體" panose="020B0604030504040204" pitchFamily="34" charset="-120"/>
            </a:rPr>
            <a:t>教育會考分科成績</a:t>
          </a:r>
        </a:p>
      </dgm:t>
    </dgm:pt>
    <dgm:pt modelId="{A752A266-7B88-42EE-BE26-FB506386F099}" type="parTrans" cxnId="{68088310-107B-42E0-9391-7E933E2F6B9A}">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7012DB2A-07B8-46A5-8BAA-0365F2B0F4EC}" type="sibTrans" cxnId="{68088310-107B-42E0-9391-7E933E2F6B9A}">
      <dgm:prSet/>
      <dgm:spPr/>
      <dgm:t>
        <a:bodyPr/>
        <a:lstStyle/>
        <a:p>
          <a:pPr>
            <a:lnSpc>
              <a:spcPts val="2100"/>
            </a:lnSpc>
            <a:spcBef>
              <a:spcPts val="0"/>
            </a:spcBef>
          </a:pPr>
          <a:endParaRPr lang="zh-TW" altLang="en-US" sz="1400" b="1">
            <a:latin typeface="微軟正黑體" panose="020B0604030504040204" pitchFamily="34" charset="-120"/>
            <a:ea typeface="微軟正黑體" panose="020B0604030504040204" pitchFamily="34" charset="-120"/>
          </a:endParaRPr>
        </a:p>
      </dgm:t>
    </dgm:pt>
    <dgm:pt modelId="{ACB77ECB-A61B-4EB4-936A-6DA92FF3FED8}" type="pres">
      <dgm:prSet presAssocID="{9C88BBAE-5981-45A1-9B76-4955B50C2393}" presName="CompostProcess" presStyleCnt="0">
        <dgm:presLayoutVars>
          <dgm:dir/>
          <dgm:resizeHandles val="exact"/>
        </dgm:presLayoutVars>
      </dgm:prSet>
      <dgm:spPr/>
      <dgm:t>
        <a:bodyPr/>
        <a:lstStyle/>
        <a:p>
          <a:endParaRPr lang="zh-TW" altLang="en-US"/>
        </a:p>
      </dgm:t>
    </dgm:pt>
    <dgm:pt modelId="{DBBB6783-F6D9-4F64-B142-F3031C39C654}" type="pres">
      <dgm:prSet presAssocID="{9C88BBAE-5981-45A1-9B76-4955B50C2393}" presName="arrow" presStyleLbl="bgShp" presStyleIdx="0" presStyleCnt="1"/>
      <dgm:spPr>
        <a:solidFill>
          <a:schemeClr val="tx2">
            <a:lumMod val="20000"/>
            <a:lumOff val="80000"/>
          </a:schemeClr>
        </a:solidFill>
      </dgm:spPr>
    </dgm:pt>
    <dgm:pt modelId="{B6D39DBF-632C-4470-BB92-2A9C79D65557}" type="pres">
      <dgm:prSet presAssocID="{9C88BBAE-5981-45A1-9B76-4955B50C2393}" presName="linearProcess" presStyleCnt="0"/>
      <dgm:spPr/>
    </dgm:pt>
    <dgm:pt modelId="{86ABB0B3-4DC5-4C19-A50E-953D1667B7DE}" type="pres">
      <dgm:prSet presAssocID="{17BD30AD-4BFD-432F-8ABD-BF050D54F194}" presName="textNode" presStyleLbl="node1" presStyleIdx="0" presStyleCnt="14" custScaleY="102600">
        <dgm:presLayoutVars>
          <dgm:bulletEnabled val="1"/>
        </dgm:presLayoutVars>
      </dgm:prSet>
      <dgm:spPr/>
      <dgm:t>
        <a:bodyPr/>
        <a:lstStyle/>
        <a:p>
          <a:endParaRPr lang="zh-TW" altLang="en-US"/>
        </a:p>
      </dgm:t>
    </dgm:pt>
    <dgm:pt modelId="{FF07A770-C1C5-42BB-9D87-5C4882E3DFFD}" type="pres">
      <dgm:prSet presAssocID="{2E259930-FCAB-42C4-96E8-61D808A38092}" presName="sibTrans" presStyleCnt="0"/>
      <dgm:spPr/>
    </dgm:pt>
    <dgm:pt modelId="{5C1F0E95-0B7F-4CF0-BF66-FEAA7D4466C9}" type="pres">
      <dgm:prSet presAssocID="{4326CBAF-67CF-4F12-8124-F5CCC87EE4C8}" presName="textNode" presStyleLbl="node1" presStyleIdx="1" presStyleCnt="14" custScaleY="102600">
        <dgm:presLayoutVars>
          <dgm:bulletEnabled val="1"/>
        </dgm:presLayoutVars>
      </dgm:prSet>
      <dgm:spPr/>
      <dgm:t>
        <a:bodyPr/>
        <a:lstStyle/>
        <a:p>
          <a:endParaRPr lang="zh-TW" altLang="en-US"/>
        </a:p>
      </dgm:t>
    </dgm:pt>
    <dgm:pt modelId="{3E8B4D4F-5C01-4645-A48C-1FF1B7A4F7BF}" type="pres">
      <dgm:prSet presAssocID="{76ECDE42-269D-4173-8C75-6685DC72C3D7}" presName="sibTrans" presStyleCnt="0"/>
      <dgm:spPr/>
    </dgm:pt>
    <dgm:pt modelId="{9DAD8FD9-23EE-48BC-9140-E2C729B5E40E}" type="pres">
      <dgm:prSet presAssocID="{C1CF81D2-0570-4414-9C01-8A148B319984}" presName="textNode" presStyleLbl="node1" presStyleIdx="2" presStyleCnt="14" custScaleY="102600">
        <dgm:presLayoutVars>
          <dgm:bulletEnabled val="1"/>
        </dgm:presLayoutVars>
      </dgm:prSet>
      <dgm:spPr/>
      <dgm:t>
        <a:bodyPr/>
        <a:lstStyle/>
        <a:p>
          <a:endParaRPr lang="zh-TW" altLang="en-US"/>
        </a:p>
      </dgm:t>
    </dgm:pt>
    <dgm:pt modelId="{A0911B7C-1B7D-40E2-BD30-66B4D023621D}" type="pres">
      <dgm:prSet presAssocID="{93896692-5F5A-4AC7-8D75-24265DDCA5E1}" presName="sibTrans" presStyleCnt="0"/>
      <dgm:spPr/>
    </dgm:pt>
    <dgm:pt modelId="{E6451E93-A6F6-40CB-B353-E8075606A781}" type="pres">
      <dgm:prSet presAssocID="{9C4633F5-57D1-4304-999A-8B2CA139A6DF}" presName="textNode" presStyleLbl="node1" presStyleIdx="3" presStyleCnt="14" custScaleY="102600">
        <dgm:presLayoutVars>
          <dgm:bulletEnabled val="1"/>
        </dgm:presLayoutVars>
      </dgm:prSet>
      <dgm:spPr/>
      <dgm:t>
        <a:bodyPr/>
        <a:lstStyle/>
        <a:p>
          <a:endParaRPr lang="zh-TW" altLang="en-US"/>
        </a:p>
      </dgm:t>
    </dgm:pt>
    <dgm:pt modelId="{D55806AE-3D54-4A11-85B6-7BC7C74268CF}" type="pres">
      <dgm:prSet presAssocID="{FA2581DB-E54D-4F8C-9BE5-01FA2054539D}" presName="sibTrans" presStyleCnt="0"/>
      <dgm:spPr/>
    </dgm:pt>
    <dgm:pt modelId="{EC2B49F5-D5B3-471A-9E38-5282D8DC51A1}" type="pres">
      <dgm:prSet presAssocID="{237C07C9-3CB1-4F17-9FE2-E6B0DD9B7C5F}" presName="textNode" presStyleLbl="node1" presStyleIdx="4" presStyleCnt="14" custScaleY="102600">
        <dgm:presLayoutVars>
          <dgm:bulletEnabled val="1"/>
        </dgm:presLayoutVars>
      </dgm:prSet>
      <dgm:spPr/>
      <dgm:t>
        <a:bodyPr/>
        <a:lstStyle/>
        <a:p>
          <a:endParaRPr lang="zh-TW" altLang="en-US"/>
        </a:p>
      </dgm:t>
    </dgm:pt>
    <dgm:pt modelId="{AB65DA0C-B4DB-4A0C-A642-8BEA60D6E428}" type="pres">
      <dgm:prSet presAssocID="{A3BB2EA9-A1B4-4990-88C2-557FCC0BCD73}" presName="sibTrans" presStyleCnt="0"/>
      <dgm:spPr/>
    </dgm:pt>
    <dgm:pt modelId="{465D6BE2-D7B8-4720-A674-F531E4F67269}" type="pres">
      <dgm:prSet presAssocID="{B1206F9B-4A3B-464B-8BAD-6638304451A7}" presName="textNode" presStyleLbl="node1" presStyleIdx="5" presStyleCnt="14" custScaleY="102600">
        <dgm:presLayoutVars>
          <dgm:bulletEnabled val="1"/>
        </dgm:presLayoutVars>
      </dgm:prSet>
      <dgm:spPr/>
      <dgm:t>
        <a:bodyPr/>
        <a:lstStyle/>
        <a:p>
          <a:endParaRPr lang="zh-TW" altLang="en-US"/>
        </a:p>
      </dgm:t>
    </dgm:pt>
    <dgm:pt modelId="{54E7CB16-C38E-4D6D-A2BD-B6DEA755DB08}" type="pres">
      <dgm:prSet presAssocID="{DC3393CC-CD1D-42F5-BC13-BE3CD30E8CF2}" presName="sibTrans" presStyleCnt="0"/>
      <dgm:spPr/>
    </dgm:pt>
    <dgm:pt modelId="{A485AA30-3AC1-4684-8AA6-824A81539D84}" type="pres">
      <dgm:prSet presAssocID="{72D95E9D-516A-4B09-AD06-30D71868D9FA}" presName="textNode" presStyleLbl="node1" presStyleIdx="6" presStyleCnt="14" custScaleY="102600">
        <dgm:presLayoutVars>
          <dgm:bulletEnabled val="1"/>
        </dgm:presLayoutVars>
      </dgm:prSet>
      <dgm:spPr/>
      <dgm:t>
        <a:bodyPr/>
        <a:lstStyle/>
        <a:p>
          <a:endParaRPr lang="zh-TW" altLang="en-US"/>
        </a:p>
      </dgm:t>
    </dgm:pt>
    <dgm:pt modelId="{250A624C-696E-417E-AC51-9212DA77F258}" type="pres">
      <dgm:prSet presAssocID="{337DEFB9-3B4C-495D-B35F-556BB81C8F2E}" presName="sibTrans" presStyleCnt="0"/>
      <dgm:spPr/>
    </dgm:pt>
    <dgm:pt modelId="{ADDB0ED5-9230-47F6-8EA1-59E68CF0B7C4}" type="pres">
      <dgm:prSet presAssocID="{E2550429-E742-47E9-A73F-62E4E7802158}" presName="textNode" presStyleLbl="node1" presStyleIdx="7" presStyleCnt="14" custScaleY="102600">
        <dgm:presLayoutVars>
          <dgm:bulletEnabled val="1"/>
        </dgm:presLayoutVars>
      </dgm:prSet>
      <dgm:spPr/>
      <dgm:t>
        <a:bodyPr/>
        <a:lstStyle/>
        <a:p>
          <a:endParaRPr lang="zh-TW" altLang="en-US"/>
        </a:p>
      </dgm:t>
    </dgm:pt>
    <dgm:pt modelId="{7E697FDB-B45B-4588-A0EE-8C2A1CE9E1CE}" type="pres">
      <dgm:prSet presAssocID="{62315157-7860-4B86-B841-14B6B3BC89FA}" presName="sibTrans" presStyleCnt="0"/>
      <dgm:spPr/>
    </dgm:pt>
    <dgm:pt modelId="{57B87226-2F1D-4D0F-BAFE-E5DDEE1E8B2C}" type="pres">
      <dgm:prSet presAssocID="{2C3099C6-CCB2-4989-83FD-5B8F1FC0D30F}" presName="textNode" presStyleLbl="node1" presStyleIdx="8" presStyleCnt="14" custScaleY="102600">
        <dgm:presLayoutVars>
          <dgm:bulletEnabled val="1"/>
        </dgm:presLayoutVars>
      </dgm:prSet>
      <dgm:spPr/>
      <dgm:t>
        <a:bodyPr/>
        <a:lstStyle/>
        <a:p>
          <a:endParaRPr lang="zh-TW" altLang="en-US"/>
        </a:p>
      </dgm:t>
    </dgm:pt>
    <dgm:pt modelId="{EA527097-F7BF-4AB8-82B2-D456895461AA}" type="pres">
      <dgm:prSet presAssocID="{DDBABF0E-62D5-4A95-806E-E2D009A21FA2}" presName="sibTrans" presStyleCnt="0"/>
      <dgm:spPr/>
    </dgm:pt>
    <dgm:pt modelId="{B5974646-CE3A-4DCA-A5BB-C77286ECA9A1}" type="pres">
      <dgm:prSet presAssocID="{5D88FF58-F348-4E1A-A1BF-8C9DC856A37F}" presName="textNode" presStyleLbl="node1" presStyleIdx="9" presStyleCnt="14" custScaleY="102600">
        <dgm:presLayoutVars>
          <dgm:bulletEnabled val="1"/>
        </dgm:presLayoutVars>
      </dgm:prSet>
      <dgm:spPr/>
      <dgm:t>
        <a:bodyPr/>
        <a:lstStyle/>
        <a:p>
          <a:endParaRPr lang="zh-TW" altLang="en-US"/>
        </a:p>
      </dgm:t>
    </dgm:pt>
    <dgm:pt modelId="{6649EDB6-FC78-4DFA-A0F9-67467AC437E1}" type="pres">
      <dgm:prSet presAssocID="{937022BD-A1D8-48E4-A7FD-3E0F5A6F3C33}" presName="sibTrans" presStyleCnt="0"/>
      <dgm:spPr/>
    </dgm:pt>
    <dgm:pt modelId="{A75C3F96-6E38-4AF8-9495-74113E05A05B}" type="pres">
      <dgm:prSet presAssocID="{0E95FD51-3836-4324-9283-88C1B425C394}" presName="textNode" presStyleLbl="node1" presStyleIdx="10" presStyleCnt="14" custScaleY="102600">
        <dgm:presLayoutVars>
          <dgm:bulletEnabled val="1"/>
        </dgm:presLayoutVars>
      </dgm:prSet>
      <dgm:spPr/>
      <dgm:t>
        <a:bodyPr/>
        <a:lstStyle/>
        <a:p>
          <a:endParaRPr lang="zh-TW" altLang="en-US"/>
        </a:p>
      </dgm:t>
    </dgm:pt>
    <dgm:pt modelId="{6D276183-8F3D-4814-B73A-07B94EEB1E52}" type="pres">
      <dgm:prSet presAssocID="{DB529D45-63FD-4FEB-9694-3C0B692F3E67}" presName="sibTrans" presStyleCnt="0"/>
      <dgm:spPr/>
    </dgm:pt>
    <dgm:pt modelId="{92D5C458-AF84-47F3-81AC-C3E3B81D6182}" type="pres">
      <dgm:prSet presAssocID="{EE81CD8A-B7F4-4739-933C-86024BCC2686}" presName="textNode" presStyleLbl="node1" presStyleIdx="11" presStyleCnt="14" custScaleY="102600">
        <dgm:presLayoutVars>
          <dgm:bulletEnabled val="1"/>
        </dgm:presLayoutVars>
      </dgm:prSet>
      <dgm:spPr/>
      <dgm:t>
        <a:bodyPr/>
        <a:lstStyle/>
        <a:p>
          <a:endParaRPr lang="zh-TW" altLang="en-US"/>
        </a:p>
      </dgm:t>
    </dgm:pt>
    <dgm:pt modelId="{E6ECB758-3887-454A-9C2E-B2C502C9B433}" type="pres">
      <dgm:prSet presAssocID="{259C32C3-A87D-46A3-B6DA-9C39624393E0}" presName="sibTrans" presStyleCnt="0"/>
      <dgm:spPr/>
    </dgm:pt>
    <dgm:pt modelId="{607B2953-D198-482C-8E7D-739B3951E91C}" type="pres">
      <dgm:prSet presAssocID="{72AE74D2-DF66-4197-929A-99C503D1FBB1}" presName="textNode" presStyleLbl="node1" presStyleIdx="12" presStyleCnt="14" custScaleY="102600">
        <dgm:presLayoutVars>
          <dgm:bulletEnabled val="1"/>
        </dgm:presLayoutVars>
      </dgm:prSet>
      <dgm:spPr/>
      <dgm:t>
        <a:bodyPr/>
        <a:lstStyle/>
        <a:p>
          <a:endParaRPr lang="zh-TW" altLang="en-US"/>
        </a:p>
      </dgm:t>
    </dgm:pt>
    <dgm:pt modelId="{5F41299B-437F-4CBD-8023-87B734490961}" type="pres">
      <dgm:prSet presAssocID="{3679B2C6-E0FD-4A63-8E1F-357A056C9206}" presName="sibTrans" presStyleCnt="0"/>
      <dgm:spPr/>
    </dgm:pt>
    <dgm:pt modelId="{ACDA3294-B6CA-400C-978B-23273DC780EC}" type="pres">
      <dgm:prSet presAssocID="{1718CB92-03F7-43FB-9F44-B40B685F30CC}" presName="textNode" presStyleLbl="node1" presStyleIdx="13" presStyleCnt="14" custScaleY="102600">
        <dgm:presLayoutVars>
          <dgm:bulletEnabled val="1"/>
        </dgm:presLayoutVars>
      </dgm:prSet>
      <dgm:spPr/>
      <dgm:t>
        <a:bodyPr/>
        <a:lstStyle/>
        <a:p>
          <a:endParaRPr lang="zh-TW" altLang="en-US"/>
        </a:p>
      </dgm:t>
    </dgm:pt>
  </dgm:ptLst>
  <dgm:cxnLst>
    <dgm:cxn modelId="{7685190E-0171-44A7-B2B4-65B37365D4E3}" type="presOf" srcId="{9C88BBAE-5981-45A1-9B76-4955B50C2393}" destId="{ACB77ECB-A61B-4EB4-936A-6DA92FF3FED8}" srcOrd="0" destOrd="0" presId="urn:microsoft.com/office/officeart/2005/8/layout/hProcess9"/>
    <dgm:cxn modelId="{513785F3-23B5-4535-898A-6B9B9657A892}" srcId="{9C88BBAE-5981-45A1-9B76-4955B50C2393}" destId="{4326CBAF-67CF-4F12-8124-F5CCC87EE4C8}" srcOrd="1" destOrd="0" parTransId="{F14DC8E3-A3D0-4873-88B8-8BDE007B83C0}" sibTransId="{76ECDE42-269D-4173-8C75-6685DC72C3D7}"/>
    <dgm:cxn modelId="{34D04EEE-DA82-4DE1-8795-E6C8031273FF}" type="presOf" srcId="{4326CBAF-67CF-4F12-8124-F5CCC87EE4C8}" destId="{5C1F0E95-0B7F-4CF0-BF66-FEAA7D4466C9}" srcOrd="0" destOrd="0" presId="urn:microsoft.com/office/officeart/2005/8/layout/hProcess9"/>
    <dgm:cxn modelId="{6A580577-EDFC-4B77-B279-F96F8F50E445}" type="presOf" srcId="{72AE74D2-DF66-4197-929A-99C503D1FBB1}" destId="{607B2953-D198-482C-8E7D-739B3951E91C}" srcOrd="0" destOrd="0" presId="urn:microsoft.com/office/officeart/2005/8/layout/hProcess9"/>
    <dgm:cxn modelId="{CB9F7609-E3FC-4752-A450-73F354B56850}" type="presOf" srcId="{1718CB92-03F7-43FB-9F44-B40B685F30CC}" destId="{ACDA3294-B6CA-400C-978B-23273DC780EC}" srcOrd="0" destOrd="0" presId="urn:microsoft.com/office/officeart/2005/8/layout/hProcess9"/>
    <dgm:cxn modelId="{EEC14B1B-0117-4BBD-A170-48835C7B3B6F}" type="presOf" srcId="{237C07C9-3CB1-4F17-9FE2-E6B0DD9B7C5F}" destId="{EC2B49F5-D5B3-471A-9E38-5282D8DC51A1}" srcOrd="0" destOrd="0" presId="urn:microsoft.com/office/officeart/2005/8/layout/hProcess9"/>
    <dgm:cxn modelId="{71D03411-D1B2-4723-BD22-537366996D8F}" type="presOf" srcId="{EE81CD8A-B7F4-4739-933C-86024BCC2686}" destId="{92D5C458-AF84-47F3-81AC-C3E3B81D6182}" srcOrd="0" destOrd="0" presId="urn:microsoft.com/office/officeart/2005/8/layout/hProcess9"/>
    <dgm:cxn modelId="{31666B54-712F-4811-B9E4-912FAC3AFFA7}" srcId="{9C88BBAE-5981-45A1-9B76-4955B50C2393}" destId="{C1CF81D2-0570-4414-9C01-8A148B319984}" srcOrd="2" destOrd="0" parTransId="{08E227E1-B379-401A-830A-341F18127424}" sibTransId="{93896692-5F5A-4AC7-8D75-24265DDCA5E1}"/>
    <dgm:cxn modelId="{BBDEEB1E-1AC2-41B2-8BDE-8788306FB251}" srcId="{9C88BBAE-5981-45A1-9B76-4955B50C2393}" destId="{17BD30AD-4BFD-432F-8ABD-BF050D54F194}" srcOrd="0" destOrd="0" parTransId="{B75974A4-1265-4C86-829F-E3C12A1CA01B}" sibTransId="{2E259930-FCAB-42C4-96E8-61D808A38092}"/>
    <dgm:cxn modelId="{5E42E298-EFDA-499D-8BE8-A66497DC34DC}" srcId="{9C88BBAE-5981-45A1-9B76-4955B50C2393}" destId="{72AE74D2-DF66-4197-929A-99C503D1FBB1}" srcOrd="12" destOrd="0" parTransId="{F2D3FFD0-0210-45B9-BBED-A6D790D09813}" sibTransId="{3679B2C6-E0FD-4A63-8E1F-357A056C9206}"/>
    <dgm:cxn modelId="{65873C92-3CF1-464A-8D36-EEE4C8028A0D}" srcId="{9C88BBAE-5981-45A1-9B76-4955B50C2393}" destId="{EE81CD8A-B7F4-4739-933C-86024BCC2686}" srcOrd="11" destOrd="0" parTransId="{BCC285F8-E5CA-487D-97A7-4309CA8CE80F}" sibTransId="{259C32C3-A87D-46A3-B6DA-9C39624393E0}"/>
    <dgm:cxn modelId="{C348B3E0-1578-440C-9056-3F32CFCC8236}" type="presOf" srcId="{B1206F9B-4A3B-464B-8BAD-6638304451A7}" destId="{465D6BE2-D7B8-4720-A674-F531E4F67269}" srcOrd="0" destOrd="0" presId="urn:microsoft.com/office/officeart/2005/8/layout/hProcess9"/>
    <dgm:cxn modelId="{1BC480D9-2D07-4D08-B1CA-AF3884D993F1}" srcId="{9C88BBAE-5981-45A1-9B76-4955B50C2393}" destId="{9C4633F5-57D1-4304-999A-8B2CA139A6DF}" srcOrd="3" destOrd="0" parTransId="{EBCB7D0F-C10A-4D90-AC3C-E7C3B9D22176}" sibTransId="{FA2581DB-E54D-4F8C-9BE5-01FA2054539D}"/>
    <dgm:cxn modelId="{F7AE6D45-692B-45B3-958E-92A3FCECE858}" type="presOf" srcId="{E2550429-E742-47E9-A73F-62E4E7802158}" destId="{ADDB0ED5-9230-47F6-8EA1-59E68CF0B7C4}" srcOrd="0" destOrd="0" presId="urn:microsoft.com/office/officeart/2005/8/layout/hProcess9"/>
    <dgm:cxn modelId="{9768F23E-1CD6-4DD6-9EE3-0A7E1F74F4DF}" type="presOf" srcId="{2C3099C6-CCB2-4989-83FD-5B8F1FC0D30F}" destId="{57B87226-2F1D-4D0F-BAFE-E5DDEE1E8B2C}" srcOrd="0" destOrd="0" presId="urn:microsoft.com/office/officeart/2005/8/layout/hProcess9"/>
    <dgm:cxn modelId="{0F76F3C4-7932-4F0D-ADA9-336200B50D0B}" srcId="{9C88BBAE-5981-45A1-9B76-4955B50C2393}" destId="{E2550429-E742-47E9-A73F-62E4E7802158}" srcOrd="7" destOrd="0" parTransId="{15699A4E-9089-41ED-A3A2-71E0497BE748}" sibTransId="{62315157-7860-4B86-B841-14B6B3BC89FA}"/>
    <dgm:cxn modelId="{E1C0CA75-7073-4A23-9CEC-595516B13F21}" srcId="{9C88BBAE-5981-45A1-9B76-4955B50C2393}" destId="{2C3099C6-CCB2-4989-83FD-5B8F1FC0D30F}" srcOrd="8" destOrd="0" parTransId="{E438EC32-8384-46F5-A0AF-1F00E867C22D}" sibTransId="{DDBABF0E-62D5-4A95-806E-E2D009A21FA2}"/>
    <dgm:cxn modelId="{0960440A-7219-4CCB-9A44-846A9BC3394B}" type="presOf" srcId="{C1CF81D2-0570-4414-9C01-8A148B319984}" destId="{9DAD8FD9-23EE-48BC-9140-E2C729B5E40E}" srcOrd="0" destOrd="0" presId="urn:microsoft.com/office/officeart/2005/8/layout/hProcess9"/>
    <dgm:cxn modelId="{6FD7648A-B925-432F-8376-D9CED1E2F883}" srcId="{9C88BBAE-5981-45A1-9B76-4955B50C2393}" destId="{0E95FD51-3836-4324-9283-88C1B425C394}" srcOrd="10" destOrd="0" parTransId="{4AC53A71-F0C4-47CF-8C80-F035B6A880AE}" sibTransId="{DB529D45-63FD-4FEB-9694-3C0B692F3E67}"/>
    <dgm:cxn modelId="{EBBAE387-1BBC-4976-B4C4-0A75DEAD893B}" srcId="{9C88BBAE-5981-45A1-9B76-4955B50C2393}" destId="{B1206F9B-4A3B-464B-8BAD-6638304451A7}" srcOrd="5" destOrd="0" parTransId="{DCA0EC1A-8C45-4CEB-979B-43A8667B4936}" sibTransId="{DC3393CC-CD1D-42F5-BC13-BE3CD30E8CF2}"/>
    <dgm:cxn modelId="{60549C68-2E20-48CD-88DC-C49442C148FC}" type="presOf" srcId="{72D95E9D-516A-4B09-AD06-30D71868D9FA}" destId="{A485AA30-3AC1-4684-8AA6-824A81539D84}" srcOrd="0" destOrd="0" presId="urn:microsoft.com/office/officeart/2005/8/layout/hProcess9"/>
    <dgm:cxn modelId="{596B2493-E27F-466E-81E8-B319A016F6F6}" srcId="{9C88BBAE-5981-45A1-9B76-4955B50C2393}" destId="{72D95E9D-516A-4B09-AD06-30D71868D9FA}" srcOrd="6" destOrd="0" parTransId="{899C9F15-6BB9-4AAE-B0CB-6E9822467226}" sibTransId="{337DEFB9-3B4C-495D-B35F-556BB81C8F2E}"/>
    <dgm:cxn modelId="{68088310-107B-42E0-9391-7E933E2F6B9A}" srcId="{9C88BBAE-5981-45A1-9B76-4955B50C2393}" destId="{1718CB92-03F7-43FB-9F44-B40B685F30CC}" srcOrd="13" destOrd="0" parTransId="{A752A266-7B88-42EE-BE26-FB506386F099}" sibTransId="{7012DB2A-07B8-46A5-8BAA-0365F2B0F4EC}"/>
    <dgm:cxn modelId="{C6707904-DF71-46BD-90B8-3C8B9DDB8AAC}" srcId="{9C88BBAE-5981-45A1-9B76-4955B50C2393}" destId="{237C07C9-3CB1-4F17-9FE2-E6B0DD9B7C5F}" srcOrd="4" destOrd="0" parTransId="{0A77314A-0948-44F2-A832-07542256A76C}" sibTransId="{A3BB2EA9-A1B4-4990-88C2-557FCC0BCD73}"/>
    <dgm:cxn modelId="{995A4420-057A-453B-9EB9-A50030E44295}" type="presOf" srcId="{9C4633F5-57D1-4304-999A-8B2CA139A6DF}" destId="{E6451E93-A6F6-40CB-B353-E8075606A781}" srcOrd="0" destOrd="0" presId="urn:microsoft.com/office/officeart/2005/8/layout/hProcess9"/>
    <dgm:cxn modelId="{37083833-FFB7-4B85-91BD-9FA548233F0C}" type="presOf" srcId="{5D88FF58-F348-4E1A-A1BF-8C9DC856A37F}" destId="{B5974646-CE3A-4DCA-A5BB-C77286ECA9A1}" srcOrd="0" destOrd="0" presId="urn:microsoft.com/office/officeart/2005/8/layout/hProcess9"/>
    <dgm:cxn modelId="{C4FF37AD-093E-4561-92C3-01B46B6D5994}" type="presOf" srcId="{0E95FD51-3836-4324-9283-88C1B425C394}" destId="{A75C3F96-6E38-4AF8-9495-74113E05A05B}" srcOrd="0" destOrd="0" presId="urn:microsoft.com/office/officeart/2005/8/layout/hProcess9"/>
    <dgm:cxn modelId="{B0DAB1BC-9454-4D28-889D-9278181BC658}" type="presOf" srcId="{17BD30AD-4BFD-432F-8ABD-BF050D54F194}" destId="{86ABB0B3-4DC5-4C19-A50E-953D1667B7DE}" srcOrd="0" destOrd="0" presId="urn:microsoft.com/office/officeart/2005/8/layout/hProcess9"/>
    <dgm:cxn modelId="{D573B8E8-B411-4DA7-8E03-025DCBFCF52A}" srcId="{9C88BBAE-5981-45A1-9B76-4955B50C2393}" destId="{5D88FF58-F348-4E1A-A1BF-8C9DC856A37F}" srcOrd="9" destOrd="0" parTransId="{6DE28F70-885C-4DE8-AADE-556D68534774}" sibTransId="{937022BD-A1D8-48E4-A7FD-3E0F5A6F3C33}"/>
    <dgm:cxn modelId="{C8EB58C3-5210-4FB1-B3C3-E67EB3E7CEE5}" type="presParOf" srcId="{ACB77ECB-A61B-4EB4-936A-6DA92FF3FED8}" destId="{DBBB6783-F6D9-4F64-B142-F3031C39C654}" srcOrd="0" destOrd="0" presId="urn:microsoft.com/office/officeart/2005/8/layout/hProcess9"/>
    <dgm:cxn modelId="{0BC738E6-BB7F-45AB-BE84-0299CAADE2CB}" type="presParOf" srcId="{ACB77ECB-A61B-4EB4-936A-6DA92FF3FED8}" destId="{B6D39DBF-632C-4470-BB92-2A9C79D65557}" srcOrd="1" destOrd="0" presId="urn:microsoft.com/office/officeart/2005/8/layout/hProcess9"/>
    <dgm:cxn modelId="{A4AB1377-B0C7-4CC9-9497-CEB7640B7E73}" type="presParOf" srcId="{B6D39DBF-632C-4470-BB92-2A9C79D65557}" destId="{86ABB0B3-4DC5-4C19-A50E-953D1667B7DE}" srcOrd="0" destOrd="0" presId="urn:microsoft.com/office/officeart/2005/8/layout/hProcess9"/>
    <dgm:cxn modelId="{ED9E95C0-FF84-4B13-A107-C5538ABBFD39}" type="presParOf" srcId="{B6D39DBF-632C-4470-BB92-2A9C79D65557}" destId="{FF07A770-C1C5-42BB-9D87-5C4882E3DFFD}" srcOrd="1" destOrd="0" presId="urn:microsoft.com/office/officeart/2005/8/layout/hProcess9"/>
    <dgm:cxn modelId="{CBACB580-D97E-4806-A8A9-35ED57BF9434}" type="presParOf" srcId="{B6D39DBF-632C-4470-BB92-2A9C79D65557}" destId="{5C1F0E95-0B7F-4CF0-BF66-FEAA7D4466C9}" srcOrd="2" destOrd="0" presId="urn:microsoft.com/office/officeart/2005/8/layout/hProcess9"/>
    <dgm:cxn modelId="{EEB5862F-2583-4191-A68C-4A64F67C5B41}" type="presParOf" srcId="{B6D39DBF-632C-4470-BB92-2A9C79D65557}" destId="{3E8B4D4F-5C01-4645-A48C-1FF1B7A4F7BF}" srcOrd="3" destOrd="0" presId="urn:microsoft.com/office/officeart/2005/8/layout/hProcess9"/>
    <dgm:cxn modelId="{A0B460C2-C8ED-49EF-A5C7-9565EB90EF34}" type="presParOf" srcId="{B6D39DBF-632C-4470-BB92-2A9C79D65557}" destId="{9DAD8FD9-23EE-48BC-9140-E2C729B5E40E}" srcOrd="4" destOrd="0" presId="urn:microsoft.com/office/officeart/2005/8/layout/hProcess9"/>
    <dgm:cxn modelId="{EE5DFF7F-4BCA-4510-B5F6-8417D82589F3}" type="presParOf" srcId="{B6D39DBF-632C-4470-BB92-2A9C79D65557}" destId="{A0911B7C-1B7D-40E2-BD30-66B4D023621D}" srcOrd="5" destOrd="0" presId="urn:microsoft.com/office/officeart/2005/8/layout/hProcess9"/>
    <dgm:cxn modelId="{2856E2B7-7DE7-4787-86F8-568A6A75368C}" type="presParOf" srcId="{B6D39DBF-632C-4470-BB92-2A9C79D65557}" destId="{E6451E93-A6F6-40CB-B353-E8075606A781}" srcOrd="6" destOrd="0" presId="urn:microsoft.com/office/officeart/2005/8/layout/hProcess9"/>
    <dgm:cxn modelId="{94A9D78B-10B0-40A5-84AF-161ACCC34C4C}" type="presParOf" srcId="{B6D39DBF-632C-4470-BB92-2A9C79D65557}" destId="{D55806AE-3D54-4A11-85B6-7BC7C74268CF}" srcOrd="7" destOrd="0" presId="urn:microsoft.com/office/officeart/2005/8/layout/hProcess9"/>
    <dgm:cxn modelId="{533837D9-2416-4044-ABAA-EA67597DF17C}" type="presParOf" srcId="{B6D39DBF-632C-4470-BB92-2A9C79D65557}" destId="{EC2B49F5-D5B3-471A-9E38-5282D8DC51A1}" srcOrd="8" destOrd="0" presId="urn:microsoft.com/office/officeart/2005/8/layout/hProcess9"/>
    <dgm:cxn modelId="{743DFC7D-DA05-449D-BC64-4CA71318D781}" type="presParOf" srcId="{B6D39DBF-632C-4470-BB92-2A9C79D65557}" destId="{AB65DA0C-B4DB-4A0C-A642-8BEA60D6E428}" srcOrd="9" destOrd="0" presId="urn:microsoft.com/office/officeart/2005/8/layout/hProcess9"/>
    <dgm:cxn modelId="{17A62656-6D9B-43E7-9337-540B3722F09E}" type="presParOf" srcId="{B6D39DBF-632C-4470-BB92-2A9C79D65557}" destId="{465D6BE2-D7B8-4720-A674-F531E4F67269}" srcOrd="10" destOrd="0" presId="urn:microsoft.com/office/officeart/2005/8/layout/hProcess9"/>
    <dgm:cxn modelId="{5E8C9E83-160A-4628-8BE6-A8839760B0D3}" type="presParOf" srcId="{B6D39DBF-632C-4470-BB92-2A9C79D65557}" destId="{54E7CB16-C38E-4D6D-A2BD-B6DEA755DB08}" srcOrd="11" destOrd="0" presId="urn:microsoft.com/office/officeart/2005/8/layout/hProcess9"/>
    <dgm:cxn modelId="{85702EF0-8F4E-4D5E-A455-9CF81FD37249}" type="presParOf" srcId="{B6D39DBF-632C-4470-BB92-2A9C79D65557}" destId="{A485AA30-3AC1-4684-8AA6-824A81539D84}" srcOrd="12" destOrd="0" presId="urn:microsoft.com/office/officeart/2005/8/layout/hProcess9"/>
    <dgm:cxn modelId="{7FD39B97-71CB-4B29-9386-E029DCA9280D}" type="presParOf" srcId="{B6D39DBF-632C-4470-BB92-2A9C79D65557}" destId="{250A624C-696E-417E-AC51-9212DA77F258}" srcOrd="13" destOrd="0" presId="urn:microsoft.com/office/officeart/2005/8/layout/hProcess9"/>
    <dgm:cxn modelId="{3EB5E987-D117-4718-A7F1-AC4A13293EFF}" type="presParOf" srcId="{B6D39DBF-632C-4470-BB92-2A9C79D65557}" destId="{ADDB0ED5-9230-47F6-8EA1-59E68CF0B7C4}" srcOrd="14" destOrd="0" presId="urn:microsoft.com/office/officeart/2005/8/layout/hProcess9"/>
    <dgm:cxn modelId="{E5A3A142-1BB5-4176-938A-C1D3E0571621}" type="presParOf" srcId="{B6D39DBF-632C-4470-BB92-2A9C79D65557}" destId="{7E697FDB-B45B-4588-A0EE-8C2A1CE9E1CE}" srcOrd="15" destOrd="0" presId="urn:microsoft.com/office/officeart/2005/8/layout/hProcess9"/>
    <dgm:cxn modelId="{493B8341-4AC0-4757-8684-884A57066EF9}" type="presParOf" srcId="{B6D39DBF-632C-4470-BB92-2A9C79D65557}" destId="{57B87226-2F1D-4D0F-BAFE-E5DDEE1E8B2C}" srcOrd="16" destOrd="0" presId="urn:microsoft.com/office/officeart/2005/8/layout/hProcess9"/>
    <dgm:cxn modelId="{8C8F2520-7C65-4E77-9545-5FF5B382E74B}" type="presParOf" srcId="{B6D39DBF-632C-4470-BB92-2A9C79D65557}" destId="{EA527097-F7BF-4AB8-82B2-D456895461AA}" srcOrd="17" destOrd="0" presId="urn:microsoft.com/office/officeart/2005/8/layout/hProcess9"/>
    <dgm:cxn modelId="{B07D58CF-17FF-428D-9328-E4AF72BC9B6D}" type="presParOf" srcId="{B6D39DBF-632C-4470-BB92-2A9C79D65557}" destId="{B5974646-CE3A-4DCA-A5BB-C77286ECA9A1}" srcOrd="18" destOrd="0" presId="urn:microsoft.com/office/officeart/2005/8/layout/hProcess9"/>
    <dgm:cxn modelId="{5FDD80AB-D5BE-411D-B212-C8A7DB0D9390}" type="presParOf" srcId="{B6D39DBF-632C-4470-BB92-2A9C79D65557}" destId="{6649EDB6-FC78-4DFA-A0F9-67467AC437E1}" srcOrd="19" destOrd="0" presId="urn:microsoft.com/office/officeart/2005/8/layout/hProcess9"/>
    <dgm:cxn modelId="{17BFF2F1-CD5F-4747-85B6-42D59BEE927C}" type="presParOf" srcId="{B6D39DBF-632C-4470-BB92-2A9C79D65557}" destId="{A75C3F96-6E38-4AF8-9495-74113E05A05B}" srcOrd="20" destOrd="0" presId="urn:microsoft.com/office/officeart/2005/8/layout/hProcess9"/>
    <dgm:cxn modelId="{B768917B-DE09-47CF-BB67-E037B0BDE57A}" type="presParOf" srcId="{B6D39DBF-632C-4470-BB92-2A9C79D65557}" destId="{6D276183-8F3D-4814-B73A-07B94EEB1E52}" srcOrd="21" destOrd="0" presId="urn:microsoft.com/office/officeart/2005/8/layout/hProcess9"/>
    <dgm:cxn modelId="{0F0672BF-489C-40B6-968F-96F3EC377B03}" type="presParOf" srcId="{B6D39DBF-632C-4470-BB92-2A9C79D65557}" destId="{92D5C458-AF84-47F3-81AC-C3E3B81D6182}" srcOrd="22" destOrd="0" presId="urn:microsoft.com/office/officeart/2005/8/layout/hProcess9"/>
    <dgm:cxn modelId="{38CBF0BC-1B3A-4EB6-9056-F0E33BF601D3}" type="presParOf" srcId="{B6D39DBF-632C-4470-BB92-2A9C79D65557}" destId="{E6ECB758-3887-454A-9C2E-B2C502C9B433}" srcOrd="23" destOrd="0" presId="urn:microsoft.com/office/officeart/2005/8/layout/hProcess9"/>
    <dgm:cxn modelId="{B363D215-717F-4C84-AFA1-F42FA17E4051}" type="presParOf" srcId="{B6D39DBF-632C-4470-BB92-2A9C79D65557}" destId="{607B2953-D198-482C-8E7D-739B3951E91C}" srcOrd="24" destOrd="0" presId="urn:microsoft.com/office/officeart/2005/8/layout/hProcess9"/>
    <dgm:cxn modelId="{4671B30D-2017-41CA-BF25-4AAA2B1F5CB4}" type="presParOf" srcId="{B6D39DBF-632C-4470-BB92-2A9C79D65557}" destId="{5F41299B-437F-4CBD-8023-87B734490961}" srcOrd="25" destOrd="0" presId="urn:microsoft.com/office/officeart/2005/8/layout/hProcess9"/>
    <dgm:cxn modelId="{36029D56-15B6-4642-B9F1-0E2626C993C5}" type="presParOf" srcId="{B6D39DBF-632C-4470-BB92-2A9C79D65557}" destId="{ACDA3294-B6CA-400C-978B-23273DC780EC}" srcOrd="2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9C624-CE21-4C7F-BDB5-CAC7BA95294F}" type="doc">
      <dgm:prSet loTypeId="urn:microsoft.com/office/officeart/2005/8/layout/radial5" loCatId="cycle" qsTypeId="urn:microsoft.com/office/officeart/2005/8/quickstyle/3d1" qsCatId="3D" csTypeId="urn:microsoft.com/office/officeart/2005/8/colors/colorful3" csCatId="colorful" phldr="1"/>
      <dgm:spPr/>
      <dgm:t>
        <a:bodyPr/>
        <a:lstStyle/>
        <a:p>
          <a:endParaRPr lang="zh-TW" altLang="en-US"/>
        </a:p>
      </dgm:t>
    </dgm:pt>
    <dgm:pt modelId="{707A3570-DCE7-4BBF-A2DE-1DD565B984D4}">
      <dgm:prSet phldrT="[文字]" custT="1"/>
      <dgm:spPr/>
      <dgm:t>
        <a:bodyPr/>
        <a:lstStyle/>
        <a:p>
          <a:pPr>
            <a:lnSpc>
              <a:spcPts val="3200"/>
            </a:lnSpc>
            <a:spcBef>
              <a:spcPts val="0"/>
            </a:spcBef>
            <a:spcAft>
              <a:spcPts val="0"/>
            </a:spcAft>
          </a:pPr>
          <a:r>
            <a:rPr lang="zh-TW" altLang="en-US" sz="2800" b="1" dirty="0">
              <a:latin typeface="+mj-ea"/>
              <a:ea typeface="+mj-ea"/>
            </a:rPr>
            <a:t>直升入學</a:t>
          </a:r>
        </a:p>
      </dgm:t>
    </dgm:pt>
    <dgm:pt modelId="{72EACC2B-7548-48D6-B2CD-59F4656BB958}" type="parTrans" cxnId="{47AE02E7-C47F-4081-84C5-14DB393AE8BC}">
      <dgm:prSet/>
      <dgm:spPr/>
      <dgm:t>
        <a:bodyPr/>
        <a:lstStyle/>
        <a:p>
          <a:pPr>
            <a:lnSpc>
              <a:spcPts val="3200"/>
            </a:lnSpc>
            <a:spcBef>
              <a:spcPts val="0"/>
            </a:spcBef>
            <a:spcAft>
              <a:spcPts val="0"/>
            </a:spcAft>
          </a:pPr>
          <a:endParaRPr lang="zh-TW" altLang="en-US" sz="2800" b="1">
            <a:solidFill>
              <a:schemeClr val="bg1"/>
            </a:solidFill>
            <a:latin typeface="+mj-ea"/>
            <a:ea typeface="+mj-ea"/>
          </a:endParaRPr>
        </a:p>
      </dgm:t>
    </dgm:pt>
    <dgm:pt modelId="{9CBA55D9-464E-4591-A9D8-B601B3126758}" type="sibTrans" cxnId="{47AE02E7-C47F-4081-84C5-14DB393AE8BC}">
      <dgm:prSet/>
      <dgm:spPr/>
      <dgm:t>
        <a:bodyPr/>
        <a:lstStyle/>
        <a:p>
          <a:pPr>
            <a:lnSpc>
              <a:spcPts val="3200"/>
            </a:lnSpc>
            <a:spcBef>
              <a:spcPts val="0"/>
            </a:spcBef>
            <a:spcAft>
              <a:spcPts val="0"/>
            </a:spcAft>
          </a:pPr>
          <a:endParaRPr lang="zh-TW" altLang="en-US" sz="2800" b="1">
            <a:solidFill>
              <a:schemeClr val="bg1"/>
            </a:solidFill>
            <a:latin typeface="+mj-ea"/>
            <a:ea typeface="+mj-ea"/>
          </a:endParaRPr>
        </a:p>
      </dgm:t>
    </dgm:pt>
    <dgm:pt modelId="{649BE8AE-6037-4CBF-A12C-1C7C3A816227}">
      <dgm:prSet phldrT="[文字]" custT="1">
        <dgm:style>
          <a:lnRef idx="1">
            <a:schemeClr val="dk1"/>
          </a:lnRef>
          <a:fillRef idx="2">
            <a:schemeClr val="dk1"/>
          </a:fillRef>
          <a:effectRef idx="1">
            <a:schemeClr val="dk1"/>
          </a:effectRef>
          <a:fontRef idx="minor">
            <a:schemeClr val="dk1"/>
          </a:fontRef>
        </dgm:style>
      </dgm:prSet>
      <dgm:spPr/>
      <dgm:t>
        <a:bodyPr/>
        <a:lstStyle/>
        <a:p>
          <a:pPr>
            <a:lnSpc>
              <a:spcPts val="3200"/>
            </a:lnSpc>
            <a:spcBef>
              <a:spcPts val="0"/>
            </a:spcBef>
            <a:spcAft>
              <a:spcPts val="0"/>
            </a:spcAft>
          </a:pPr>
          <a:r>
            <a:rPr lang="zh-TW" altLang="en-US" sz="2800" b="1" dirty="0">
              <a:solidFill>
                <a:schemeClr val="tx1">
                  <a:lumMod val="95000"/>
                  <a:lumOff val="5000"/>
                </a:schemeClr>
              </a:solidFill>
              <a:latin typeface="+mj-ea"/>
              <a:ea typeface="+mj-ea"/>
            </a:rPr>
            <a:t>麥寮</a:t>
          </a:r>
          <a:r>
            <a:rPr lang="en-US" altLang="zh-TW" sz="2800" b="1" dirty="0">
              <a:solidFill>
                <a:schemeClr val="tx1">
                  <a:lumMod val="95000"/>
                  <a:lumOff val="5000"/>
                </a:schemeClr>
              </a:solidFill>
              <a:latin typeface="+mj-ea"/>
              <a:ea typeface="+mj-ea"/>
            </a:rPr>
            <a:t/>
          </a:r>
          <a:br>
            <a:rPr lang="en-US" altLang="zh-TW" sz="2800" b="1" dirty="0">
              <a:solidFill>
                <a:schemeClr val="tx1">
                  <a:lumMod val="95000"/>
                  <a:lumOff val="5000"/>
                </a:schemeClr>
              </a:solidFill>
              <a:latin typeface="+mj-ea"/>
              <a:ea typeface="+mj-ea"/>
            </a:rPr>
          </a:br>
          <a:r>
            <a:rPr lang="zh-TW" altLang="en-US" sz="2800" b="1" dirty="0">
              <a:solidFill>
                <a:schemeClr val="tx1">
                  <a:lumMod val="95000"/>
                  <a:lumOff val="5000"/>
                </a:schemeClr>
              </a:solidFill>
              <a:latin typeface="+mj-ea"/>
              <a:ea typeface="+mj-ea"/>
            </a:rPr>
            <a:t>高中</a:t>
          </a:r>
        </a:p>
      </dgm:t>
    </dgm:pt>
    <dgm:pt modelId="{D4E20EA5-9107-401B-8A1D-84067DE38500}" type="parTrans" cxnId="{AD7593B8-9FBD-4CB9-8A6D-49901B8CD521}">
      <dgm:prSet custT="1"/>
      <dgm:spPr/>
      <dgm:t>
        <a:bodyPr/>
        <a:lstStyle/>
        <a:p>
          <a:pPr>
            <a:lnSpc>
              <a:spcPts val="3200"/>
            </a:lnSpc>
            <a:spcBef>
              <a:spcPts val="0"/>
            </a:spcBef>
            <a:spcAft>
              <a:spcPts val="0"/>
            </a:spcAft>
          </a:pPr>
          <a:endParaRPr lang="zh-TW" altLang="en-US" sz="2800" b="1">
            <a:solidFill>
              <a:schemeClr val="bg1"/>
            </a:solidFill>
            <a:latin typeface="+mj-ea"/>
            <a:ea typeface="+mj-ea"/>
          </a:endParaRPr>
        </a:p>
      </dgm:t>
    </dgm:pt>
    <dgm:pt modelId="{7F3214A9-0B95-4B55-A1CE-41EAECB66532}" type="sibTrans" cxnId="{AD7593B8-9FBD-4CB9-8A6D-49901B8CD521}">
      <dgm:prSet/>
      <dgm:spPr/>
      <dgm:t>
        <a:bodyPr/>
        <a:lstStyle/>
        <a:p>
          <a:pPr>
            <a:lnSpc>
              <a:spcPts val="3200"/>
            </a:lnSpc>
            <a:spcBef>
              <a:spcPts val="0"/>
            </a:spcBef>
            <a:spcAft>
              <a:spcPts val="0"/>
            </a:spcAft>
          </a:pPr>
          <a:endParaRPr lang="zh-TW" altLang="en-US" sz="2800" b="1">
            <a:solidFill>
              <a:schemeClr val="bg1"/>
            </a:solidFill>
            <a:latin typeface="+mj-ea"/>
            <a:ea typeface="+mj-ea"/>
          </a:endParaRPr>
        </a:p>
      </dgm:t>
    </dgm:pt>
    <dgm:pt modelId="{940F1D51-D8D0-4800-82C9-AE26DAEA1FFA}">
      <dgm:prSet phldrT="[文字]" custT="1">
        <dgm:style>
          <a:lnRef idx="1">
            <a:schemeClr val="accent3"/>
          </a:lnRef>
          <a:fillRef idx="2">
            <a:schemeClr val="accent3"/>
          </a:fillRef>
          <a:effectRef idx="1">
            <a:schemeClr val="accent3"/>
          </a:effectRef>
          <a:fontRef idx="minor">
            <a:schemeClr val="dk1"/>
          </a:fontRef>
        </dgm:style>
      </dgm:prSet>
      <dgm:spPr/>
      <dgm:t>
        <a:bodyPr/>
        <a:lstStyle/>
        <a:p>
          <a:pPr>
            <a:lnSpc>
              <a:spcPts val="3200"/>
            </a:lnSpc>
            <a:spcBef>
              <a:spcPts val="0"/>
            </a:spcBef>
            <a:spcAft>
              <a:spcPts val="0"/>
            </a:spcAft>
          </a:pPr>
          <a:r>
            <a:rPr lang="zh-TW" altLang="en-US" sz="2800" b="1" dirty="0">
              <a:solidFill>
                <a:schemeClr val="tx1">
                  <a:lumMod val="95000"/>
                  <a:lumOff val="5000"/>
                </a:schemeClr>
              </a:solidFill>
              <a:latin typeface="+mj-ea"/>
              <a:ea typeface="+mj-ea"/>
            </a:rPr>
            <a:t>揚子</a:t>
          </a:r>
          <a:r>
            <a:rPr lang="en-US" altLang="zh-TW" sz="2800" b="1" dirty="0">
              <a:solidFill>
                <a:schemeClr val="tx1">
                  <a:lumMod val="95000"/>
                  <a:lumOff val="5000"/>
                </a:schemeClr>
              </a:solidFill>
              <a:latin typeface="+mj-ea"/>
              <a:ea typeface="+mj-ea"/>
            </a:rPr>
            <a:t/>
          </a:r>
          <a:br>
            <a:rPr lang="en-US" altLang="zh-TW" sz="2800" b="1" dirty="0">
              <a:solidFill>
                <a:schemeClr val="tx1">
                  <a:lumMod val="95000"/>
                  <a:lumOff val="5000"/>
                </a:schemeClr>
              </a:solidFill>
              <a:latin typeface="+mj-ea"/>
              <a:ea typeface="+mj-ea"/>
            </a:rPr>
          </a:br>
          <a:r>
            <a:rPr lang="zh-TW" altLang="en-US" sz="2800" b="1" dirty="0">
              <a:solidFill>
                <a:schemeClr val="tx1">
                  <a:lumMod val="95000"/>
                  <a:lumOff val="5000"/>
                </a:schemeClr>
              </a:solidFill>
              <a:latin typeface="+mj-ea"/>
              <a:ea typeface="+mj-ea"/>
            </a:rPr>
            <a:t>高中</a:t>
          </a:r>
        </a:p>
      </dgm:t>
    </dgm:pt>
    <dgm:pt modelId="{572F2190-D125-46E3-A468-1561E31D8123}" type="parTrans" cxnId="{5E9D347C-F2D2-457E-8F04-0F7FF2C7A513}">
      <dgm:prSet custT="1"/>
      <dgm:spPr/>
      <dgm:t>
        <a:bodyPr/>
        <a:lstStyle/>
        <a:p>
          <a:pPr>
            <a:lnSpc>
              <a:spcPts val="3200"/>
            </a:lnSpc>
            <a:spcBef>
              <a:spcPts val="0"/>
            </a:spcBef>
            <a:spcAft>
              <a:spcPts val="0"/>
            </a:spcAft>
          </a:pPr>
          <a:endParaRPr lang="zh-TW" altLang="en-US" sz="2800" b="1">
            <a:solidFill>
              <a:schemeClr val="bg1"/>
            </a:solidFill>
            <a:latin typeface="+mj-ea"/>
            <a:ea typeface="+mj-ea"/>
          </a:endParaRPr>
        </a:p>
      </dgm:t>
    </dgm:pt>
    <dgm:pt modelId="{80191FD6-42D5-4F66-BF23-AFD2FBF09F9F}" type="sibTrans" cxnId="{5E9D347C-F2D2-457E-8F04-0F7FF2C7A513}">
      <dgm:prSet/>
      <dgm:spPr/>
      <dgm:t>
        <a:bodyPr/>
        <a:lstStyle/>
        <a:p>
          <a:pPr>
            <a:lnSpc>
              <a:spcPts val="3200"/>
            </a:lnSpc>
            <a:spcBef>
              <a:spcPts val="0"/>
            </a:spcBef>
            <a:spcAft>
              <a:spcPts val="0"/>
            </a:spcAft>
          </a:pPr>
          <a:endParaRPr lang="zh-TW" altLang="en-US" sz="2800" b="1">
            <a:solidFill>
              <a:schemeClr val="bg1"/>
            </a:solidFill>
            <a:latin typeface="+mj-ea"/>
            <a:ea typeface="+mj-ea"/>
          </a:endParaRPr>
        </a:p>
      </dgm:t>
    </dgm:pt>
    <dgm:pt modelId="{27126B4F-95F4-41F5-B856-705F0D39532E}">
      <dgm:prSet phldrT="[文字]" custT="1">
        <dgm:style>
          <a:lnRef idx="1">
            <a:schemeClr val="accent4"/>
          </a:lnRef>
          <a:fillRef idx="2">
            <a:schemeClr val="accent4"/>
          </a:fillRef>
          <a:effectRef idx="1">
            <a:schemeClr val="accent4"/>
          </a:effectRef>
          <a:fontRef idx="minor">
            <a:schemeClr val="dk1"/>
          </a:fontRef>
        </dgm:style>
      </dgm:prSet>
      <dgm:spPr/>
      <dgm:t>
        <a:bodyPr/>
        <a:lstStyle/>
        <a:p>
          <a:pPr>
            <a:lnSpc>
              <a:spcPts val="3200"/>
            </a:lnSpc>
            <a:spcBef>
              <a:spcPts val="0"/>
            </a:spcBef>
            <a:spcAft>
              <a:spcPts val="0"/>
            </a:spcAft>
          </a:pPr>
          <a:r>
            <a:rPr lang="zh-TW" altLang="en-US" sz="2800" b="1" dirty="0">
              <a:solidFill>
                <a:schemeClr val="tx1">
                  <a:lumMod val="95000"/>
                  <a:lumOff val="5000"/>
                </a:schemeClr>
              </a:solidFill>
              <a:latin typeface="+mj-ea"/>
              <a:ea typeface="+mj-ea"/>
            </a:rPr>
            <a:t>永年</a:t>
          </a:r>
          <a:r>
            <a:rPr lang="en-US" altLang="zh-TW" sz="2800" b="1" dirty="0">
              <a:solidFill>
                <a:schemeClr val="tx1">
                  <a:lumMod val="95000"/>
                  <a:lumOff val="5000"/>
                </a:schemeClr>
              </a:solidFill>
              <a:latin typeface="+mj-ea"/>
              <a:ea typeface="+mj-ea"/>
            </a:rPr>
            <a:t/>
          </a:r>
          <a:br>
            <a:rPr lang="en-US" altLang="zh-TW" sz="2800" b="1" dirty="0">
              <a:solidFill>
                <a:schemeClr val="tx1">
                  <a:lumMod val="95000"/>
                  <a:lumOff val="5000"/>
                </a:schemeClr>
              </a:solidFill>
              <a:latin typeface="+mj-ea"/>
              <a:ea typeface="+mj-ea"/>
            </a:rPr>
          </a:br>
          <a:r>
            <a:rPr lang="zh-TW" altLang="en-US" sz="2800" b="1" dirty="0">
              <a:solidFill>
                <a:schemeClr val="tx1">
                  <a:lumMod val="95000"/>
                  <a:lumOff val="5000"/>
                </a:schemeClr>
              </a:solidFill>
              <a:latin typeface="+mj-ea"/>
              <a:ea typeface="+mj-ea"/>
            </a:rPr>
            <a:t>高中</a:t>
          </a:r>
        </a:p>
      </dgm:t>
    </dgm:pt>
    <dgm:pt modelId="{2AC9E006-88E4-49F5-9055-66D9DEC63176}" type="parTrans" cxnId="{301D0129-3E30-47CD-9ABE-8277869D8388}">
      <dgm:prSet custT="1"/>
      <dgm:spPr/>
      <dgm:t>
        <a:bodyPr/>
        <a:lstStyle/>
        <a:p>
          <a:pPr>
            <a:lnSpc>
              <a:spcPts val="3200"/>
            </a:lnSpc>
            <a:spcBef>
              <a:spcPts val="0"/>
            </a:spcBef>
            <a:spcAft>
              <a:spcPts val="0"/>
            </a:spcAft>
          </a:pPr>
          <a:endParaRPr lang="zh-TW" altLang="en-US" sz="2800" b="1">
            <a:solidFill>
              <a:schemeClr val="bg1"/>
            </a:solidFill>
            <a:latin typeface="+mj-ea"/>
            <a:ea typeface="+mj-ea"/>
          </a:endParaRPr>
        </a:p>
      </dgm:t>
    </dgm:pt>
    <dgm:pt modelId="{D968AD22-E01B-4A98-9F19-E987B4CAD310}" type="sibTrans" cxnId="{301D0129-3E30-47CD-9ABE-8277869D8388}">
      <dgm:prSet/>
      <dgm:spPr/>
      <dgm:t>
        <a:bodyPr/>
        <a:lstStyle/>
        <a:p>
          <a:pPr>
            <a:lnSpc>
              <a:spcPts val="3200"/>
            </a:lnSpc>
            <a:spcBef>
              <a:spcPts val="0"/>
            </a:spcBef>
            <a:spcAft>
              <a:spcPts val="0"/>
            </a:spcAft>
          </a:pPr>
          <a:endParaRPr lang="zh-TW" altLang="en-US" sz="2800" b="1">
            <a:solidFill>
              <a:schemeClr val="bg1"/>
            </a:solidFill>
            <a:latin typeface="+mj-ea"/>
            <a:ea typeface="+mj-ea"/>
          </a:endParaRPr>
        </a:p>
      </dgm:t>
    </dgm:pt>
    <dgm:pt modelId="{8AC0A596-D3A1-456C-AE21-F17FBE016D07}">
      <dgm:prSet phldrT="[文字]" custT="1">
        <dgm:style>
          <a:lnRef idx="1">
            <a:schemeClr val="accent5"/>
          </a:lnRef>
          <a:fillRef idx="2">
            <a:schemeClr val="accent5"/>
          </a:fillRef>
          <a:effectRef idx="1">
            <a:schemeClr val="accent5"/>
          </a:effectRef>
          <a:fontRef idx="minor">
            <a:schemeClr val="dk1"/>
          </a:fontRef>
        </dgm:style>
      </dgm:prSet>
      <dgm:spPr/>
      <dgm:t>
        <a:bodyPr/>
        <a:lstStyle/>
        <a:p>
          <a:pPr>
            <a:lnSpc>
              <a:spcPts val="2200"/>
            </a:lnSpc>
            <a:spcBef>
              <a:spcPts val="0"/>
            </a:spcBef>
            <a:spcAft>
              <a:spcPts val="0"/>
            </a:spcAft>
          </a:pPr>
          <a:r>
            <a:rPr lang="zh-TW" altLang="en-US" sz="2000" b="1" dirty="0">
              <a:solidFill>
                <a:schemeClr val="tx1">
                  <a:lumMod val="95000"/>
                  <a:lumOff val="5000"/>
                </a:schemeClr>
              </a:solidFill>
              <a:latin typeface="+mj-ea"/>
              <a:ea typeface="+mj-ea"/>
            </a:rPr>
            <a:t>維多</a:t>
          </a:r>
          <a:r>
            <a:rPr lang="en-US" altLang="zh-TW" sz="2000" b="1" dirty="0">
              <a:solidFill>
                <a:schemeClr val="tx1">
                  <a:lumMod val="95000"/>
                  <a:lumOff val="5000"/>
                </a:schemeClr>
              </a:solidFill>
              <a:latin typeface="+mj-ea"/>
              <a:ea typeface="+mj-ea"/>
            </a:rPr>
            <a:t/>
          </a:r>
          <a:br>
            <a:rPr lang="en-US" altLang="zh-TW" sz="2000" b="1" dirty="0">
              <a:solidFill>
                <a:schemeClr val="tx1">
                  <a:lumMod val="95000"/>
                  <a:lumOff val="5000"/>
                </a:schemeClr>
              </a:solidFill>
              <a:latin typeface="+mj-ea"/>
              <a:ea typeface="+mj-ea"/>
            </a:rPr>
          </a:br>
          <a:r>
            <a:rPr lang="zh-TW" altLang="en-US" sz="2000" b="1" dirty="0">
              <a:solidFill>
                <a:schemeClr val="tx1">
                  <a:lumMod val="95000"/>
                  <a:lumOff val="5000"/>
                </a:schemeClr>
              </a:solidFill>
              <a:latin typeface="+mj-ea"/>
              <a:ea typeface="+mj-ea"/>
            </a:rPr>
            <a:t>利亞</a:t>
          </a:r>
          <a:r>
            <a:rPr lang="en-US" altLang="zh-TW" sz="2000" b="1" dirty="0">
              <a:solidFill>
                <a:schemeClr val="tx1">
                  <a:lumMod val="95000"/>
                  <a:lumOff val="5000"/>
                </a:schemeClr>
              </a:solidFill>
              <a:latin typeface="+mj-ea"/>
              <a:ea typeface="+mj-ea"/>
            </a:rPr>
            <a:t/>
          </a:r>
          <a:br>
            <a:rPr lang="en-US" altLang="zh-TW" sz="2000" b="1" dirty="0">
              <a:solidFill>
                <a:schemeClr val="tx1">
                  <a:lumMod val="95000"/>
                  <a:lumOff val="5000"/>
                </a:schemeClr>
              </a:solidFill>
              <a:latin typeface="+mj-ea"/>
              <a:ea typeface="+mj-ea"/>
            </a:rPr>
          </a:br>
          <a:r>
            <a:rPr lang="zh-TW" altLang="en-US" sz="2000" b="1" dirty="0">
              <a:solidFill>
                <a:schemeClr val="tx1">
                  <a:lumMod val="95000"/>
                  <a:lumOff val="5000"/>
                </a:schemeClr>
              </a:solidFill>
              <a:latin typeface="+mj-ea"/>
              <a:ea typeface="+mj-ea"/>
            </a:rPr>
            <a:t>實驗</a:t>
          </a:r>
          <a:r>
            <a:rPr lang="en-US" altLang="zh-TW" sz="2000" b="1" dirty="0">
              <a:solidFill>
                <a:schemeClr val="tx1">
                  <a:lumMod val="95000"/>
                  <a:lumOff val="5000"/>
                </a:schemeClr>
              </a:solidFill>
              <a:latin typeface="+mj-ea"/>
              <a:ea typeface="+mj-ea"/>
            </a:rPr>
            <a:t/>
          </a:r>
          <a:br>
            <a:rPr lang="en-US" altLang="zh-TW" sz="2000" b="1" dirty="0">
              <a:solidFill>
                <a:schemeClr val="tx1">
                  <a:lumMod val="95000"/>
                  <a:lumOff val="5000"/>
                </a:schemeClr>
              </a:solidFill>
              <a:latin typeface="+mj-ea"/>
              <a:ea typeface="+mj-ea"/>
            </a:rPr>
          </a:br>
          <a:r>
            <a:rPr lang="zh-TW" altLang="en-US" sz="2000" b="1" dirty="0">
              <a:solidFill>
                <a:schemeClr val="tx1">
                  <a:lumMod val="95000"/>
                  <a:lumOff val="5000"/>
                </a:schemeClr>
              </a:solidFill>
              <a:latin typeface="+mj-ea"/>
              <a:ea typeface="+mj-ea"/>
            </a:rPr>
            <a:t>高中</a:t>
          </a:r>
        </a:p>
      </dgm:t>
    </dgm:pt>
    <dgm:pt modelId="{7A1BEACC-23FF-4A5A-93D8-7CF492808253}" type="parTrans" cxnId="{0C10A24E-CFA3-4EBD-A442-AF363BF3D677}">
      <dgm:prSet custT="1"/>
      <dgm:spPr/>
      <dgm:t>
        <a:bodyPr/>
        <a:lstStyle/>
        <a:p>
          <a:pPr>
            <a:lnSpc>
              <a:spcPts val="3200"/>
            </a:lnSpc>
            <a:spcBef>
              <a:spcPts val="0"/>
            </a:spcBef>
            <a:spcAft>
              <a:spcPts val="0"/>
            </a:spcAft>
          </a:pPr>
          <a:endParaRPr lang="zh-TW" altLang="en-US" sz="2800" b="1">
            <a:solidFill>
              <a:schemeClr val="bg1"/>
            </a:solidFill>
            <a:latin typeface="+mj-ea"/>
            <a:ea typeface="+mj-ea"/>
          </a:endParaRPr>
        </a:p>
      </dgm:t>
    </dgm:pt>
    <dgm:pt modelId="{E9E71121-9A49-4654-BD6E-21BAAA772BBA}" type="sibTrans" cxnId="{0C10A24E-CFA3-4EBD-A442-AF363BF3D677}">
      <dgm:prSet/>
      <dgm:spPr/>
      <dgm:t>
        <a:bodyPr/>
        <a:lstStyle/>
        <a:p>
          <a:pPr>
            <a:lnSpc>
              <a:spcPts val="3200"/>
            </a:lnSpc>
            <a:spcBef>
              <a:spcPts val="0"/>
            </a:spcBef>
            <a:spcAft>
              <a:spcPts val="0"/>
            </a:spcAft>
          </a:pPr>
          <a:endParaRPr lang="zh-TW" altLang="en-US" sz="2800" b="1">
            <a:solidFill>
              <a:schemeClr val="bg1"/>
            </a:solidFill>
            <a:latin typeface="+mj-ea"/>
            <a:ea typeface="+mj-ea"/>
          </a:endParaRPr>
        </a:p>
      </dgm:t>
    </dgm:pt>
    <dgm:pt modelId="{2CC3773A-4D4C-462F-8C01-B7F74D718305}">
      <dgm:prSet custT="1">
        <dgm:style>
          <a:lnRef idx="1">
            <a:schemeClr val="accent1"/>
          </a:lnRef>
          <a:fillRef idx="2">
            <a:schemeClr val="accent1"/>
          </a:fillRef>
          <a:effectRef idx="1">
            <a:schemeClr val="accent1"/>
          </a:effectRef>
          <a:fontRef idx="minor">
            <a:schemeClr val="dk1"/>
          </a:fontRef>
        </dgm:style>
      </dgm:prSet>
      <dgm:spPr/>
      <dgm:t>
        <a:bodyPr/>
        <a:lstStyle/>
        <a:p>
          <a:pPr>
            <a:lnSpc>
              <a:spcPts val="3200"/>
            </a:lnSpc>
            <a:spcBef>
              <a:spcPts val="0"/>
            </a:spcBef>
            <a:spcAft>
              <a:spcPts val="0"/>
            </a:spcAft>
          </a:pPr>
          <a:r>
            <a:rPr lang="zh-TW" altLang="en-US" sz="2800" b="1" dirty="0">
              <a:solidFill>
                <a:schemeClr val="tx1">
                  <a:lumMod val="95000"/>
                  <a:lumOff val="5000"/>
                </a:schemeClr>
              </a:solidFill>
              <a:latin typeface="+mj-ea"/>
              <a:ea typeface="+mj-ea"/>
            </a:rPr>
            <a:t>斗南</a:t>
          </a:r>
          <a:r>
            <a:rPr lang="en-US" altLang="zh-TW" sz="2800" b="1" dirty="0">
              <a:solidFill>
                <a:schemeClr val="tx1">
                  <a:lumMod val="95000"/>
                  <a:lumOff val="5000"/>
                </a:schemeClr>
              </a:solidFill>
              <a:latin typeface="+mj-ea"/>
              <a:ea typeface="+mj-ea"/>
            </a:rPr>
            <a:t/>
          </a:r>
          <a:br>
            <a:rPr lang="en-US" altLang="zh-TW" sz="2800" b="1" dirty="0">
              <a:solidFill>
                <a:schemeClr val="tx1">
                  <a:lumMod val="95000"/>
                  <a:lumOff val="5000"/>
                </a:schemeClr>
              </a:solidFill>
              <a:latin typeface="+mj-ea"/>
              <a:ea typeface="+mj-ea"/>
            </a:rPr>
          </a:br>
          <a:r>
            <a:rPr lang="zh-TW" altLang="en-US" sz="2800" b="1" dirty="0">
              <a:solidFill>
                <a:schemeClr val="tx1">
                  <a:lumMod val="95000"/>
                  <a:lumOff val="5000"/>
                </a:schemeClr>
              </a:solidFill>
              <a:latin typeface="+mj-ea"/>
              <a:ea typeface="+mj-ea"/>
            </a:rPr>
            <a:t>高中</a:t>
          </a:r>
        </a:p>
      </dgm:t>
    </dgm:pt>
    <dgm:pt modelId="{149C3EC2-5F9C-48D0-A42C-6FBB402C0785}" type="parTrans" cxnId="{170B313D-AEF1-4314-8102-569F20B47215}">
      <dgm:prSet custT="1"/>
      <dgm:spPr/>
      <dgm:t>
        <a:bodyPr/>
        <a:lstStyle/>
        <a:p>
          <a:pPr>
            <a:lnSpc>
              <a:spcPts val="3200"/>
            </a:lnSpc>
            <a:spcBef>
              <a:spcPts val="0"/>
            </a:spcBef>
            <a:spcAft>
              <a:spcPts val="0"/>
            </a:spcAft>
          </a:pPr>
          <a:endParaRPr lang="zh-TW" altLang="en-US" sz="2800" b="1">
            <a:solidFill>
              <a:schemeClr val="bg1"/>
            </a:solidFill>
            <a:latin typeface="+mj-ea"/>
            <a:ea typeface="+mj-ea"/>
          </a:endParaRPr>
        </a:p>
      </dgm:t>
    </dgm:pt>
    <dgm:pt modelId="{0F36B3CA-FBDC-44D3-A5F0-02DAF415EAC4}" type="sibTrans" cxnId="{170B313D-AEF1-4314-8102-569F20B47215}">
      <dgm:prSet/>
      <dgm:spPr/>
      <dgm:t>
        <a:bodyPr/>
        <a:lstStyle/>
        <a:p>
          <a:pPr>
            <a:lnSpc>
              <a:spcPts val="3200"/>
            </a:lnSpc>
            <a:spcBef>
              <a:spcPts val="0"/>
            </a:spcBef>
            <a:spcAft>
              <a:spcPts val="0"/>
            </a:spcAft>
          </a:pPr>
          <a:endParaRPr lang="zh-TW" altLang="en-US" sz="2800" b="1">
            <a:solidFill>
              <a:schemeClr val="bg1"/>
            </a:solidFill>
            <a:latin typeface="+mj-ea"/>
            <a:ea typeface="+mj-ea"/>
          </a:endParaRPr>
        </a:p>
      </dgm:t>
    </dgm:pt>
    <dgm:pt modelId="{D92B7764-7472-429A-8F4E-B83186625399}">
      <dgm:prSet custT="1">
        <dgm:style>
          <a:lnRef idx="1">
            <a:schemeClr val="accent2"/>
          </a:lnRef>
          <a:fillRef idx="2">
            <a:schemeClr val="accent2"/>
          </a:fillRef>
          <a:effectRef idx="1">
            <a:schemeClr val="accent2"/>
          </a:effectRef>
          <a:fontRef idx="minor">
            <a:schemeClr val="dk1"/>
          </a:fontRef>
        </dgm:style>
      </dgm:prSet>
      <dgm:spPr/>
      <dgm:t>
        <a:bodyPr/>
        <a:lstStyle/>
        <a:p>
          <a:pPr>
            <a:lnSpc>
              <a:spcPts val="3200"/>
            </a:lnSpc>
            <a:spcBef>
              <a:spcPts val="0"/>
            </a:spcBef>
            <a:spcAft>
              <a:spcPts val="0"/>
            </a:spcAft>
          </a:pPr>
          <a:r>
            <a:rPr lang="zh-TW" altLang="en-US" sz="2800" b="1" dirty="0">
              <a:solidFill>
                <a:schemeClr val="tx1">
                  <a:lumMod val="95000"/>
                  <a:lumOff val="5000"/>
                </a:schemeClr>
              </a:solidFill>
              <a:latin typeface="+mj-ea"/>
              <a:ea typeface="+mj-ea"/>
            </a:rPr>
            <a:t>正心</a:t>
          </a:r>
          <a:r>
            <a:rPr lang="en-US" altLang="zh-TW" sz="2800" b="1" dirty="0">
              <a:solidFill>
                <a:schemeClr val="tx1">
                  <a:lumMod val="95000"/>
                  <a:lumOff val="5000"/>
                </a:schemeClr>
              </a:solidFill>
              <a:latin typeface="+mj-ea"/>
              <a:ea typeface="+mj-ea"/>
            </a:rPr>
            <a:t/>
          </a:r>
          <a:br>
            <a:rPr lang="en-US" altLang="zh-TW" sz="2800" b="1" dirty="0">
              <a:solidFill>
                <a:schemeClr val="tx1">
                  <a:lumMod val="95000"/>
                  <a:lumOff val="5000"/>
                </a:schemeClr>
              </a:solidFill>
              <a:latin typeface="+mj-ea"/>
              <a:ea typeface="+mj-ea"/>
            </a:rPr>
          </a:br>
          <a:r>
            <a:rPr lang="zh-TW" altLang="en-US" sz="2800" b="1" dirty="0">
              <a:solidFill>
                <a:schemeClr val="tx1">
                  <a:lumMod val="95000"/>
                  <a:lumOff val="5000"/>
                </a:schemeClr>
              </a:solidFill>
              <a:latin typeface="+mj-ea"/>
              <a:ea typeface="+mj-ea"/>
            </a:rPr>
            <a:t>高中</a:t>
          </a:r>
        </a:p>
      </dgm:t>
    </dgm:pt>
    <dgm:pt modelId="{B7A1B783-4BF7-4E7B-9351-76612514282F}" type="parTrans" cxnId="{0C3B1EB1-AE6C-453C-B113-F87905CDF39A}">
      <dgm:prSet custT="1"/>
      <dgm:spPr/>
      <dgm:t>
        <a:bodyPr/>
        <a:lstStyle/>
        <a:p>
          <a:pPr>
            <a:lnSpc>
              <a:spcPts val="3200"/>
            </a:lnSpc>
            <a:spcBef>
              <a:spcPts val="0"/>
            </a:spcBef>
            <a:spcAft>
              <a:spcPts val="0"/>
            </a:spcAft>
          </a:pPr>
          <a:endParaRPr lang="zh-TW" altLang="en-US" sz="2800" b="1">
            <a:solidFill>
              <a:schemeClr val="bg1"/>
            </a:solidFill>
            <a:latin typeface="+mj-ea"/>
            <a:ea typeface="+mj-ea"/>
          </a:endParaRPr>
        </a:p>
      </dgm:t>
    </dgm:pt>
    <dgm:pt modelId="{B1331C10-DA6E-403D-AB21-890FCE3BCC69}" type="sibTrans" cxnId="{0C3B1EB1-AE6C-453C-B113-F87905CDF39A}">
      <dgm:prSet/>
      <dgm:spPr/>
      <dgm:t>
        <a:bodyPr/>
        <a:lstStyle/>
        <a:p>
          <a:pPr>
            <a:lnSpc>
              <a:spcPts val="3200"/>
            </a:lnSpc>
            <a:spcBef>
              <a:spcPts val="0"/>
            </a:spcBef>
            <a:spcAft>
              <a:spcPts val="0"/>
            </a:spcAft>
          </a:pPr>
          <a:endParaRPr lang="zh-TW" altLang="en-US" sz="2800" b="1">
            <a:solidFill>
              <a:schemeClr val="bg1"/>
            </a:solidFill>
            <a:latin typeface="+mj-ea"/>
            <a:ea typeface="+mj-ea"/>
          </a:endParaRPr>
        </a:p>
      </dgm:t>
    </dgm:pt>
    <dgm:pt modelId="{160771F3-562A-4D62-B2CD-64357785B216}">
      <dgm:prSet phldrT="[文字]" custT="1">
        <dgm:style>
          <a:lnRef idx="1">
            <a:schemeClr val="accent6"/>
          </a:lnRef>
          <a:fillRef idx="2">
            <a:schemeClr val="accent6"/>
          </a:fillRef>
          <a:effectRef idx="1">
            <a:schemeClr val="accent6"/>
          </a:effectRef>
          <a:fontRef idx="minor">
            <a:schemeClr val="dk1"/>
          </a:fontRef>
        </dgm:style>
      </dgm:prSet>
      <dgm:spPr/>
      <dgm:t>
        <a:bodyPr/>
        <a:lstStyle/>
        <a:p>
          <a:pPr>
            <a:lnSpc>
              <a:spcPts val="3200"/>
            </a:lnSpc>
            <a:spcBef>
              <a:spcPts val="0"/>
            </a:spcBef>
            <a:spcAft>
              <a:spcPts val="0"/>
            </a:spcAft>
          </a:pPr>
          <a:r>
            <a:rPr lang="zh-TW" altLang="en-US" sz="2800" b="1" dirty="0">
              <a:solidFill>
                <a:schemeClr val="tx1">
                  <a:lumMod val="95000"/>
                  <a:lumOff val="5000"/>
                </a:schemeClr>
              </a:solidFill>
              <a:latin typeface="+mj-ea"/>
              <a:ea typeface="+mj-ea"/>
            </a:rPr>
            <a:t>文生</a:t>
          </a:r>
          <a:r>
            <a:rPr lang="en-US" altLang="zh-TW" sz="2800" b="1" dirty="0">
              <a:solidFill>
                <a:schemeClr val="tx1">
                  <a:lumMod val="95000"/>
                  <a:lumOff val="5000"/>
                </a:schemeClr>
              </a:solidFill>
              <a:latin typeface="+mj-ea"/>
              <a:ea typeface="+mj-ea"/>
            </a:rPr>
            <a:t/>
          </a:r>
          <a:br>
            <a:rPr lang="en-US" altLang="zh-TW" sz="2800" b="1" dirty="0">
              <a:solidFill>
                <a:schemeClr val="tx1">
                  <a:lumMod val="95000"/>
                  <a:lumOff val="5000"/>
                </a:schemeClr>
              </a:solidFill>
              <a:latin typeface="+mj-ea"/>
              <a:ea typeface="+mj-ea"/>
            </a:rPr>
          </a:br>
          <a:r>
            <a:rPr lang="zh-TW" altLang="en-US" sz="2800" b="1" dirty="0">
              <a:solidFill>
                <a:schemeClr val="tx1">
                  <a:lumMod val="95000"/>
                  <a:lumOff val="5000"/>
                </a:schemeClr>
              </a:solidFill>
              <a:latin typeface="+mj-ea"/>
              <a:ea typeface="+mj-ea"/>
            </a:rPr>
            <a:t>高中</a:t>
          </a:r>
        </a:p>
      </dgm:t>
    </dgm:pt>
    <dgm:pt modelId="{AC5DA423-A7C8-4B93-927A-3EAB6BC62B4B}" type="parTrans" cxnId="{0C7C8DC3-72D6-4AFF-B28A-FD3618FA813A}">
      <dgm:prSet custT="1"/>
      <dgm:spPr/>
      <dgm:t>
        <a:bodyPr/>
        <a:lstStyle/>
        <a:p>
          <a:pPr>
            <a:lnSpc>
              <a:spcPts val="3200"/>
            </a:lnSpc>
            <a:spcBef>
              <a:spcPts val="0"/>
            </a:spcBef>
            <a:spcAft>
              <a:spcPts val="0"/>
            </a:spcAft>
          </a:pPr>
          <a:endParaRPr lang="zh-TW" altLang="en-US" sz="2800">
            <a:latin typeface="+mj-ea"/>
            <a:ea typeface="+mj-ea"/>
          </a:endParaRPr>
        </a:p>
      </dgm:t>
    </dgm:pt>
    <dgm:pt modelId="{13A59415-6E56-485E-86DF-6D54D40C0617}" type="sibTrans" cxnId="{0C7C8DC3-72D6-4AFF-B28A-FD3618FA813A}">
      <dgm:prSet/>
      <dgm:spPr/>
      <dgm:t>
        <a:bodyPr/>
        <a:lstStyle/>
        <a:p>
          <a:pPr>
            <a:lnSpc>
              <a:spcPts val="3200"/>
            </a:lnSpc>
            <a:spcBef>
              <a:spcPts val="0"/>
            </a:spcBef>
            <a:spcAft>
              <a:spcPts val="0"/>
            </a:spcAft>
          </a:pPr>
          <a:endParaRPr lang="zh-TW" altLang="en-US" sz="2800">
            <a:latin typeface="+mj-ea"/>
            <a:ea typeface="+mj-ea"/>
          </a:endParaRPr>
        </a:p>
      </dgm:t>
    </dgm:pt>
    <dgm:pt modelId="{4A10B583-DD6C-404E-BAF7-CC144E5F42AE}" type="pres">
      <dgm:prSet presAssocID="{9D09C624-CE21-4C7F-BDB5-CAC7BA95294F}" presName="Name0" presStyleCnt="0">
        <dgm:presLayoutVars>
          <dgm:chMax val="1"/>
          <dgm:dir/>
          <dgm:animLvl val="ctr"/>
          <dgm:resizeHandles val="exact"/>
        </dgm:presLayoutVars>
      </dgm:prSet>
      <dgm:spPr/>
      <dgm:t>
        <a:bodyPr/>
        <a:lstStyle/>
        <a:p>
          <a:endParaRPr lang="zh-TW" altLang="en-US"/>
        </a:p>
      </dgm:t>
    </dgm:pt>
    <dgm:pt modelId="{172212F1-BA5C-4B39-857F-DEA194878D0C}" type="pres">
      <dgm:prSet presAssocID="{707A3570-DCE7-4BBF-A2DE-1DD565B984D4}" presName="centerShape" presStyleLbl="node0" presStyleIdx="0" presStyleCnt="1"/>
      <dgm:spPr/>
      <dgm:t>
        <a:bodyPr/>
        <a:lstStyle/>
        <a:p>
          <a:endParaRPr lang="zh-TW" altLang="en-US"/>
        </a:p>
      </dgm:t>
    </dgm:pt>
    <dgm:pt modelId="{A708B141-0A30-47C1-B1F9-C456B4BF170C}" type="pres">
      <dgm:prSet presAssocID="{D4E20EA5-9107-401B-8A1D-84067DE38500}" presName="parTrans" presStyleLbl="sibTrans2D1" presStyleIdx="0" presStyleCnt="7"/>
      <dgm:spPr/>
      <dgm:t>
        <a:bodyPr/>
        <a:lstStyle/>
        <a:p>
          <a:endParaRPr lang="zh-TW" altLang="en-US"/>
        </a:p>
      </dgm:t>
    </dgm:pt>
    <dgm:pt modelId="{8CA08356-3E58-4558-985D-E73412ECB4C0}" type="pres">
      <dgm:prSet presAssocID="{D4E20EA5-9107-401B-8A1D-84067DE38500}" presName="connectorText" presStyleLbl="sibTrans2D1" presStyleIdx="0" presStyleCnt="7"/>
      <dgm:spPr/>
      <dgm:t>
        <a:bodyPr/>
        <a:lstStyle/>
        <a:p>
          <a:endParaRPr lang="zh-TW" altLang="en-US"/>
        </a:p>
      </dgm:t>
    </dgm:pt>
    <dgm:pt modelId="{95E8276E-F926-4D16-8255-0AEDF28DCF4A}" type="pres">
      <dgm:prSet presAssocID="{649BE8AE-6037-4CBF-A12C-1C7C3A816227}" presName="node" presStyleLbl="node1" presStyleIdx="0" presStyleCnt="7">
        <dgm:presLayoutVars>
          <dgm:bulletEnabled val="1"/>
        </dgm:presLayoutVars>
      </dgm:prSet>
      <dgm:spPr/>
      <dgm:t>
        <a:bodyPr/>
        <a:lstStyle/>
        <a:p>
          <a:endParaRPr lang="zh-TW" altLang="en-US"/>
        </a:p>
      </dgm:t>
    </dgm:pt>
    <dgm:pt modelId="{93868EF0-CAF4-47C3-B295-E2F34C0AB41C}" type="pres">
      <dgm:prSet presAssocID="{149C3EC2-5F9C-48D0-A42C-6FBB402C0785}" presName="parTrans" presStyleLbl="sibTrans2D1" presStyleIdx="1" presStyleCnt="7"/>
      <dgm:spPr/>
      <dgm:t>
        <a:bodyPr/>
        <a:lstStyle/>
        <a:p>
          <a:endParaRPr lang="zh-TW" altLang="en-US"/>
        </a:p>
      </dgm:t>
    </dgm:pt>
    <dgm:pt modelId="{FC3B89BC-9224-4963-B785-8D132B757672}" type="pres">
      <dgm:prSet presAssocID="{149C3EC2-5F9C-48D0-A42C-6FBB402C0785}" presName="connectorText" presStyleLbl="sibTrans2D1" presStyleIdx="1" presStyleCnt="7"/>
      <dgm:spPr/>
      <dgm:t>
        <a:bodyPr/>
        <a:lstStyle/>
        <a:p>
          <a:endParaRPr lang="zh-TW" altLang="en-US"/>
        </a:p>
      </dgm:t>
    </dgm:pt>
    <dgm:pt modelId="{ACBBF243-CE5A-4711-8E13-6F57A62BF90B}" type="pres">
      <dgm:prSet presAssocID="{2CC3773A-4D4C-462F-8C01-B7F74D718305}" presName="node" presStyleLbl="node1" presStyleIdx="1" presStyleCnt="7">
        <dgm:presLayoutVars>
          <dgm:bulletEnabled val="1"/>
        </dgm:presLayoutVars>
      </dgm:prSet>
      <dgm:spPr/>
      <dgm:t>
        <a:bodyPr/>
        <a:lstStyle/>
        <a:p>
          <a:endParaRPr lang="zh-TW" altLang="en-US"/>
        </a:p>
      </dgm:t>
    </dgm:pt>
    <dgm:pt modelId="{F73B6094-7810-43CD-AF5A-A02A1A6DBC87}" type="pres">
      <dgm:prSet presAssocID="{B7A1B783-4BF7-4E7B-9351-76612514282F}" presName="parTrans" presStyleLbl="sibTrans2D1" presStyleIdx="2" presStyleCnt="7"/>
      <dgm:spPr/>
      <dgm:t>
        <a:bodyPr/>
        <a:lstStyle/>
        <a:p>
          <a:endParaRPr lang="zh-TW" altLang="en-US"/>
        </a:p>
      </dgm:t>
    </dgm:pt>
    <dgm:pt modelId="{922BF56E-BF03-43AD-8549-6FCF69552D3C}" type="pres">
      <dgm:prSet presAssocID="{B7A1B783-4BF7-4E7B-9351-76612514282F}" presName="connectorText" presStyleLbl="sibTrans2D1" presStyleIdx="2" presStyleCnt="7"/>
      <dgm:spPr/>
      <dgm:t>
        <a:bodyPr/>
        <a:lstStyle/>
        <a:p>
          <a:endParaRPr lang="zh-TW" altLang="en-US"/>
        </a:p>
      </dgm:t>
    </dgm:pt>
    <dgm:pt modelId="{5D38A4BF-2BB2-4533-A3A8-32AEBD96D62C}" type="pres">
      <dgm:prSet presAssocID="{D92B7764-7472-429A-8F4E-B83186625399}" presName="node" presStyleLbl="node1" presStyleIdx="2" presStyleCnt="7">
        <dgm:presLayoutVars>
          <dgm:bulletEnabled val="1"/>
        </dgm:presLayoutVars>
      </dgm:prSet>
      <dgm:spPr/>
      <dgm:t>
        <a:bodyPr/>
        <a:lstStyle/>
        <a:p>
          <a:endParaRPr lang="zh-TW" altLang="en-US"/>
        </a:p>
      </dgm:t>
    </dgm:pt>
    <dgm:pt modelId="{69934D42-D8AA-4787-82C5-492DF22E4B78}" type="pres">
      <dgm:prSet presAssocID="{572F2190-D125-46E3-A468-1561E31D8123}" presName="parTrans" presStyleLbl="sibTrans2D1" presStyleIdx="3" presStyleCnt="7"/>
      <dgm:spPr/>
      <dgm:t>
        <a:bodyPr/>
        <a:lstStyle/>
        <a:p>
          <a:endParaRPr lang="zh-TW" altLang="en-US"/>
        </a:p>
      </dgm:t>
    </dgm:pt>
    <dgm:pt modelId="{716B74D1-D8A0-46F5-B21B-79D3FB7C91FE}" type="pres">
      <dgm:prSet presAssocID="{572F2190-D125-46E3-A468-1561E31D8123}" presName="connectorText" presStyleLbl="sibTrans2D1" presStyleIdx="3" presStyleCnt="7"/>
      <dgm:spPr/>
      <dgm:t>
        <a:bodyPr/>
        <a:lstStyle/>
        <a:p>
          <a:endParaRPr lang="zh-TW" altLang="en-US"/>
        </a:p>
      </dgm:t>
    </dgm:pt>
    <dgm:pt modelId="{E7BEABFE-36A9-4256-8CF3-52338E23038E}" type="pres">
      <dgm:prSet presAssocID="{940F1D51-D8D0-4800-82C9-AE26DAEA1FFA}" presName="node" presStyleLbl="node1" presStyleIdx="3" presStyleCnt="7">
        <dgm:presLayoutVars>
          <dgm:bulletEnabled val="1"/>
        </dgm:presLayoutVars>
      </dgm:prSet>
      <dgm:spPr/>
      <dgm:t>
        <a:bodyPr/>
        <a:lstStyle/>
        <a:p>
          <a:endParaRPr lang="zh-TW" altLang="en-US"/>
        </a:p>
      </dgm:t>
    </dgm:pt>
    <dgm:pt modelId="{CBCC37D9-22F4-4493-AE06-49F53ED45F18}" type="pres">
      <dgm:prSet presAssocID="{2AC9E006-88E4-49F5-9055-66D9DEC63176}" presName="parTrans" presStyleLbl="sibTrans2D1" presStyleIdx="4" presStyleCnt="7"/>
      <dgm:spPr/>
      <dgm:t>
        <a:bodyPr/>
        <a:lstStyle/>
        <a:p>
          <a:endParaRPr lang="zh-TW" altLang="en-US"/>
        </a:p>
      </dgm:t>
    </dgm:pt>
    <dgm:pt modelId="{E24B07FA-2B9A-4C60-89EA-8A3DBB84BB26}" type="pres">
      <dgm:prSet presAssocID="{2AC9E006-88E4-49F5-9055-66D9DEC63176}" presName="connectorText" presStyleLbl="sibTrans2D1" presStyleIdx="4" presStyleCnt="7"/>
      <dgm:spPr/>
      <dgm:t>
        <a:bodyPr/>
        <a:lstStyle/>
        <a:p>
          <a:endParaRPr lang="zh-TW" altLang="en-US"/>
        </a:p>
      </dgm:t>
    </dgm:pt>
    <dgm:pt modelId="{750B7CF5-0CEE-4FDD-8A6C-3586F2A54363}" type="pres">
      <dgm:prSet presAssocID="{27126B4F-95F4-41F5-B856-705F0D39532E}" presName="node" presStyleLbl="node1" presStyleIdx="4" presStyleCnt="7">
        <dgm:presLayoutVars>
          <dgm:bulletEnabled val="1"/>
        </dgm:presLayoutVars>
      </dgm:prSet>
      <dgm:spPr/>
      <dgm:t>
        <a:bodyPr/>
        <a:lstStyle/>
        <a:p>
          <a:endParaRPr lang="zh-TW" altLang="en-US"/>
        </a:p>
      </dgm:t>
    </dgm:pt>
    <dgm:pt modelId="{A82FE474-AF3C-46CF-96FC-5EEF22C49561}" type="pres">
      <dgm:prSet presAssocID="{7A1BEACC-23FF-4A5A-93D8-7CF492808253}" presName="parTrans" presStyleLbl="sibTrans2D1" presStyleIdx="5" presStyleCnt="7"/>
      <dgm:spPr/>
      <dgm:t>
        <a:bodyPr/>
        <a:lstStyle/>
        <a:p>
          <a:endParaRPr lang="zh-TW" altLang="en-US"/>
        </a:p>
      </dgm:t>
    </dgm:pt>
    <dgm:pt modelId="{27AC18D6-83BB-4174-9712-1DF4F11DD3CF}" type="pres">
      <dgm:prSet presAssocID="{7A1BEACC-23FF-4A5A-93D8-7CF492808253}" presName="connectorText" presStyleLbl="sibTrans2D1" presStyleIdx="5" presStyleCnt="7"/>
      <dgm:spPr/>
      <dgm:t>
        <a:bodyPr/>
        <a:lstStyle/>
        <a:p>
          <a:endParaRPr lang="zh-TW" altLang="en-US"/>
        </a:p>
      </dgm:t>
    </dgm:pt>
    <dgm:pt modelId="{4FCA9DE1-0665-49AA-8F9E-69C28568DECC}" type="pres">
      <dgm:prSet presAssocID="{8AC0A596-D3A1-456C-AE21-F17FBE016D07}" presName="node" presStyleLbl="node1" presStyleIdx="5" presStyleCnt="7">
        <dgm:presLayoutVars>
          <dgm:bulletEnabled val="1"/>
        </dgm:presLayoutVars>
      </dgm:prSet>
      <dgm:spPr/>
      <dgm:t>
        <a:bodyPr/>
        <a:lstStyle/>
        <a:p>
          <a:endParaRPr lang="zh-TW" altLang="en-US"/>
        </a:p>
      </dgm:t>
    </dgm:pt>
    <dgm:pt modelId="{C1C9675E-9E9D-4283-9FE7-FF490995389A}" type="pres">
      <dgm:prSet presAssocID="{AC5DA423-A7C8-4B93-927A-3EAB6BC62B4B}" presName="parTrans" presStyleLbl="sibTrans2D1" presStyleIdx="6" presStyleCnt="7"/>
      <dgm:spPr/>
      <dgm:t>
        <a:bodyPr/>
        <a:lstStyle/>
        <a:p>
          <a:endParaRPr lang="zh-TW" altLang="en-US"/>
        </a:p>
      </dgm:t>
    </dgm:pt>
    <dgm:pt modelId="{52C941CB-DCE9-4350-A823-93F04751627A}" type="pres">
      <dgm:prSet presAssocID="{AC5DA423-A7C8-4B93-927A-3EAB6BC62B4B}" presName="connectorText" presStyleLbl="sibTrans2D1" presStyleIdx="6" presStyleCnt="7"/>
      <dgm:spPr/>
      <dgm:t>
        <a:bodyPr/>
        <a:lstStyle/>
        <a:p>
          <a:endParaRPr lang="zh-TW" altLang="en-US"/>
        </a:p>
      </dgm:t>
    </dgm:pt>
    <dgm:pt modelId="{65A6D580-5F53-400B-8F75-9FCEC729B239}" type="pres">
      <dgm:prSet presAssocID="{160771F3-562A-4D62-B2CD-64357785B216}" presName="node" presStyleLbl="node1" presStyleIdx="6" presStyleCnt="7">
        <dgm:presLayoutVars>
          <dgm:bulletEnabled val="1"/>
        </dgm:presLayoutVars>
      </dgm:prSet>
      <dgm:spPr/>
      <dgm:t>
        <a:bodyPr/>
        <a:lstStyle/>
        <a:p>
          <a:endParaRPr lang="zh-TW" altLang="en-US"/>
        </a:p>
      </dgm:t>
    </dgm:pt>
  </dgm:ptLst>
  <dgm:cxnLst>
    <dgm:cxn modelId="{0C707113-42D0-4980-AA12-6C61B1431E87}" type="presOf" srcId="{7A1BEACC-23FF-4A5A-93D8-7CF492808253}" destId="{27AC18D6-83BB-4174-9712-1DF4F11DD3CF}" srcOrd="1" destOrd="0" presId="urn:microsoft.com/office/officeart/2005/8/layout/radial5"/>
    <dgm:cxn modelId="{D51353F2-E525-4409-9AAC-728EE961433F}" type="presOf" srcId="{B7A1B783-4BF7-4E7B-9351-76612514282F}" destId="{F73B6094-7810-43CD-AF5A-A02A1A6DBC87}" srcOrd="0" destOrd="0" presId="urn:microsoft.com/office/officeart/2005/8/layout/radial5"/>
    <dgm:cxn modelId="{00963F29-6ECB-42A9-A9F9-F367325D9AB9}" type="presOf" srcId="{160771F3-562A-4D62-B2CD-64357785B216}" destId="{65A6D580-5F53-400B-8F75-9FCEC729B239}" srcOrd="0" destOrd="0" presId="urn:microsoft.com/office/officeart/2005/8/layout/radial5"/>
    <dgm:cxn modelId="{2907975B-2964-4D74-9AC8-9C29FD171700}" type="presOf" srcId="{649BE8AE-6037-4CBF-A12C-1C7C3A816227}" destId="{95E8276E-F926-4D16-8255-0AEDF28DCF4A}" srcOrd="0" destOrd="0" presId="urn:microsoft.com/office/officeart/2005/8/layout/radial5"/>
    <dgm:cxn modelId="{3690EB64-6BF7-4DD4-A83D-0516D7E7BFFF}" type="presOf" srcId="{2AC9E006-88E4-49F5-9055-66D9DEC63176}" destId="{E24B07FA-2B9A-4C60-89EA-8A3DBB84BB26}" srcOrd="1" destOrd="0" presId="urn:microsoft.com/office/officeart/2005/8/layout/radial5"/>
    <dgm:cxn modelId="{8CFA82BC-6B70-4565-9FD1-6FD79C288EA4}" type="presOf" srcId="{7A1BEACC-23FF-4A5A-93D8-7CF492808253}" destId="{A82FE474-AF3C-46CF-96FC-5EEF22C49561}" srcOrd="0" destOrd="0" presId="urn:microsoft.com/office/officeart/2005/8/layout/radial5"/>
    <dgm:cxn modelId="{F464C331-0837-4C63-BF7B-B7BB2E47E663}" type="presOf" srcId="{9D09C624-CE21-4C7F-BDB5-CAC7BA95294F}" destId="{4A10B583-DD6C-404E-BAF7-CC144E5F42AE}" srcOrd="0" destOrd="0" presId="urn:microsoft.com/office/officeart/2005/8/layout/radial5"/>
    <dgm:cxn modelId="{6F8DFC04-24D0-41D3-92A1-AFBEC7C11C44}" type="presOf" srcId="{149C3EC2-5F9C-48D0-A42C-6FBB402C0785}" destId="{FC3B89BC-9224-4963-B785-8D132B757672}" srcOrd="1" destOrd="0" presId="urn:microsoft.com/office/officeart/2005/8/layout/radial5"/>
    <dgm:cxn modelId="{75CBBED7-4205-4F6C-AA6D-C5EF013B2F0A}" type="presOf" srcId="{2AC9E006-88E4-49F5-9055-66D9DEC63176}" destId="{CBCC37D9-22F4-4493-AE06-49F53ED45F18}" srcOrd="0" destOrd="0" presId="urn:microsoft.com/office/officeart/2005/8/layout/radial5"/>
    <dgm:cxn modelId="{72C59B02-3040-4153-859E-63AE0D651893}" type="presOf" srcId="{D4E20EA5-9107-401B-8A1D-84067DE38500}" destId="{8CA08356-3E58-4558-985D-E73412ECB4C0}" srcOrd="1" destOrd="0" presId="urn:microsoft.com/office/officeart/2005/8/layout/radial5"/>
    <dgm:cxn modelId="{A4AB60E5-2658-4CB7-8BFE-0E943BD8B0C1}" type="presOf" srcId="{572F2190-D125-46E3-A468-1561E31D8123}" destId="{716B74D1-D8A0-46F5-B21B-79D3FB7C91FE}" srcOrd="1" destOrd="0" presId="urn:microsoft.com/office/officeart/2005/8/layout/radial5"/>
    <dgm:cxn modelId="{7E8AD194-A708-47A2-AD5A-E83FDE4B8F35}" type="presOf" srcId="{AC5DA423-A7C8-4B93-927A-3EAB6BC62B4B}" destId="{C1C9675E-9E9D-4283-9FE7-FF490995389A}" srcOrd="0" destOrd="0" presId="urn:microsoft.com/office/officeart/2005/8/layout/radial5"/>
    <dgm:cxn modelId="{B664E273-B401-4C7C-BA72-1AF24F0E8A92}" type="presOf" srcId="{27126B4F-95F4-41F5-B856-705F0D39532E}" destId="{750B7CF5-0CEE-4FDD-8A6C-3586F2A54363}" srcOrd="0" destOrd="0" presId="urn:microsoft.com/office/officeart/2005/8/layout/radial5"/>
    <dgm:cxn modelId="{7DB6E236-62D2-413E-BD60-E1A1B72E1B06}" type="presOf" srcId="{AC5DA423-A7C8-4B93-927A-3EAB6BC62B4B}" destId="{52C941CB-DCE9-4350-A823-93F04751627A}" srcOrd="1" destOrd="0" presId="urn:microsoft.com/office/officeart/2005/8/layout/radial5"/>
    <dgm:cxn modelId="{AA409CD8-9846-4ACE-AEE4-7546070A525F}" type="presOf" srcId="{149C3EC2-5F9C-48D0-A42C-6FBB402C0785}" destId="{93868EF0-CAF4-47C3-B295-E2F34C0AB41C}" srcOrd="0" destOrd="0" presId="urn:microsoft.com/office/officeart/2005/8/layout/radial5"/>
    <dgm:cxn modelId="{341BA8EF-0A10-4C21-9A7E-999CEF33E472}" type="presOf" srcId="{D92B7764-7472-429A-8F4E-B83186625399}" destId="{5D38A4BF-2BB2-4533-A3A8-32AEBD96D62C}" srcOrd="0" destOrd="0" presId="urn:microsoft.com/office/officeart/2005/8/layout/radial5"/>
    <dgm:cxn modelId="{B66DFAD2-E100-4E1C-958B-E809203C8CB7}" type="presOf" srcId="{8AC0A596-D3A1-456C-AE21-F17FBE016D07}" destId="{4FCA9DE1-0665-49AA-8F9E-69C28568DECC}" srcOrd="0" destOrd="0" presId="urn:microsoft.com/office/officeart/2005/8/layout/radial5"/>
    <dgm:cxn modelId="{AD7593B8-9FBD-4CB9-8A6D-49901B8CD521}" srcId="{707A3570-DCE7-4BBF-A2DE-1DD565B984D4}" destId="{649BE8AE-6037-4CBF-A12C-1C7C3A816227}" srcOrd="0" destOrd="0" parTransId="{D4E20EA5-9107-401B-8A1D-84067DE38500}" sibTransId="{7F3214A9-0B95-4B55-A1CE-41EAECB66532}"/>
    <dgm:cxn modelId="{FEEAEF4C-DEC0-4A1B-AA10-E423DC565DC7}" type="presOf" srcId="{D4E20EA5-9107-401B-8A1D-84067DE38500}" destId="{A708B141-0A30-47C1-B1F9-C456B4BF170C}" srcOrd="0" destOrd="0" presId="urn:microsoft.com/office/officeart/2005/8/layout/radial5"/>
    <dgm:cxn modelId="{170B313D-AEF1-4314-8102-569F20B47215}" srcId="{707A3570-DCE7-4BBF-A2DE-1DD565B984D4}" destId="{2CC3773A-4D4C-462F-8C01-B7F74D718305}" srcOrd="1" destOrd="0" parTransId="{149C3EC2-5F9C-48D0-A42C-6FBB402C0785}" sibTransId="{0F36B3CA-FBDC-44D3-A5F0-02DAF415EAC4}"/>
    <dgm:cxn modelId="{301D0129-3E30-47CD-9ABE-8277869D8388}" srcId="{707A3570-DCE7-4BBF-A2DE-1DD565B984D4}" destId="{27126B4F-95F4-41F5-B856-705F0D39532E}" srcOrd="4" destOrd="0" parTransId="{2AC9E006-88E4-49F5-9055-66D9DEC63176}" sibTransId="{D968AD22-E01B-4A98-9F19-E987B4CAD310}"/>
    <dgm:cxn modelId="{9D912E9C-D9EB-4D8C-B714-3127F93C6831}" type="presOf" srcId="{2CC3773A-4D4C-462F-8C01-B7F74D718305}" destId="{ACBBF243-CE5A-4711-8E13-6F57A62BF90B}" srcOrd="0" destOrd="0" presId="urn:microsoft.com/office/officeart/2005/8/layout/radial5"/>
    <dgm:cxn modelId="{5AEF9DE2-66A4-4682-9048-EC1BB64DC9A2}" type="presOf" srcId="{707A3570-DCE7-4BBF-A2DE-1DD565B984D4}" destId="{172212F1-BA5C-4B39-857F-DEA194878D0C}" srcOrd="0" destOrd="0" presId="urn:microsoft.com/office/officeart/2005/8/layout/radial5"/>
    <dgm:cxn modelId="{5E9D347C-F2D2-457E-8F04-0F7FF2C7A513}" srcId="{707A3570-DCE7-4BBF-A2DE-1DD565B984D4}" destId="{940F1D51-D8D0-4800-82C9-AE26DAEA1FFA}" srcOrd="3" destOrd="0" parTransId="{572F2190-D125-46E3-A468-1561E31D8123}" sibTransId="{80191FD6-42D5-4F66-BF23-AFD2FBF09F9F}"/>
    <dgm:cxn modelId="{5BD7C332-526B-452C-A428-5DBE424FA4FD}" type="presOf" srcId="{B7A1B783-4BF7-4E7B-9351-76612514282F}" destId="{922BF56E-BF03-43AD-8549-6FCF69552D3C}" srcOrd="1" destOrd="0" presId="urn:microsoft.com/office/officeart/2005/8/layout/radial5"/>
    <dgm:cxn modelId="{0C7C8DC3-72D6-4AFF-B28A-FD3618FA813A}" srcId="{707A3570-DCE7-4BBF-A2DE-1DD565B984D4}" destId="{160771F3-562A-4D62-B2CD-64357785B216}" srcOrd="6" destOrd="0" parTransId="{AC5DA423-A7C8-4B93-927A-3EAB6BC62B4B}" sibTransId="{13A59415-6E56-485E-86DF-6D54D40C0617}"/>
    <dgm:cxn modelId="{57D36D4A-0828-4FAB-AE22-BB61B0BDFFDB}" type="presOf" srcId="{572F2190-D125-46E3-A468-1561E31D8123}" destId="{69934D42-D8AA-4787-82C5-492DF22E4B78}" srcOrd="0" destOrd="0" presId="urn:microsoft.com/office/officeart/2005/8/layout/radial5"/>
    <dgm:cxn modelId="{0C3B1EB1-AE6C-453C-B113-F87905CDF39A}" srcId="{707A3570-DCE7-4BBF-A2DE-1DD565B984D4}" destId="{D92B7764-7472-429A-8F4E-B83186625399}" srcOrd="2" destOrd="0" parTransId="{B7A1B783-4BF7-4E7B-9351-76612514282F}" sibTransId="{B1331C10-DA6E-403D-AB21-890FCE3BCC69}"/>
    <dgm:cxn modelId="{0C10A24E-CFA3-4EBD-A442-AF363BF3D677}" srcId="{707A3570-DCE7-4BBF-A2DE-1DD565B984D4}" destId="{8AC0A596-D3A1-456C-AE21-F17FBE016D07}" srcOrd="5" destOrd="0" parTransId="{7A1BEACC-23FF-4A5A-93D8-7CF492808253}" sibTransId="{E9E71121-9A49-4654-BD6E-21BAAA772BBA}"/>
    <dgm:cxn modelId="{47AE02E7-C47F-4081-84C5-14DB393AE8BC}" srcId="{9D09C624-CE21-4C7F-BDB5-CAC7BA95294F}" destId="{707A3570-DCE7-4BBF-A2DE-1DD565B984D4}" srcOrd="0" destOrd="0" parTransId="{72EACC2B-7548-48D6-B2CD-59F4656BB958}" sibTransId="{9CBA55D9-464E-4591-A9D8-B601B3126758}"/>
    <dgm:cxn modelId="{A7F3E2DD-1A9C-430D-B11E-94EB7DC2A0C1}" type="presOf" srcId="{940F1D51-D8D0-4800-82C9-AE26DAEA1FFA}" destId="{E7BEABFE-36A9-4256-8CF3-52338E23038E}" srcOrd="0" destOrd="0" presId="urn:microsoft.com/office/officeart/2005/8/layout/radial5"/>
    <dgm:cxn modelId="{E6C72766-BBFF-423A-9774-9C8503793712}" type="presParOf" srcId="{4A10B583-DD6C-404E-BAF7-CC144E5F42AE}" destId="{172212F1-BA5C-4B39-857F-DEA194878D0C}" srcOrd="0" destOrd="0" presId="urn:microsoft.com/office/officeart/2005/8/layout/radial5"/>
    <dgm:cxn modelId="{15851856-5498-4077-B865-60D0146F24AE}" type="presParOf" srcId="{4A10B583-DD6C-404E-BAF7-CC144E5F42AE}" destId="{A708B141-0A30-47C1-B1F9-C456B4BF170C}" srcOrd="1" destOrd="0" presId="urn:microsoft.com/office/officeart/2005/8/layout/radial5"/>
    <dgm:cxn modelId="{159447F5-9597-4478-ADFC-DDBE212D391C}" type="presParOf" srcId="{A708B141-0A30-47C1-B1F9-C456B4BF170C}" destId="{8CA08356-3E58-4558-985D-E73412ECB4C0}" srcOrd="0" destOrd="0" presId="urn:microsoft.com/office/officeart/2005/8/layout/radial5"/>
    <dgm:cxn modelId="{9A6B75AE-CB2B-4B6A-94F6-09D815154B57}" type="presParOf" srcId="{4A10B583-DD6C-404E-BAF7-CC144E5F42AE}" destId="{95E8276E-F926-4D16-8255-0AEDF28DCF4A}" srcOrd="2" destOrd="0" presId="urn:microsoft.com/office/officeart/2005/8/layout/radial5"/>
    <dgm:cxn modelId="{CEB87AF7-06A6-4EC1-A7C4-64094CA456CB}" type="presParOf" srcId="{4A10B583-DD6C-404E-BAF7-CC144E5F42AE}" destId="{93868EF0-CAF4-47C3-B295-E2F34C0AB41C}" srcOrd="3" destOrd="0" presId="urn:microsoft.com/office/officeart/2005/8/layout/radial5"/>
    <dgm:cxn modelId="{CF2B7FB9-C8F0-40AF-9734-AEF74CA0B9FB}" type="presParOf" srcId="{93868EF0-CAF4-47C3-B295-E2F34C0AB41C}" destId="{FC3B89BC-9224-4963-B785-8D132B757672}" srcOrd="0" destOrd="0" presId="urn:microsoft.com/office/officeart/2005/8/layout/radial5"/>
    <dgm:cxn modelId="{8A0077C7-049B-48C4-BD1B-908CA2D1EEAF}" type="presParOf" srcId="{4A10B583-DD6C-404E-BAF7-CC144E5F42AE}" destId="{ACBBF243-CE5A-4711-8E13-6F57A62BF90B}" srcOrd="4" destOrd="0" presId="urn:microsoft.com/office/officeart/2005/8/layout/radial5"/>
    <dgm:cxn modelId="{5B831715-4B11-493C-939F-F0222E05DD09}" type="presParOf" srcId="{4A10B583-DD6C-404E-BAF7-CC144E5F42AE}" destId="{F73B6094-7810-43CD-AF5A-A02A1A6DBC87}" srcOrd="5" destOrd="0" presId="urn:microsoft.com/office/officeart/2005/8/layout/radial5"/>
    <dgm:cxn modelId="{4A9A1A9C-EED6-49AB-83CA-17FFFFF2B0E9}" type="presParOf" srcId="{F73B6094-7810-43CD-AF5A-A02A1A6DBC87}" destId="{922BF56E-BF03-43AD-8549-6FCF69552D3C}" srcOrd="0" destOrd="0" presId="urn:microsoft.com/office/officeart/2005/8/layout/radial5"/>
    <dgm:cxn modelId="{268D4600-5919-4BF0-8954-4E1C3E8A6CB4}" type="presParOf" srcId="{4A10B583-DD6C-404E-BAF7-CC144E5F42AE}" destId="{5D38A4BF-2BB2-4533-A3A8-32AEBD96D62C}" srcOrd="6" destOrd="0" presId="urn:microsoft.com/office/officeart/2005/8/layout/radial5"/>
    <dgm:cxn modelId="{EA5D51C3-C7D1-4B9E-B817-FDA659E4E619}" type="presParOf" srcId="{4A10B583-DD6C-404E-BAF7-CC144E5F42AE}" destId="{69934D42-D8AA-4787-82C5-492DF22E4B78}" srcOrd="7" destOrd="0" presId="urn:microsoft.com/office/officeart/2005/8/layout/radial5"/>
    <dgm:cxn modelId="{A7C15A2A-CF85-406D-BAF2-E1F4A6CF0EEA}" type="presParOf" srcId="{69934D42-D8AA-4787-82C5-492DF22E4B78}" destId="{716B74D1-D8A0-46F5-B21B-79D3FB7C91FE}" srcOrd="0" destOrd="0" presId="urn:microsoft.com/office/officeart/2005/8/layout/radial5"/>
    <dgm:cxn modelId="{78980C39-147A-42EA-AC14-112DB249AFAE}" type="presParOf" srcId="{4A10B583-DD6C-404E-BAF7-CC144E5F42AE}" destId="{E7BEABFE-36A9-4256-8CF3-52338E23038E}" srcOrd="8" destOrd="0" presId="urn:microsoft.com/office/officeart/2005/8/layout/radial5"/>
    <dgm:cxn modelId="{251A1B81-C4A3-4647-AA7C-A8DACC395EE9}" type="presParOf" srcId="{4A10B583-DD6C-404E-BAF7-CC144E5F42AE}" destId="{CBCC37D9-22F4-4493-AE06-49F53ED45F18}" srcOrd="9" destOrd="0" presId="urn:microsoft.com/office/officeart/2005/8/layout/radial5"/>
    <dgm:cxn modelId="{F0D3724E-DF7C-424F-A371-EF0C322A5A19}" type="presParOf" srcId="{CBCC37D9-22F4-4493-AE06-49F53ED45F18}" destId="{E24B07FA-2B9A-4C60-89EA-8A3DBB84BB26}" srcOrd="0" destOrd="0" presId="urn:microsoft.com/office/officeart/2005/8/layout/radial5"/>
    <dgm:cxn modelId="{D6AB063E-8753-456C-B8BB-C70382EFB52F}" type="presParOf" srcId="{4A10B583-DD6C-404E-BAF7-CC144E5F42AE}" destId="{750B7CF5-0CEE-4FDD-8A6C-3586F2A54363}" srcOrd="10" destOrd="0" presId="urn:microsoft.com/office/officeart/2005/8/layout/radial5"/>
    <dgm:cxn modelId="{4DB2940E-EAF7-49F2-B514-93D18704856E}" type="presParOf" srcId="{4A10B583-DD6C-404E-BAF7-CC144E5F42AE}" destId="{A82FE474-AF3C-46CF-96FC-5EEF22C49561}" srcOrd="11" destOrd="0" presId="urn:microsoft.com/office/officeart/2005/8/layout/radial5"/>
    <dgm:cxn modelId="{E4562ECB-D584-4546-9A02-A5F89DB115AF}" type="presParOf" srcId="{A82FE474-AF3C-46CF-96FC-5EEF22C49561}" destId="{27AC18D6-83BB-4174-9712-1DF4F11DD3CF}" srcOrd="0" destOrd="0" presId="urn:microsoft.com/office/officeart/2005/8/layout/radial5"/>
    <dgm:cxn modelId="{6AA0D0F6-7818-4E95-B811-F707F29C2331}" type="presParOf" srcId="{4A10B583-DD6C-404E-BAF7-CC144E5F42AE}" destId="{4FCA9DE1-0665-49AA-8F9E-69C28568DECC}" srcOrd="12" destOrd="0" presId="urn:microsoft.com/office/officeart/2005/8/layout/radial5"/>
    <dgm:cxn modelId="{8288278B-3311-417B-927F-CB605D8AD7F7}" type="presParOf" srcId="{4A10B583-DD6C-404E-BAF7-CC144E5F42AE}" destId="{C1C9675E-9E9D-4283-9FE7-FF490995389A}" srcOrd="13" destOrd="0" presId="urn:microsoft.com/office/officeart/2005/8/layout/radial5"/>
    <dgm:cxn modelId="{AB110754-6E56-4246-B328-50DA3A149277}" type="presParOf" srcId="{C1C9675E-9E9D-4283-9FE7-FF490995389A}" destId="{52C941CB-DCE9-4350-A823-93F04751627A}" srcOrd="0" destOrd="0" presId="urn:microsoft.com/office/officeart/2005/8/layout/radial5"/>
    <dgm:cxn modelId="{F14004DF-3CEF-4C37-AE8C-6F267851585D}" type="presParOf" srcId="{4A10B583-DD6C-404E-BAF7-CC144E5F42AE}" destId="{65A6D580-5F53-400B-8F75-9FCEC729B239}"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D441A6-395F-4EB2-AF76-AD7B8A9A1836}" type="doc">
      <dgm:prSet loTypeId="urn:microsoft.com/office/officeart/2005/8/layout/process1" loCatId="process" qsTypeId="urn:microsoft.com/office/officeart/2005/8/quickstyle/simple1" qsCatId="simple" csTypeId="urn:microsoft.com/office/officeart/2005/8/colors/accent1_2" csCatId="accent1" phldr="1"/>
      <dgm:spPr/>
    </dgm:pt>
    <dgm:pt modelId="{55BB037B-5809-4BD7-9150-E911C1184188}">
      <dgm:prSet phldrT="[文字]"/>
      <dgm:spPr/>
      <dgm:t>
        <a:bodyPr/>
        <a:lstStyle/>
        <a:p>
          <a:r>
            <a:rPr lang="zh-TW" altLang="en-US" dirty="0"/>
            <a:t>志願序</a:t>
          </a:r>
        </a:p>
      </dgm:t>
    </dgm:pt>
    <dgm:pt modelId="{8CB18548-53AD-4F06-84A2-6CF7579F95E1}" type="parTrans" cxnId="{0000ACFC-D9BF-4950-BDAD-FDDDF4E4A542}">
      <dgm:prSet/>
      <dgm:spPr/>
      <dgm:t>
        <a:bodyPr/>
        <a:lstStyle/>
        <a:p>
          <a:endParaRPr lang="zh-TW" altLang="en-US"/>
        </a:p>
      </dgm:t>
    </dgm:pt>
    <dgm:pt modelId="{DAE7DAD2-3665-41D6-AFBF-0D244CBE3C07}" type="sibTrans" cxnId="{0000ACFC-D9BF-4950-BDAD-FDDDF4E4A542}">
      <dgm:prSet/>
      <dgm:spPr/>
      <dgm:t>
        <a:bodyPr/>
        <a:lstStyle/>
        <a:p>
          <a:endParaRPr lang="zh-TW" altLang="en-US"/>
        </a:p>
      </dgm:t>
    </dgm:pt>
    <dgm:pt modelId="{4EB6D582-D6D6-476B-82C4-FD3582174F8A}">
      <dgm:prSet phldrT="[文字]"/>
      <dgm:spPr/>
      <dgm:t>
        <a:bodyPr/>
        <a:lstStyle/>
        <a:p>
          <a:r>
            <a:rPr lang="zh-TW" altLang="en-US" dirty="0"/>
            <a:t>競賽及科展得獎項目</a:t>
          </a:r>
        </a:p>
      </dgm:t>
    </dgm:pt>
    <dgm:pt modelId="{BB30CF08-E40F-4265-9624-41A5EF4BA7F5}" type="parTrans" cxnId="{7DB0DF86-30CF-463E-B951-67B9BC77354D}">
      <dgm:prSet/>
      <dgm:spPr/>
      <dgm:t>
        <a:bodyPr/>
        <a:lstStyle/>
        <a:p>
          <a:endParaRPr lang="zh-TW" altLang="en-US"/>
        </a:p>
      </dgm:t>
    </dgm:pt>
    <dgm:pt modelId="{DFDD66F6-798B-48F6-83A0-22971ED4FD4C}" type="sibTrans" cxnId="{7DB0DF86-30CF-463E-B951-67B9BC77354D}">
      <dgm:prSet/>
      <dgm:spPr/>
      <dgm:t>
        <a:bodyPr/>
        <a:lstStyle/>
        <a:p>
          <a:endParaRPr lang="zh-TW" altLang="en-US"/>
        </a:p>
      </dgm:t>
    </dgm:pt>
    <dgm:pt modelId="{14D77F43-536D-44A7-AAFC-4DEEE1B1E2C5}">
      <dgm:prSet phldrT="[文字]"/>
      <dgm:spPr/>
      <dgm:t>
        <a:bodyPr/>
        <a:lstStyle/>
        <a:p>
          <a:r>
            <a:rPr lang="zh-TW" altLang="en-US" dirty="0"/>
            <a:t>競賽及科展得獎名次</a:t>
          </a:r>
        </a:p>
      </dgm:t>
    </dgm:pt>
    <dgm:pt modelId="{35F67465-073E-4DE4-8C4E-07DB5B12DA6B}" type="parTrans" cxnId="{2B51BB5C-3BB3-4158-A537-7483A1F0417F}">
      <dgm:prSet/>
      <dgm:spPr/>
      <dgm:t>
        <a:bodyPr/>
        <a:lstStyle/>
        <a:p>
          <a:endParaRPr lang="zh-TW" altLang="en-US"/>
        </a:p>
      </dgm:t>
    </dgm:pt>
    <dgm:pt modelId="{1F79CEB1-5214-4FA3-872B-E6C7D03EE7E2}" type="sibTrans" cxnId="{2B51BB5C-3BB3-4158-A537-7483A1F0417F}">
      <dgm:prSet/>
      <dgm:spPr/>
      <dgm:t>
        <a:bodyPr/>
        <a:lstStyle/>
        <a:p>
          <a:endParaRPr lang="zh-TW" altLang="en-US"/>
        </a:p>
      </dgm:t>
    </dgm:pt>
    <dgm:pt modelId="{96626604-B70C-4C4A-9537-00FAE061BCB0}">
      <dgm:prSet phldrT="[文字]"/>
      <dgm:spPr/>
      <dgm:t>
        <a:bodyPr/>
        <a:lstStyle/>
        <a:p>
          <a:r>
            <a:rPr lang="zh-TW" altLang="en-US" dirty="0"/>
            <a:t>技藝教育課程職群成績</a:t>
          </a:r>
          <a:r>
            <a:rPr lang="en-US" altLang="zh-TW" dirty="0"/>
            <a:t>PR</a:t>
          </a:r>
          <a:r>
            <a:rPr lang="zh-TW" altLang="en-US" dirty="0"/>
            <a:t>值</a:t>
          </a:r>
        </a:p>
      </dgm:t>
    </dgm:pt>
    <dgm:pt modelId="{F7D7A0CE-1C47-4EBC-8705-847F0D617C01}" type="parTrans" cxnId="{05D8B497-68DA-4470-9779-012D737F9551}">
      <dgm:prSet/>
      <dgm:spPr/>
      <dgm:t>
        <a:bodyPr/>
        <a:lstStyle/>
        <a:p>
          <a:endParaRPr lang="zh-TW" altLang="en-US"/>
        </a:p>
      </dgm:t>
    </dgm:pt>
    <dgm:pt modelId="{FF11D2D2-732E-4C94-AC98-EE43606B3F2D}" type="sibTrans" cxnId="{05D8B497-68DA-4470-9779-012D737F9551}">
      <dgm:prSet/>
      <dgm:spPr/>
      <dgm:t>
        <a:bodyPr/>
        <a:lstStyle/>
        <a:p>
          <a:endParaRPr lang="zh-TW" altLang="en-US"/>
        </a:p>
      </dgm:t>
    </dgm:pt>
    <dgm:pt modelId="{F2EC6FD6-D984-4423-A06D-545E08552652}" type="pres">
      <dgm:prSet presAssocID="{60D441A6-395F-4EB2-AF76-AD7B8A9A1836}" presName="Name0" presStyleCnt="0">
        <dgm:presLayoutVars>
          <dgm:dir/>
          <dgm:resizeHandles val="exact"/>
        </dgm:presLayoutVars>
      </dgm:prSet>
      <dgm:spPr/>
    </dgm:pt>
    <dgm:pt modelId="{98532DA6-C737-4DEE-8421-F5D19D369482}" type="pres">
      <dgm:prSet presAssocID="{55BB037B-5809-4BD7-9150-E911C1184188}" presName="node" presStyleLbl="node1" presStyleIdx="0" presStyleCnt="4" custLinFactNeighborX="-572" custLinFactNeighborY="8333">
        <dgm:presLayoutVars>
          <dgm:bulletEnabled val="1"/>
        </dgm:presLayoutVars>
      </dgm:prSet>
      <dgm:spPr/>
      <dgm:t>
        <a:bodyPr/>
        <a:lstStyle/>
        <a:p>
          <a:endParaRPr lang="zh-TW" altLang="en-US"/>
        </a:p>
      </dgm:t>
    </dgm:pt>
    <dgm:pt modelId="{AE808D87-DD3A-4739-A0A7-5B4D84E62BF3}" type="pres">
      <dgm:prSet presAssocID="{DAE7DAD2-3665-41D6-AFBF-0D244CBE3C07}" presName="sibTrans" presStyleLbl="sibTrans2D1" presStyleIdx="0" presStyleCnt="3"/>
      <dgm:spPr/>
      <dgm:t>
        <a:bodyPr/>
        <a:lstStyle/>
        <a:p>
          <a:endParaRPr lang="zh-TW" altLang="en-US"/>
        </a:p>
      </dgm:t>
    </dgm:pt>
    <dgm:pt modelId="{1B8BD5AD-B032-48C5-9FDC-FE8B66EE581B}" type="pres">
      <dgm:prSet presAssocID="{DAE7DAD2-3665-41D6-AFBF-0D244CBE3C07}" presName="connectorText" presStyleLbl="sibTrans2D1" presStyleIdx="0" presStyleCnt="3"/>
      <dgm:spPr/>
      <dgm:t>
        <a:bodyPr/>
        <a:lstStyle/>
        <a:p>
          <a:endParaRPr lang="zh-TW" altLang="en-US"/>
        </a:p>
      </dgm:t>
    </dgm:pt>
    <dgm:pt modelId="{26C6B1FF-C6FF-4C88-98FB-D396753BA8B1}" type="pres">
      <dgm:prSet presAssocID="{4EB6D582-D6D6-476B-82C4-FD3582174F8A}" presName="node" presStyleLbl="node1" presStyleIdx="1" presStyleCnt="4">
        <dgm:presLayoutVars>
          <dgm:bulletEnabled val="1"/>
        </dgm:presLayoutVars>
      </dgm:prSet>
      <dgm:spPr/>
      <dgm:t>
        <a:bodyPr/>
        <a:lstStyle/>
        <a:p>
          <a:endParaRPr lang="zh-TW" altLang="en-US"/>
        </a:p>
      </dgm:t>
    </dgm:pt>
    <dgm:pt modelId="{75AB7868-74E5-4281-940F-0390F922C6DD}" type="pres">
      <dgm:prSet presAssocID="{DFDD66F6-798B-48F6-83A0-22971ED4FD4C}" presName="sibTrans" presStyleLbl="sibTrans2D1" presStyleIdx="1" presStyleCnt="3"/>
      <dgm:spPr/>
      <dgm:t>
        <a:bodyPr/>
        <a:lstStyle/>
        <a:p>
          <a:endParaRPr lang="zh-TW" altLang="en-US"/>
        </a:p>
      </dgm:t>
    </dgm:pt>
    <dgm:pt modelId="{9C1E736E-0EB9-405C-B1B8-B985442AB90C}" type="pres">
      <dgm:prSet presAssocID="{DFDD66F6-798B-48F6-83A0-22971ED4FD4C}" presName="connectorText" presStyleLbl="sibTrans2D1" presStyleIdx="1" presStyleCnt="3"/>
      <dgm:spPr/>
      <dgm:t>
        <a:bodyPr/>
        <a:lstStyle/>
        <a:p>
          <a:endParaRPr lang="zh-TW" altLang="en-US"/>
        </a:p>
      </dgm:t>
    </dgm:pt>
    <dgm:pt modelId="{F3DE3FFB-DC5C-4376-9876-879A0110C8E9}" type="pres">
      <dgm:prSet presAssocID="{14D77F43-536D-44A7-AAFC-4DEEE1B1E2C5}" presName="node" presStyleLbl="node1" presStyleIdx="2" presStyleCnt="4">
        <dgm:presLayoutVars>
          <dgm:bulletEnabled val="1"/>
        </dgm:presLayoutVars>
      </dgm:prSet>
      <dgm:spPr/>
      <dgm:t>
        <a:bodyPr/>
        <a:lstStyle/>
        <a:p>
          <a:endParaRPr lang="zh-TW" altLang="en-US"/>
        </a:p>
      </dgm:t>
    </dgm:pt>
    <dgm:pt modelId="{EE12CF02-094D-4544-B5EF-EC9F5ABAAF10}" type="pres">
      <dgm:prSet presAssocID="{1F79CEB1-5214-4FA3-872B-E6C7D03EE7E2}" presName="sibTrans" presStyleLbl="sibTrans2D1" presStyleIdx="2" presStyleCnt="3"/>
      <dgm:spPr/>
      <dgm:t>
        <a:bodyPr/>
        <a:lstStyle/>
        <a:p>
          <a:endParaRPr lang="zh-TW" altLang="en-US"/>
        </a:p>
      </dgm:t>
    </dgm:pt>
    <dgm:pt modelId="{3E83D893-F7BF-44F7-8933-EF852792F329}" type="pres">
      <dgm:prSet presAssocID="{1F79CEB1-5214-4FA3-872B-E6C7D03EE7E2}" presName="connectorText" presStyleLbl="sibTrans2D1" presStyleIdx="2" presStyleCnt="3"/>
      <dgm:spPr/>
      <dgm:t>
        <a:bodyPr/>
        <a:lstStyle/>
        <a:p>
          <a:endParaRPr lang="zh-TW" altLang="en-US"/>
        </a:p>
      </dgm:t>
    </dgm:pt>
    <dgm:pt modelId="{6995B3DB-DE06-430E-9E55-EF2D9ED14158}" type="pres">
      <dgm:prSet presAssocID="{96626604-B70C-4C4A-9537-00FAE061BCB0}" presName="node" presStyleLbl="node1" presStyleIdx="3" presStyleCnt="4">
        <dgm:presLayoutVars>
          <dgm:bulletEnabled val="1"/>
        </dgm:presLayoutVars>
      </dgm:prSet>
      <dgm:spPr/>
      <dgm:t>
        <a:bodyPr/>
        <a:lstStyle/>
        <a:p>
          <a:endParaRPr lang="zh-TW" altLang="en-US"/>
        </a:p>
      </dgm:t>
    </dgm:pt>
  </dgm:ptLst>
  <dgm:cxnLst>
    <dgm:cxn modelId="{A8375AE5-4FB4-486A-8FB6-043F5109D315}" type="presOf" srcId="{DAE7DAD2-3665-41D6-AFBF-0D244CBE3C07}" destId="{AE808D87-DD3A-4739-A0A7-5B4D84E62BF3}" srcOrd="0" destOrd="0" presId="urn:microsoft.com/office/officeart/2005/8/layout/process1"/>
    <dgm:cxn modelId="{D07D1F48-0409-4170-A9B6-337A8C4EC33B}" type="presOf" srcId="{14D77F43-536D-44A7-AAFC-4DEEE1B1E2C5}" destId="{F3DE3FFB-DC5C-4376-9876-879A0110C8E9}" srcOrd="0" destOrd="0" presId="urn:microsoft.com/office/officeart/2005/8/layout/process1"/>
    <dgm:cxn modelId="{05D8B497-68DA-4470-9779-012D737F9551}" srcId="{60D441A6-395F-4EB2-AF76-AD7B8A9A1836}" destId="{96626604-B70C-4C4A-9537-00FAE061BCB0}" srcOrd="3" destOrd="0" parTransId="{F7D7A0CE-1C47-4EBC-8705-847F0D617C01}" sibTransId="{FF11D2D2-732E-4C94-AC98-EE43606B3F2D}"/>
    <dgm:cxn modelId="{A7288984-19EA-4B27-9834-BAEB1B046249}" type="presOf" srcId="{4EB6D582-D6D6-476B-82C4-FD3582174F8A}" destId="{26C6B1FF-C6FF-4C88-98FB-D396753BA8B1}" srcOrd="0" destOrd="0" presId="urn:microsoft.com/office/officeart/2005/8/layout/process1"/>
    <dgm:cxn modelId="{C7DDE81A-0814-46BC-95D1-2F92BE7F43C0}" type="presOf" srcId="{96626604-B70C-4C4A-9537-00FAE061BCB0}" destId="{6995B3DB-DE06-430E-9E55-EF2D9ED14158}" srcOrd="0" destOrd="0" presId="urn:microsoft.com/office/officeart/2005/8/layout/process1"/>
    <dgm:cxn modelId="{EC9FEE71-ECD3-4F82-9A27-5CDDF84CEB98}" type="presOf" srcId="{55BB037B-5809-4BD7-9150-E911C1184188}" destId="{98532DA6-C737-4DEE-8421-F5D19D369482}" srcOrd="0" destOrd="0" presId="urn:microsoft.com/office/officeart/2005/8/layout/process1"/>
    <dgm:cxn modelId="{179DEF10-F4BB-4332-803D-2C5D15E9DF79}" type="presOf" srcId="{DFDD66F6-798B-48F6-83A0-22971ED4FD4C}" destId="{9C1E736E-0EB9-405C-B1B8-B985442AB90C}" srcOrd="1" destOrd="0" presId="urn:microsoft.com/office/officeart/2005/8/layout/process1"/>
    <dgm:cxn modelId="{A4C29D66-55E4-40B7-9FD1-29FAFED37842}" type="presOf" srcId="{1F79CEB1-5214-4FA3-872B-E6C7D03EE7E2}" destId="{3E83D893-F7BF-44F7-8933-EF852792F329}" srcOrd="1" destOrd="0" presId="urn:microsoft.com/office/officeart/2005/8/layout/process1"/>
    <dgm:cxn modelId="{41120916-D140-490E-B4C5-720AAB2A0703}" type="presOf" srcId="{1F79CEB1-5214-4FA3-872B-E6C7D03EE7E2}" destId="{EE12CF02-094D-4544-B5EF-EC9F5ABAAF10}" srcOrd="0" destOrd="0" presId="urn:microsoft.com/office/officeart/2005/8/layout/process1"/>
    <dgm:cxn modelId="{88881F26-68B4-446B-AA6E-F92497D36938}" type="presOf" srcId="{60D441A6-395F-4EB2-AF76-AD7B8A9A1836}" destId="{F2EC6FD6-D984-4423-A06D-545E08552652}" srcOrd="0" destOrd="0" presId="urn:microsoft.com/office/officeart/2005/8/layout/process1"/>
    <dgm:cxn modelId="{C79D135C-EDCA-4787-94A7-594D6921C601}" type="presOf" srcId="{DFDD66F6-798B-48F6-83A0-22971ED4FD4C}" destId="{75AB7868-74E5-4281-940F-0390F922C6DD}" srcOrd="0" destOrd="0" presId="urn:microsoft.com/office/officeart/2005/8/layout/process1"/>
    <dgm:cxn modelId="{0000ACFC-D9BF-4950-BDAD-FDDDF4E4A542}" srcId="{60D441A6-395F-4EB2-AF76-AD7B8A9A1836}" destId="{55BB037B-5809-4BD7-9150-E911C1184188}" srcOrd="0" destOrd="0" parTransId="{8CB18548-53AD-4F06-84A2-6CF7579F95E1}" sibTransId="{DAE7DAD2-3665-41D6-AFBF-0D244CBE3C07}"/>
    <dgm:cxn modelId="{7DB0DF86-30CF-463E-B951-67B9BC77354D}" srcId="{60D441A6-395F-4EB2-AF76-AD7B8A9A1836}" destId="{4EB6D582-D6D6-476B-82C4-FD3582174F8A}" srcOrd="1" destOrd="0" parTransId="{BB30CF08-E40F-4265-9624-41A5EF4BA7F5}" sibTransId="{DFDD66F6-798B-48F6-83A0-22971ED4FD4C}"/>
    <dgm:cxn modelId="{34111D65-89AC-4F72-A24C-03C315B10393}" type="presOf" srcId="{DAE7DAD2-3665-41D6-AFBF-0D244CBE3C07}" destId="{1B8BD5AD-B032-48C5-9FDC-FE8B66EE581B}" srcOrd="1" destOrd="0" presId="urn:microsoft.com/office/officeart/2005/8/layout/process1"/>
    <dgm:cxn modelId="{2B51BB5C-3BB3-4158-A537-7483A1F0417F}" srcId="{60D441A6-395F-4EB2-AF76-AD7B8A9A1836}" destId="{14D77F43-536D-44A7-AAFC-4DEEE1B1E2C5}" srcOrd="2" destOrd="0" parTransId="{35F67465-073E-4DE4-8C4E-07DB5B12DA6B}" sibTransId="{1F79CEB1-5214-4FA3-872B-E6C7D03EE7E2}"/>
    <dgm:cxn modelId="{C2A0C896-FDD3-4C11-B81A-E53EC4AF49FB}" type="presParOf" srcId="{F2EC6FD6-D984-4423-A06D-545E08552652}" destId="{98532DA6-C737-4DEE-8421-F5D19D369482}" srcOrd="0" destOrd="0" presId="urn:microsoft.com/office/officeart/2005/8/layout/process1"/>
    <dgm:cxn modelId="{511629C5-5D58-4FE7-A1C9-B56EE102B954}" type="presParOf" srcId="{F2EC6FD6-D984-4423-A06D-545E08552652}" destId="{AE808D87-DD3A-4739-A0A7-5B4D84E62BF3}" srcOrd="1" destOrd="0" presId="urn:microsoft.com/office/officeart/2005/8/layout/process1"/>
    <dgm:cxn modelId="{BA5723AD-2FDA-48E9-8AFE-4D6A6B8AB95F}" type="presParOf" srcId="{AE808D87-DD3A-4739-A0A7-5B4D84E62BF3}" destId="{1B8BD5AD-B032-48C5-9FDC-FE8B66EE581B}" srcOrd="0" destOrd="0" presId="urn:microsoft.com/office/officeart/2005/8/layout/process1"/>
    <dgm:cxn modelId="{AD7CD52C-225F-4360-8F1D-D2A52971FC48}" type="presParOf" srcId="{F2EC6FD6-D984-4423-A06D-545E08552652}" destId="{26C6B1FF-C6FF-4C88-98FB-D396753BA8B1}" srcOrd="2" destOrd="0" presId="urn:microsoft.com/office/officeart/2005/8/layout/process1"/>
    <dgm:cxn modelId="{EAAD58A6-FD6C-42B0-9564-22205A14F394}" type="presParOf" srcId="{F2EC6FD6-D984-4423-A06D-545E08552652}" destId="{75AB7868-74E5-4281-940F-0390F922C6DD}" srcOrd="3" destOrd="0" presId="urn:microsoft.com/office/officeart/2005/8/layout/process1"/>
    <dgm:cxn modelId="{66CBAB67-263A-46FD-9361-8BC2F0A6B572}" type="presParOf" srcId="{75AB7868-74E5-4281-940F-0390F922C6DD}" destId="{9C1E736E-0EB9-405C-B1B8-B985442AB90C}" srcOrd="0" destOrd="0" presId="urn:microsoft.com/office/officeart/2005/8/layout/process1"/>
    <dgm:cxn modelId="{3517A39C-8453-4B8B-9B61-855A38D7A689}" type="presParOf" srcId="{F2EC6FD6-D984-4423-A06D-545E08552652}" destId="{F3DE3FFB-DC5C-4376-9876-879A0110C8E9}" srcOrd="4" destOrd="0" presId="urn:microsoft.com/office/officeart/2005/8/layout/process1"/>
    <dgm:cxn modelId="{A9129B38-5263-4BCA-848A-782F54F294A2}" type="presParOf" srcId="{F2EC6FD6-D984-4423-A06D-545E08552652}" destId="{EE12CF02-094D-4544-B5EF-EC9F5ABAAF10}" srcOrd="5" destOrd="0" presId="urn:microsoft.com/office/officeart/2005/8/layout/process1"/>
    <dgm:cxn modelId="{6DC752D7-63BB-452D-9889-61023D9702D7}" type="presParOf" srcId="{EE12CF02-094D-4544-B5EF-EC9F5ABAAF10}" destId="{3E83D893-F7BF-44F7-8933-EF852792F329}" srcOrd="0" destOrd="0" presId="urn:microsoft.com/office/officeart/2005/8/layout/process1"/>
    <dgm:cxn modelId="{C1981231-83D1-499F-B142-F22CAB3F38A3}" type="presParOf" srcId="{F2EC6FD6-D984-4423-A06D-545E08552652}" destId="{6995B3DB-DE06-430E-9E55-EF2D9ED1415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DE2B5C-13BF-4CEF-A48D-FC1E8C62830F}"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zh-TW" altLang="en-US"/>
        </a:p>
      </dgm:t>
    </dgm:pt>
    <dgm:pt modelId="{D070C77E-3924-43B8-BC2E-25FD05D93509}">
      <dgm:prSet phldrT="[文字]" custT="1"/>
      <dgm:spPr/>
      <dgm:t>
        <a:bodyPr/>
        <a:lstStyle/>
        <a:p>
          <a:pPr>
            <a:lnSpc>
              <a:spcPts val="1600"/>
            </a:lnSpc>
            <a:spcBef>
              <a:spcPts val="0"/>
            </a:spcBef>
            <a:spcAft>
              <a:spcPts val="0"/>
            </a:spcAft>
          </a:pPr>
          <a:r>
            <a:rPr lang="zh-TW" altLang="en-US" sz="1400" b="1" dirty="0">
              <a:latin typeface="+mj-ea"/>
              <a:ea typeface="+mj-ea"/>
            </a:rPr>
            <a:t>報名與資格審查</a:t>
          </a:r>
        </a:p>
      </dgm:t>
    </dgm:pt>
    <dgm:pt modelId="{18E29BAA-5679-477E-B70A-3A6C0D88F403}" type="parTrans" cxnId="{25753900-898A-40C8-8163-515F3117125B}">
      <dgm:prSet/>
      <dgm:spPr/>
      <dgm:t>
        <a:bodyPr/>
        <a:lstStyle/>
        <a:p>
          <a:pPr>
            <a:lnSpc>
              <a:spcPct val="100000"/>
            </a:lnSpc>
            <a:spcBef>
              <a:spcPts val="0"/>
            </a:spcBef>
            <a:spcAft>
              <a:spcPts val="0"/>
            </a:spcAft>
          </a:pPr>
          <a:endParaRPr lang="zh-TW" altLang="en-US" sz="1400" b="1">
            <a:latin typeface="+mj-ea"/>
            <a:ea typeface="+mj-ea"/>
          </a:endParaRPr>
        </a:p>
      </dgm:t>
    </dgm:pt>
    <dgm:pt modelId="{44FEE17C-4854-4204-A975-AEA1BF80CE47}" type="sibTrans" cxnId="{25753900-898A-40C8-8163-515F3117125B}">
      <dgm:prSet custT="1"/>
      <dgm:spPr/>
      <dgm:t>
        <a:bodyPr/>
        <a:lstStyle/>
        <a:p>
          <a:pPr>
            <a:lnSpc>
              <a:spcPct val="100000"/>
            </a:lnSpc>
            <a:spcBef>
              <a:spcPts val="0"/>
            </a:spcBef>
            <a:spcAft>
              <a:spcPts val="0"/>
            </a:spcAft>
          </a:pPr>
          <a:endParaRPr lang="zh-TW" altLang="en-US" sz="1400" b="1">
            <a:latin typeface="+mj-ea"/>
            <a:ea typeface="+mj-ea"/>
          </a:endParaRPr>
        </a:p>
      </dgm:t>
    </dgm:pt>
    <dgm:pt modelId="{BA019736-0669-473C-8DBE-2B4284EA45E2}">
      <dgm:prSet phldrT="[文字]" custT="1"/>
      <dgm:spPr/>
      <dgm:t>
        <a:bodyPr/>
        <a:lstStyle/>
        <a:p>
          <a:pPr>
            <a:lnSpc>
              <a:spcPts val="1600"/>
            </a:lnSpc>
            <a:spcBef>
              <a:spcPts val="0"/>
            </a:spcBef>
            <a:spcAft>
              <a:spcPts val="0"/>
            </a:spcAft>
          </a:pPr>
          <a:r>
            <a:rPr lang="zh-TW" altLang="en-US" sz="1400" b="1" dirty="0">
              <a:latin typeface="+mj-ea"/>
              <a:ea typeface="+mj-ea"/>
            </a:rPr>
            <a:t>公告資格審查結果科學能力檢定</a:t>
          </a:r>
        </a:p>
      </dgm:t>
    </dgm:pt>
    <dgm:pt modelId="{5A2683C3-1AE9-4E6F-9DC9-5B22DDEA57E0}" type="parTrans" cxnId="{31510952-F00E-4C9C-BB22-453925BDB7B1}">
      <dgm:prSet/>
      <dgm:spPr/>
      <dgm:t>
        <a:bodyPr/>
        <a:lstStyle/>
        <a:p>
          <a:pPr>
            <a:lnSpc>
              <a:spcPct val="100000"/>
            </a:lnSpc>
            <a:spcBef>
              <a:spcPts val="0"/>
            </a:spcBef>
            <a:spcAft>
              <a:spcPts val="0"/>
            </a:spcAft>
          </a:pPr>
          <a:endParaRPr lang="zh-TW" altLang="en-US" sz="1400" b="1">
            <a:latin typeface="+mj-ea"/>
            <a:ea typeface="+mj-ea"/>
          </a:endParaRPr>
        </a:p>
      </dgm:t>
    </dgm:pt>
    <dgm:pt modelId="{12526A45-8E60-47AE-9151-D8B4B5DB6107}" type="sibTrans" cxnId="{31510952-F00E-4C9C-BB22-453925BDB7B1}">
      <dgm:prSet custT="1"/>
      <dgm:spPr/>
      <dgm:t>
        <a:bodyPr/>
        <a:lstStyle/>
        <a:p>
          <a:pPr>
            <a:lnSpc>
              <a:spcPct val="100000"/>
            </a:lnSpc>
            <a:spcBef>
              <a:spcPts val="0"/>
            </a:spcBef>
            <a:spcAft>
              <a:spcPts val="0"/>
            </a:spcAft>
          </a:pPr>
          <a:endParaRPr lang="zh-TW" altLang="en-US" sz="1400" b="1">
            <a:latin typeface="+mj-ea"/>
            <a:ea typeface="+mj-ea"/>
          </a:endParaRPr>
        </a:p>
      </dgm:t>
    </dgm:pt>
    <dgm:pt modelId="{C5710161-3F1E-4688-9B69-A2299CE0AA49}">
      <dgm:prSet phldrT="[文字]" custT="1"/>
      <dgm:spPr/>
      <dgm:t>
        <a:bodyPr/>
        <a:lstStyle/>
        <a:p>
          <a:pPr>
            <a:lnSpc>
              <a:spcPts val="1600"/>
            </a:lnSpc>
            <a:spcBef>
              <a:spcPts val="0"/>
            </a:spcBef>
            <a:spcAft>
              <a:spcPts val="0"/>
            </a:spcAft>
          </a:pPr>
          <a:r>
            <a:rPr lang="zh-TW" altLang="en-US" sz="1400" b="1" dirty="0">
              <a:latin typeface="+mj-ea"/>
              <a:ea typeface="+mj-ea"/>
            </a:rPr>
            <a:t>實驗實作</a:t>
          </a:r>
        </a:p>
      </dgm:t>
    </dgm:pt>
    <dgm:pt modelId="{6E67215C-B57D-4191-A25A-6FA265E6934D}" type="parTrans" cxnId="{F08B90E2-7831-4823-9A0C-FAC4922A4485}">
      <dgm:prSet/>
      <dgm:spPr/>
      <dgm:t>
        <a:bodyPr/>
        <a:lstStyle/>
        <a:p>
          <a:pPr>
            <a:lnSpc>
              <a:spcPct val="100000"/>
            </a:lnSpc>
            <a:spcBef>
              <a:spcPts val="0"/>
            </a:spcBef>
            <a:spcAft>
              <a:spcPts val="0"/>
            </a:spcAft>
          </a:pPr>
          <a:endParaRPr lang="zh-TW" altLang="en-US" sz="1400" b="1">
            <a:latin typeface="+mj-ea"/>
            <a:ea typeface="+mj-ea"/>
          </a:endParaRPr>
        </a:p>
      </dgm:t>
    </dgm:pt>
    <dgm:pt modelId="{8E77813A-12CC-45D3-82C3-F3963FE5781B}" type="sibTrans" cxnId="{F08B90E2-7831-4823-9A0C-FAC4922A4485}">
      <dgm:prSet custT="1"/>
      <dgm:spPr/>
      <dgm:t>
        <a:bodyPr/>
        <a:lstStyle/>
        <a:p>
          <a:pPr>
            <a:lnSpc>
              <a:spcPct val="100000"/>
            </a:lnSpc>
            <a:spcBef>
              <a:spcPts val="0"/>
            </a:spcBef>
            <a:spcAft>
              <a:spcPts val="0"/>
            </a:spcAft>
          </a:pPr>
          <a:endParaRPr lang="zh-TW" altLang="en-US" sz="1400" b="1">
            <a:latin typeface="+mj-ea"/>
            <a:ea typeface="+mj-ea"/>
          </a:endParaRPr>
        </a:p>
      </dgm:t>
    </dgm:pt>
    <dgm:pt modelId="{846756A6-84AC-40FB-BD42-DE7E5DEC2C40}">
      <dgm:prSet phldrT="[文字]" custT="1"/>
      <dgm:spPr/>
      <dgm:t>
        <a:bodyPr/>
        <a:lstStyle/>
        <a:p>
          <a:pPr>
            <a:lnSpc>
              <a:spcPts val="1600"/>
            </a:lnSpc>
            <a:spcBef>
              <a:spcPts val="0"/>
            </a:spcBef>
            <a:spcAft>
              <a:spcPts val="0"/>
            </a:spcAft>
          </a:pPr>
          <a:r>
            <a:rPr lang="zh-TW" altLang="en-US" sz="1400" b="1" dirty="0">
              <a:latin typeface="+mj-ea"/>
              <a:ea typeface="+mj-ea"/>
            </a:rPr>
            <a:t>公告成績與放榜</a:t>
          </a:r>
        </a:p>
      </dgm:t>
    </dgm:pt>
    <dgm:pt modelId="{7BC0D519-9133-4E9C-8C51-E71829D25CEF}" type="parTrans" cxnId="{3694C899-DB2B-4CA8-9BD5-CA5E73CC49F1}">
      <dgm:prSet/>
      <dgm:spPr/>
      <dgm:t>
        <a:bodyPr/>
        <a:lstStyle/>
        <a:p>
          <a:pPr>
            <a:lnSpc>
              <a:spcPct val="100000"/>
            </a:lnSpc>
            <a:spcBef>
              <a:spcPts val="0"/>
            </a:spcBef>
            <a:spcAft>
              <a:spcPts val="0"/>
            </a:spcAft>
          </a:pPr>
          <a:endParaRPr lang="zh-TW" altLang="en-US" sz="1400" b="1">
            <a:latin typeface="+mj-ea"/>
            <a:ea typeface="+mj-ea"/>
          </a:endParaRPr>
        </a:p>
      </dgm:t>
    </dgm:pt>
    <dgm:pt modelId="{7C1EEE3F-6A25-4854-9338-A86F67BEDDD5}" type="sibTrans" cxnId="{3694C899-DB2B-4CA8-9BD5-CA5E73CC49F1}">
      <dgm:prSet/>
      <dgm:spPr/>
      <dgm:t>
        <a:bodyPr/>
        <a:lstStyle/>
        <a:p>
          <a:pPr>
            <a:lnSpc>
              <a:spcPct val="100000"/>
            </a:lnSpc>
            <a:spcBef>
              <a:spcPts val="0"/>
            </a:spcBef>
            <a:spcAft>
              <a:spcPts val="0"/>
            </a:spcAft>
          </a:pPr>
          <a:endParaRPr lang="zh-TW" altLang="en-US" sz="1400" b="1">
            <a:latin typeface="+mj-ea"/>
            <a:ea typeface="+mj-ea"/>
          </a:endParaRPr>
        </a:p>
      </dgm:t>
    </dgm:pt>
    <dgm:pt modelId="{70581279-AEC9-44A9-9F40-13DD84800827}" type="pres">
      <dgm:prSet presAssocID="{BADE2B5C-13BF-4CEF-A48D-FC1E8C62830F}" presName="Name0" presStyleCnt="0">
        <dgm:presLayoutVars>
          <dgm:dir/>
          <dgm:resizeHandles val="exact"/>
        </dgm:presLayoutVars>
      </dgm:prSet>
      <dgm:spPr/>
      <dgm:t>
        <a:bodyPr/>
        <a:lstStyle/>
        <a:p>
          <a:endParaRPr lang="zh-TW" altLang="en-US"/>
        </a:p>
      </dgm:t>
    </dgm:pt>
    <dgm:pt modelId="{28D1D450-769F-4EFB-B80A-5B88C4FA6779}" type="pres">
      <dgm:prSet presAssocID="{D070C77E-3924-43B8-BC2E-25FD05D93509}" presName="node" presStyleLbl="node1" presStyleIdx="0" presStyleCnt="4" custScaleX="156178" custScaleY="100496">
        <dgm:presLayoutVars>
          <dgm:bulletEnabled val="1"/>
        </dgm:presLayoutVars>
      </dgm:prSet>
      <dgm:spPr/>
      <dgm:t>
        <a:bodyPr/>
        <a:lstStyle/>
        <a:p>
          <a:endParaRPr lang="zh-TW" altLang="en-US"/>
        </a:p>
      </dgm:t>
    </dgm:pt>
    <dgm:pt modelId="{EE218059-EDEC-4233-90D1-8E2350876AA7}" type="pres">
      <dgm:prSet presAssocID="{44FEE17C-4854-4204-A975-AEA1BF80CE47}" presName="sibTrans" presStyleLbl="sibTrans2D1" presStyleIdx="0" presStyleCnt="3"/>
      <dgm:spPr/>
      <dgm:t>
        <a:bodyPr/>
        <a:lstStyle/>
        <a:p>
          <a:endParaRPr lang="zh-TW" altLang="en-US"/>
        </a:p>
      </dgm:t>
    </dgm:pt>
    <dgm:pt modelId="{0FC290E4-805A-4934-B7E4-FB0E485045D2}" type="pres">
      <dgm:prSet presAssocID="{44FEE17C-4854-4204-A975-AEA1BF80CE47}" presName="connectorText" presStyleLbl="sibTrans2D1" presStyleIdx="0" presStyleCnt="3"/>
      <dgm:spPr/>
      <dgm:t>
        <a:bodyPr/>
        <a:lstStyle/>
        <a:p>
          <a:endParaRPr lang="zh-TW" altLang="en-US"/>
        </a:p>
      </dgm:t>
    </dgm:pt>
    <dgm:pt modelId="{0040F5C8-DCE9-42C8-A418-003C998DB228}" type="pres">
      <dgm:prSet presAssocID="{BA019736-0669-473C-8DBE-2B4284EA45E2}" presName="node" presStyleLbl="node1" presStyleIdx="1" presStyleCnt="4" custScaleX="156178" custScaleY="100496">
        <dgm:presLayoutVars>
          <dgm:bulletEnabled val="1"/>
        </dgm:presLayoutVars>
      </dgm:prSet>
      <dgm:spPr/>
      <dgm:t>
        <a:bodyPr/>
        <a:lstStyle/>
        <a:p>
          <a:endParaRPr lang="zh-TW" altLang="en-US"/>
        </a:p>
      </dgm:t>
    </dgm:pt>
    <dgm:pt modelId="{71A2E05B-C4B2-4DD2-B9E6-E2EBFFF21511}" type="pres">
      <dgm:prSet presAssocID="{12526A45-8E60-47AE-9151-D8B4B5DB6107}" presName="sibTrans" presStyleLbl="sibTrans2D1" presStyleIdx="1" presStyleCnt="3"/>
      <dgm:spPr/>
      <dgm:t>
        <a:bodyPr/>
        <a:lstStyle/>
        <a:p>
          <a:endParaRPr lang="zh-TW" altLang="en-US"/>
        </a:p>
      </dgm:t>
    </dgm:pt>
    <dgm:pt modelId="{72508CC5-E31C-4721-8193-DAEC2C60268C}" type="pres">
      <dgm:prSet presAssocID="{12526A45-8E60-47AE-9151-D8B4B5DB6107}" presName="connectorText" presStyleLbl="sibTrans2D1" presStyleIdx="1" presStyleCnt="3"/>
      <dgm:spPr/>
      <dgm:t>
        <a:bodyPr/>
        <a:lstStyle/>
        <a:p>
          <a:endParaRPr lang="zh-TW" altLang="en-US"/>
        </a:p>
      </dgm:t>
    </dgm:pt>
    <dgm:pt modelId="{530F6A90-D1BF-4A4D-857F-BB97338D0E59}" type="pres">
      <dgm:prSet presAssocID="{C5710161-3F1E-4688-9B69-A2299CE0AA49}" presName="node" presStyleLbl="node1" presStyleIdx="2" presStyleCnt="4" custScaleX="156178" custScaleY="100496">
        <dgm:presLayoutVars>
          <dgm:bulletEnabled val="1"/>
        </dgm:presLayoutVars>
      </dgm:prSet>
      <dgm:spPr/>
      <dgm:t>
        <a:bodyPr/>
        <a:lstStyle/>
        <a:p>
          <a:endParaRPr lang="zh-TW" altLang="en-US"/>
        </a:p>
      </dgm:t>
    </dgm:pt>
    <dgm:pt modelId="{8A490290-B044-4038-A38F-DA07EA705317}" type="pres">
      <dgm:prSet presAssocID="{8E77813A-12CC-45D3-82C3-F3963FE5781B}" presName="sibTrans" presStyleLbl="sibTrans2D1" presStyleIdx="2" presStyleCnt="3"/>
      <dgm:spPr/>
      <dgm:t>
        <a:bodyPr/>
        <a:lstStyle/>
        <a:p>
          <a:endParaRPr lang="zh-TW" altLang="en-US"/>
        </a:p>
      </dgm:t>
    </dgm:pt>
    <dgm:pt modelId="{710955E2-99E0-4C03-B8A0-EF920D81C3D4}" type="pres">
      <dgm:prSet presAssocID="{8E77813A-12CC-45D3-82C3-F3963FE5781B}" presName="connectorText" presStyleLbl="sibTrans2D1" presStyleIdx="2" presStyleCnt="3"/>
      <dgm:spPr/>
      <dgm:t>
        <a:bodyPr/>
        <a:lstStyle/>
        <a:p>
          <a:endParaRPr lang="zh-TW" altLang="en-US"/>
        </a:p>
      </dgm:t>
    </dgm:pt>
    <dgm:pt modelId="{3743CDC6-9128-4713-AB31-CE52D1542D18}" type="pres">
      <dgm:prSet presAssocID="{846756A6-84AC-40FB-BD42-DE7E5DEC2C40}" presName="node" presStyleLbl="node1" presStyleIdx="3" presStyleCnt="4" custScaleX="156178" custScaleY="100496" custLinFactX="15314" custLinFactNeighborX="100000" custLinFactNeighborY="-1089">
        <dgm:presLayoutVars>
          <dgm:bulletEnabled val="1"/>
        </dgm:presLayoutVars>
      </dgm:prSet>
      <dgm:spPr/>
      <dgm:t>
        <a:bodyPr/>
        <a:lstStyle/>
        <a:p>
          <a:endParaRPr lang="zh-TW" altLang="en-US"/>
        </a:p>
      </dgm:t>
    </dgm:pt>
  </dgm:ptLst>
  <dgm:cxnLst>
    <dgm:cxn modelId="{0AD01A26-73E7-4200-8600-8548BB69217D}" type="presOf" srcId="{12526A45-8E60-47AE-9151-D8B4B5DB6107}" destId="{71A2E05B-C4B2-4DD2-B9E6-E2EBFFF21511}" srcOrd="0" destOrd="0" presId="urn:microsoft.com/office/officeart/2005/8/layout/process1"/>
    <dgm:cxn modelId="{EF830095-ADA7-4344-B59D-207B270F8D3B}" type="presOf" srcId="{8E77813A-12CC-45D3-82C3-F3963FE5781B}" destId="{710955E2-99E0-4C03-B8A0-EF920D81C3D4}" srcOrd="1" destOrd="0" presId="urn:microsoft.com/office/officeart/2005/8/layout/process1"/>
    <dgm:cxn modelId="{4A97CB91-26BD-4EBB-96B1-49E58D30DFA2}" type="presOf" srcId="{D070C77E-3924-43B8-BC2E-25FD05D93509}" destId="{28D1D450-769F-4EFB-B80A-5B88C4FA6779}" srcOrd="0" destOrd="0" presId="urn:microsoft.com/office/officeart/2005/8/layout/process1"/>
    <dgm:cxn modelId="{19F17C0D-C9C4-4F73-8CF7-07AC96A3435D}" type="presOf" srcId="{44FEE17C-4854-4204-A975-AEA1BF80CE47}" destId="{0FC290E4-805A-4934-B7E4-FB0E485045D2}" srcOrd="1" destOrd="0" presId="urn:microsoft.com/office/officeart/2005/8/layout/process1"/>
    <dgm:cxn modelId="{25753900-898A-40C8-8163-515F3117125B}" srcId="{BADE2B5C-13BF-4CEF-A48D-FC1E8C62830F}" destId="{D070C77E-3924-43B8-BC2E-25FD05D93509}" srcOrd="0" destOrd="0" parTransId="{18E29BAA-5679-477E-B70A-3A6C0D88F403}" sibTransId="{44FEE17C-4854-4204-A975-AEA1BF80CE47}"/>
    <dgm:cxn modelId="{30AB8417-CD27-4C9D-A420-554B8E0446BA}" type="presOf" srcId="{12526A45-8E60-47AE-9151-D8B4B5DB6107}" destId="{72508CC5-E31C-4721-8193-DAEC2C60268C}" srcOrd="1" destOrd="0" presId="urn:microsoft.com/office/officeart/2005/8/layout/process1"/>
    <dgm:cxn modelId="{101FFA0D-899B-480D-9F2A-7100B232265B}" type="presOf" srcId="{BA019736-0669-473C-8DBE-2B4284EA45E2}" destId="{0040F5C8-DCE9-42C8-A418-003C998DB228}" srcOrd="0" destOrd="0" presId="urn:microsoft.com/office/officeart/2005/8/layout/process1"/>
    <dgm:cxn modelId="{15E0AFFA-DD7D-4BAD-91AD-81745457A083}" type="presOf" srcId="{44FEE17C-4854-4204-A975-AEA1BF80CE47}" destId="{EE218059-EDEC-4233-90D1-8E2350876AA7}" srcOrd="0" destOrd="0" presId="urn:microsoft.com/office/officeart/2005/8/layout/process1"/>
    <dgm:cxn modelId="{61D1456E-B10D-450E-B789-6ACA0E40538A}" type="presOf" srcId="{C5710161-3F1E-4688-9B69-A2299CE0AA49}" destId="{530F6A90-D1BF-4A4D-857F-BB97338D0E59}" srcOrd="0" destOrd="0" presId="urn:microsoft.com/office/officeart/2005/8/layout/process1"/>
    <dgm:cxn modelId="{D06C670A-7CBE-4E0A-A355-C0DA14A0C525}" type="presOf" srcId="{846756A6-84AC-40FB-BD42-DE7E5DEC2C40}" destId="{3743CDC6-9128-4713-AB31-CE52D1542D18}" srcOrd="0" destOrd="0" presId="urn:microsoft.com/office/officeart/2005/8/layout/process1"/>
    <dgm:cxn modelId="{CFD2E614-19FC-40E8-BC02-C58F545A9439}" type="presOf" srcId="{8E77813A-12CC-45D3-82C3-F3963FE5781B}" destId="{8A490290-B044-4038-A38F-DA07EA705317}" srcOrd="0" destOrd="0" presId="urn:microsoft.com/office/officeart/2005/8/layout/process1"/>
    <dgm:cxn modelId="{F08B90E2-7831-4823-9A0C-FAC4922A4485}" srcId="{BADE2B5C-13BF-4CEF-A48D-FC1E8C62830F}" destId="{C5710161-3F1E-4688-9B69-A2299CE0AA49}" srcOrd="2" destOrd="0" parTransId="{6E67215C-B57D-4191-A25A-6FA265E6934D}" sibTransId="{8E77813A-12CC-45D3-82C3-F3963FE5781B}"/>
    <dgm:cxn modelId="{FB5DF25F-C113-41A1-9FF0-78188CCA8814}" type="presOf" srcId="{BADE2B5C-13BF-4CEF-A48D-FC1E8C62830F}" destId="{70581279-AEC9-44A9-9F40-13DD84800827}" srcOrd="0" destOrd="0" presId="urn:microsoft.com/office/officeart/2005/8/layout/process1"/>
    <dgm:cxn modelId="{31510952-F00E-4C9C-BB22-453925BDB7B1}" srcId="{BADE2B5C-13BF-4CEF-A48D-FC1E8C62830F}" destId="{BA019736-0669-473C-8DBE-2B4284EA45E2}" srcOrd="1" destOrd="0" parTransId="{5A2683C3-1AE9-4E6F-9DC9-5B22DDEA57E0}" sibTransId="{12526A45-8E60-47AE-9151-D8B4B5DB6107}"/>
    <dgm:cxn modelId="{3694C899-DB2B-4CA8-9BD5-CA5E73CC49F1}" srcId="{BADE2B5C-13BF-4CEF-A48D-FC1E8C62830F}" destId="{846756A6-84AC-40FB-BD42-DE7E5DEC2C40}" srcOrd="3" destOrd="0" parTransId="{7BC0D519-9133-4E9C-8C51-E71829D25CEF}" sibTransId="{7C1EEE3F-6A25-4854-9338-A86F67BEDDD5}"/>
    <dgm:cxn modelId="{A123DAD1-2F5A-4665-8DFC-35D767FA972D}" type="presParOf" srcId="{70581279-AEC9-44A9-9F40-13DD84800827}" destId="{28D1D450-769F-4EFB-B80A-5B88C4FA6779}" srcOrd="0" destOrd="0" presId="urn:microsoft.com/office/officeart/2005/8/layout/process1"/>
    <dgm:cxn modelId="{27A735CF-A201-46BC-B4D7-77F431902148}" type="presParOf" srcId="{70581279-AEC9-44A9-9F40-13DD84800827}" destId="{EE218059-EDEC-4233-90D1-8E2350876AA7}" srcOrd="1" destOrd="0" presId="urn:microsoft.com/office/officeart/2005/8/layout/process1"/>
    <dgm:cxn modelId="{AE632F92-B28D-4251-A5D1-110C5F713B75}" type="presParOf" srcId="{EE218059-EDEC-4233-90D1-8E2350876AA7}" destId="{0FC290E4-805A-4934-B7E4-FB0E485045D2}" srcOrd="0" destOrd="0" presId="urn:microsoft.com/office/officeart/2005/8/layout/process1"/>
    <dgm:cxn modelId="{BE727A4B-E9C9-4703-8054-C4897BED6D29}" type="presParOf" srcId="{70581279-AEC9-44A9-9F40-13DD84800827}" destId="{0040F5C8-DCE9-42C8-A418-003C998DB228}" srcOrd="2" destOrd="0" presId="urn:microsoft.com/office/officeart/2005/8/layout/process1"/>
    <dgm:cxn modelId="{6D69C3E7-38E4-41C7-ABC9-08B9E5CF06E0}" type="presParOf" srcId="{70581279-AEC9-44A9-9F40-13DD84800827}" destId="{71A2E05B-C4B2-4DD2-B9E6-E2EBFFF21511}" srcOrd="3" destOrd="0" presId="urn:microsoft.com/office/officeart/2005/8/layout/process1"/>
    <dgm:cxn modelId="{2B03F747-35FD-4A9B-9247-0AAB7A430829}" type="presParOf" srcId="{71A2E05B-C4B2-4DD2-B9E6-E2EBFFF21511}" destId="{72508CC5-E31C-4721-8193-DAEC2C60268C}" srcOrd="0" destOrd="0" presId="urn:microsoft.com/office/officeart/2005/8/layout/process1"/>
    <dgm:cxn modelId="{F9EE494E-42B1-4DB4-8FBC-72438FA28F96}" type="presParOf" srcId="{70581279-AEC9-44A9-9F40-13DD84800827}" destId="{530F6A90-D1BF-4A4D-857F-BB97338D0E59}" srcOrd="4" destOrd="0" presId="urn:microsoft.com/office/officeart/2005/8/layout/process1"/>
    <dgm:cxn modelId="{1D595B98-DDD1-4E32-B3B0-DE25CBD717BC}" type="presParOf" srcId="{70581279-AEC9-44A9-9F40-13DD84800827}" destId="{8A490290-B044-4038-A38F-DA07EA705317}" srcOrd="5" destOrd="0" presId="urn:microsoft.com/office/officeart/2005/8/layout/process1"/>
    <dgm:cxn modelId="{D96AC56E-B36A-485D-B52B-DC181B4E7B62}" type="presParOf" srcId="{8A490290-B044-4038-A38F-DA07EA705317}" destId="{710955E2-99E0-4C03-B8A0-EF920D81C3D4}" srcOrd="0" destOrd="0" presId="urn:microsoft.com/office/officeart/2005/8/layout/process1"/>
    <dgm:cxn modelId="{55EDDA00-E703-425D-BC17-00CD31EF4129}" type="presParOf" srcId="{70581279-AEC9-44A9-9F40-13DD84800827}" destId="{3743CDC6-9128-4713-AB31-CE52D1542D1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BE4E-7749-48DA-B45D-E7E6E93ED1D8}">
      <dsp:nvSpPr>
        <dsp:cNvPr id="0" name=""/>
        <dsp:cNvSpPr/>
      </dsp:nvSpPr>
      <dsp:spPr>
        <a:xfrm>
          <a:off x="1014372" y="422166"/>
          <a:ext cx="4347251" cy="4347251"/>
        </a:xfrm>
        <a:prstGeom prst="blockArc">
          <a:avLst>
            <a:gd name="adj1" fmla="val 13872708"/>
            <a:gd name="adj2" fmla="val 15912531"/>
            <a:gd name="adj3" fmla="val 3053"/>
          </a:avLst>
        </a:prstGeom>
        <a:solidFill>
          <a:schemeClr val="accent2">
            <a:hueOff val="-20163186"/>
            <a:satOff val="8769"/>
            <a:lumOff val="255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8123755-4C6E-4EDC-8EF4-63410690B481}">
      <dsp:nvSpPr>
        <dsp:cNvPr id="0" name=""/>
        <dsp:cNvSpPr/>
      </dsp:nvSpPr>
      <dsp:spPr>
        <a:xfrm>
          <a:off x="683130" y="605140"/>
          <a:ext cx="4347251" cy="4347251"/>
        </a:xfrm>
        <a:prstGeom prst="blockArc">
          <a:avLst>
            <a:gd name="adj1" fmla="val 11630601"/>
            <a:gd name="adj2" fmla="val 14283461"/>
            <a:gd name="adj3" fmla="val 3053"/>
          </a:avLst>
        </a:prstGeom>
        <a:solidFill>
          <a:schemeClr val="accent2">
            <a:hueOff val="-17642787"/>
            <a:satOff val="7673"/>
            <a:lumOff val="223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6B20329-7DBC-417A-BB46-F3F67B9C8CEF}">
      <dsp:nvSpPr>
        <dsp:cNvPr id="0" name=""/>
        <dsp:cNvSpPr/>
      </dsp:nvSpPr>
      <dsp:spPr>
        <a:xfrm>
          <a:off x="835594" y="429645"/>
          <a:ext cx="4347251" cy="4347251"/>
        </a:xfrm>
        <a:prstGeom prst="blockArc">
          <a:avLst>
            <a:gd name="adj1" fmla="val 9000000"/>
            <a:gd name="adj2" fmla="val 11400000"/>
            <a:gd name="adj3" fmla="val 3053"/>
          </a:avLst>
        </a:prstGeom>
        <a:solidFill>
          <a:schemeClr val="accent2">
            <a:hueOff val="-15122390"/>
            <a:satOff val="6577"/>
            <a:lumOff val="191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0F08EB5-11C0-4DF4-9A79-7F7D5D2182A6}">
      <dsp:nvSpPr>
        <dsp:cNvPr id="0" name=""/>
        <dsp:cNvSpPr/>
      </dsp:nvSpPr>
      <dsp:spPr>
        <a:xfrm>
          <a:off x="835594" y="429645"/>
          <a:ext cx="4347251" cy="4347251"/>
        </a:xfrm>
        <a:prstGeom prst="blockArc">
          <a:avLst>
            <a:gd name="adj1" fmla="val 6600000"/>
            <a:gd name="adj2" fmla="val 9000000"/>
            <a:gd name="adj3" fmla="val 3053"/>
          </a:avLst>
        </a:prstGeom>
        <a:solidFill>
          <a:schemeClr val="accent2">
            <a:hueOff val="-12601991"/>
            <a:satOff val="5481"/>
            <a:lumOff val="159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5B52213-0C64-4486-85F3-1359D6EB1119}">
      <dsp:nvSpPr>
        <dsp:cNvPr id="0" name=""/>
        <dsp:cNvSpPr/>
      </dsp:nvSpPr>
      <dsp:spPr>
        <a:xfrm>
          <a:off x="835594" y="429645"/>
          <a:ext cx="4347251" cy="4347251"/>
        </a:xfrm>
        <a:prstGeom prst="blockArc">
          <a:avLst>
            <a:gd name="adj1" fmla="val 4200000"/>
            <a:gd name="adj2" fmla="val 6600000"/>
            <a:gd name="adj3" fmla="val 3053"/>
          </a:avLst>
        </a:prstGeom>
        <a:solidFill>
          <a:schemeClr val="accent2">
            <a:hueOff val="-10081593"/>
            <a:satOff val="4384"/>
            <a:lumOff val="127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495DD54-174C-4582-9E64-A161D04C8E54}">
      <dsp:nvSpPr>
        <dsp:cNvPr id="0" name=""/>
        <dsp:cNvSpPr/>
      </dsp:nvSpPr>
      <dsp:spPr>
        <a:xfrm>
          <a:off x="835594" y="429645"/>
          <a:ext cx="4347251" cy="4347251"/>
        </a:xfrm>
        <a:prstGeom prst="blockArc">
          <a:avLst>
            <a:gd name="adj1" fmla="val 1800000"/>
            <a:gd name="adj2" fmla="val 4200000"/>
            <a:gd name="adj3" fmla="val 3053"/>
          </a:avLst>
        </a:prstGeom>
        <a:solidFill>
          <a:schemeClr val="accent2">
            <a:hueOff val="-7561195"/>
            <a:satOff val="3288"/>
            <a:lumOff val="95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F8878BD-8B87-4881-A3F9-6F7866E14AF5}">
      <dsp:nvSpPr>
        <dsp:cNvPr id="0" name=""/>
        <dsp:cNvSpPr/>
      </dsp:nvSpPr>
      <dsp:spPr>
        <a:xfrm>
          <a:off x="835594" y="429645"/>
          <a:ext cx="4347251" cy="4347251"/>
        </a:xfrm>
        <a:prstGeom prst="blockArc">
          <a:avLst>
            <a:gd name="adj1" fmla="val 21000000"/>
            <a:gd name="adj2" fmla="val 1800000"/>
            <a:gd name="adj3" fmla="val 3053"/>
          </a:avLst>
        </a:prstGeom>
        <a:solidFill>
          <a:schemeClr val="accent2">
            <a:hueOff val="-5040797"/>
            <a:satOff val="2192"/>
            <a:lumOff val="63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DE59E52-B4B2-453A-BA49-74848A5FF023}">
      <dsp:nvSpPr>
        <dsp:cNvPr id="0" name=""/>
        <dsp:cNvSpPr/>
      </dsp:nvSpPr>
      <dsp:spPr>
        <a:xfrm>
          <a:off x="835594" y="429645"/>
          <a:ext cx="4347251" cy="4347251"/>
        </a:xfrm>
        <a:prstGeom prst="blockArc">
          <a:avLst>
            <a:gd name="adj1" fmla="val 18600000"/>
            <a:gd name="adj2" fmla="val 21000000"/>
            <a:gd name="adj3" fmla="val 3053"/>
          </a:avLst>
        </a:prstGeom>
        <a:solidFill>
          <a:schemeClr val="accent2">
            <a:hueOff val="-2520398"/>
            <a:satOff val="1096"/>
            <a:lumOff val="31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0CAF788-3325-47E4-94D6-049B73CC456C}">
      <dsp:nvSpPr>
        <dsp:cNvPr id="0" name=""/>
        <dsp:cNvSpPr/>
      </dsp:nvSpPr>
      <dsp:spPr>
        <a:xfrm>
          <a:off x="835594" y="429645"/>
          <a:ext cx="4347251" cy="4347251"/>
        </a:xfrm>
        <a:prstGeom prst="blockArc">
          <a:avLst>
            <a:gd name="adj1" fmla="val 16200000"/>
            <a:gd name="adj2" fmla="val 18600000"/>
            <a:gd name="adj3" fmla="val 3053"/>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7538739-66C4-4CC6-9CF4-DE1BD4DDE741}">
      <dsp:nvSpPr>
        <dsp:cNvPr id="0" name=""/>
        <dsp:cNvSpPr/>
      </dsp:nvSpPr>
      <dsp:spPr>
        <a:xfrm>
          <a:off x="2075541" y="1667492"/>
          <a:ext cx="1867357" cy="1871557"/>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zh-TW" altLang="en-US" sz="2000" b="1" kern="1200" dirty="0">
              <a:solidFill>
                <a:schemeClr val="tx1"/>
              </a:solidFill>
              <a:latin typeface="微軟正黑體" panose="020B0604030504040204" pitchFamily="34" charset="-120"/>
              <a:ea typeface="微軟正黑體" panose="020B0604030504040204" pitchFamily="34" charset="-120"/>
            </a:rPr>
            <a:t>超額比序</a:t>
          </a:r>
          <a:endParaRPr lang="en-US" altLang="zh-TW" sz="2000" b="1" kern="1200" dirty="0">
            <a:solidFill>
              <a:schemeClr val="tx1"/>
            </a:solidFill>
            <a:latin typeface="微軟正黑體" panose="020B0604030504040204" pitchFamily="34" charset="-120"/>
            <a:ea typeface="微軟正黑體" panose="020B0604030504040204" pitchFamily="34" charset="-120"/>
          </a:endParaRPr>
        </a:p>
        <a:p>
          <a:pPr lvl="0" algn="ctr" defTabSz="889000">
            <a:lnSpc>
              <a:spcPct val="100000"/>
            </a:lnSpc>
            <a:spcBef>
              <a:spcPct val="0"/>
            </a:spcBef>
            <a:spcAft>
              <a:spcPts val="0"/>
            </a:spcAft>
          </a:pPr>
          <a:r>
            <a:rPr lang="zh-TW" altLang="en-US" sz="2000" b="1" kern="1200" dirty="0">
              <a:solidFill>
                <a:schemeClr val="tx1"/>
              </a:solidFill>
              <a:latin typeface="微軟正黑體" panose="020B0604030504040204" pitchFamily="34" charset="-120"/>
              <a:ea typeface="微軟正黑體" panose="020B0604030504040204" pitchFamily="34" charset="-120"/>
            </a:rPr>
            <a:t>總分</a:t>
          </a:r>
          <a:r>
            <a:rPr lang="en-US" altLang="zh-TW" sz="2000" b="1" kern="1200" dirty="0">
              <a:solidFill>
                <a:schemeClr val="tx1"/>
              </a:solidFill>
              <a:latin typeface="微軟正黑體" panose="020B0604030504040204" pitchFamily="34" charset="-120"/>
              <a:ea typeface="微軟正黑體" panose="020B0604030504040204" pitchFamily="34" charset="-120"/>
            </a:rPr>
            <a:t>90</a:t>
          </a:r>
          <a:r>
            <a:rPr lang="zh-TW" altLang="en-US" sz="2000" b="1" kern="1200" dirty="0">
              <a:solidFill>
                <a:schemeClr val="tx1"/>
              </a:solidFill>
              <a:latin typeface="微軟正黑體" panose="020B0604030504040204" pitchFamily="34" charset="-120"/>
              <a:ea typeface="微軟正黑體" panose="020B0604030504040204" pitchFamily="34" charset="-120"/>
            </a:rPr>
            <a:t>分</a:t>
          </a:r>
        </a:p>
      </dsp:txBody>
      <dsp:txXfrm>
        <a:off x="2349009" y="1941575"/>
        <a:ext cx="1320421" cy="1323391"/>
      </dsp:txXfrm>
    </dsp:sp>
    <dsp:sp modelId="{68D0BEFF-B73A-4DFE-9B08-F76D47504B21}">
      <dsp:nvSpPr>
        <dsp:cNvPr id="0" name=""/>
        <dsp:cNvSpPr/>
      </dsp:nvSpPr>
      <dsp:spPr>
        <a:xfrm>
          <a:off x="2548407" y="2011"/>
          <a:ext cx="921625" cy="921625"/>
        </a:xfrm>
        <a:prstGeom prst="ellipse">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ts val="1600"/>
            </a:lnSpc>
            <a:spcBef>
              <a:spcPct val="0"/>
            </a:spcBef>
            <a:spcAft>
              <a:spcPts val="0"/>
            </a:spcAft>
          </a:pPr>
          <a:r>
            <a:rPr lang="zh-TW" altLang="en-US" sz="1200" b="1" kern="1200" dirty="0">
              <a:solidFill>
                <a:schemeClr val="tx1"/>
              </a:solidFill>
              <a:latin typeface="微軟正黑體" panose="020B0604030504040204" pitchFamily="34" charset="-120"/>
              <a:ea typeface="微軟正黑體" panose="020B0604030504040204" pitchFamily="34" charset="-120"/>
            </a:rPr>
            <a:t>志願序</a:t>
          </a:r>
          <a:endParaRPr lang="en-US" altLang="zh-TW" sz="1200" b="1" kern="1200" dirty="0">
            <a:solidFill>
              <a:schemeClr val="tx1"/>
            </a:solidFill>
            <a:latin typeface="微軟正黑體" panose="020B0604030504040204" pitchFamily="34" charset="-120"/>
            <a:ea typeface="微軟正黑體" panose="020B0604030504040204" pitchFamily="34" charset="-120"/>
          </a:endParaRPr>
        </a:p>
        <a:p>
          <a:pPr lvl="0" algn="ctr" defTabSz="533400">
            <a:lnSpc>
              <a:spcPts val="1600"/>
            </a:lnSpc>
            <a:spcBef>
              <a:spcPct val="0"/>
            </a:spcBef>
            <a:spcAft>
              <a:spcPts val="0"/>
            </a:spcAft>
          </a:pPr>
          <a:r>
            <a:rPr lang="en-US" altLang="zh-TW" sz="1200" b="1" kern="1200" dirty="0">
              <a:solidFill>
                <a:schemeClr val="tx1"/>
              </a:solidFill>
              <a:latin typeface="微軟正黑體" panose="020B0604030504040204" pitchFamily="34" charset="-120"/>
              <a:ea typeface="微軟正黑體" panose="020B0604030504040204" pitchFamily="34" charset="-120"/>
            </a:rPr>
            <a:t>8</a:t>
          </a:r>
          <a:r>
            <a:rPr lang="zh-TW" altLang="en-US" sz="1200" b="1" kern="1200" dirty="0">
              <a:solidFill>
                <a:schemeClr val="tx1"/>
              </a:solidFill>
              <a:latin typeface="微軟正黑體" panose="020B0604030504040204" pitchFamily="34" charset="-120"/>
              <a:ea typeface="微軟正黑體" panose="020B0604030504040204" pitchFamily="34" charset="-120"/>
            </a:rPr>
            <a:t>分</a:t>
          </a:r>
        </a:p>
      </dsp:txBody>
      <dsp:txXfrm>
        <a:off x="2683376" y="136980"/>
        <a:ext cx="651687" cy="651687"/>
      </dsp:txXfrm>
    </dsp:sp>
    <dsp:sp modelId="{1EB4AAB5-8B25-4542-882D-D5A59752DF73}">
      <dsp:nvSpPr>
        <dsp:cNvPr id="0" name=""/>
        <dsp:cNvSpPr/>
      </dsp:nvSpPr>
      <dsp:spPr>
        <a:xfrm>
          <a:off x="3924260" y="502781"/>
          <a:ext cx="921625" cy="921625"/>
        </a:xfrm>
        <a:prstGeom prst="ellipse">
          <a:avLst/>
        </a:prstGeom>
        <a:solidFill>
          <a:schemeClr val="accent2">
            <a:hueOff val="-2520398"/>
            <a:satOff val="1096"/>
            <a:lumOff val="319"/>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ts val="1600"/>
            </a:lnSpc>
            <a:spcBef>
              <a:spcPct val="0"/>
            </a:spcBef>
            <a:spcAft>
              <a:spcPts val="0"/>
            </a:spcAft>
          </a:pPr>
          <a:r>
            <a:rPr lang="zh-TW" altLang="en-US" sz="1200" b="1" kern="1200" dirty="0">
              <a:solidFill>
                <a:schemeClr val="tx1"/>
              </a:solidFill>
              <a:latin typeface="微軟正黑體" panose="020B0604030504040204" pitchFamily="34" charset="-120"/>
              <a:ea typeface="微軟正黑體" panose="020B0604030504040204" pitchFamily="34" charset="-120"/>
            </a:rPr>
            <a:t>經濟弱勢</a:t>
          </a:r>
          <a:r>
            <a:rPr lang="en-US" altLang="zh-TW" sz="1200" b="1" kern="1200" dirty="0">
              <a:solidFill>
                <a:schemeClr val="tx1"/>
              </a:solidFill>
              <a:latin typeface="微軟正黑體" panose="020B0604030504040204" pitchFamily="34" charset="-120"/>
              <a:ea typeface="微軟正黑體" panose="020B0604030504040204" pitchFamily="34" charset="-120"/>
            </a:rPr>
            <a:t>1</a:t>
          </a:r>
          <a:r>
            <a:rPr lang="zh-TW" altLang="en-US" sz="1200" b="1" kern="1200" dirty="0">
              <a:solidFill>
                <a:schemeClr val="tx1"/>
              </a:solidFill>
              <a:latin typeface="微軟正黑體" panose="020B0604030504040204" pitchFamily="34" charset="-120"/>
              <a:ea typeface="微軟正黑體" panose="020B0604030504040204" pitchFamily="34" charset="-120"/>
            </a:rPr>
            <a:t>分</a:t>
          </a:r>
        </a:p>
      </dsp:txBody>
      <dsp:txXfrm>
        <a:off x="4059229" y="637750"/>
        <a:ext cx="651687" cy="651687"/>
      </dsp:txXfrm>
    </dsp:sp>
    <dsp:sp modelId="{33925374-FD15-40B0-9349-D4435EE678FD}">
      <dsp:nvSpPr>
        <dsp:cNvPr id="0" name=""/>
        <dsp:cNvSpPr/>
      </dsp:nvSpPr>
      <dsp:spPr>
        <a:xfrm>
          <a:off x="4656336" y="1770774"/>
          <a:ext cx="921625" cy="921625"/>
        </a:xfrm>
        <a:prstGeom prst="ellipse">
          <a:avLst/>
        </a:prstGeom>
        <a:solidFill>
          <a:srgbClr val="D7B7DF"/>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ts val="1600"/>
            </a:lnSpc>
            <a:spcBef>
              <a:spcPct val="0"/>
            </a:spcBef>
            <a:spcAft>
              <a:spcPts val="0"/>
            </a:spcAft>
          </a:pPr>
          <a:r>
            <a:rPr lang="zh-TW" altLang="en-US" sz="1200" b="1" kern="1200" dirty="0">
              <a:solidFill>
                <a:schemeClr val="tx1"/>
              </a:solidFill>
              <a:latin typeface="微軟正黑體" panose="020B0604030504040204" pitchFamily="34" charset="-120"/>
              <a:ea typeface="微軟正黑體" panose="020B0604030504040204" pitchFamily="34" charset="-120"/>
            </a:rPr>
            <a:t>就近入學</a:t>
          </a:r>
          <a:r>
            <a:rPr lang="en-US" altLang="zh-TW" sz="1200" b="1" kern="1200" dirty="0">
              <a:solidFill>
                <a:schemeClr val="tx1"/>
              </a:solidFill>
              <a:latin typeface="微軟正黑體" panose="020B0604030504040204" pitchFamily="34" charset="-120"/>
              <a:ea typeface="微軟正黑體" panose="020B0604030504040204" pitchFamily="34" charset="-120"/>
            </a:rPr>
            <a:t>5</a:t>
          </a:r>
          <a:r>
            <a:rPr lang="zh-TW" altLang="en-US" sz="1200" b="1" kern="1200" dirty="0">
              <a:solidFill>
                <a:schemeClr val="tx1"/>
              </a:solidFill>
              <a:latin typeface="微軟正黑體" panose="020B0604030504040204" pitchFamily="34" charset="-120"/>
              <a:ea typeface="微軟正黑體" panose="020B0604030504040204" pitchFamily="34" charset="-120"/>
            </a:rPr>
            <a:t>分</a:t>
          </a:r>
        </a:p>
      </dsp:txBody>
      <dsp:txXfrm>
        <a:off x="4791305" y="1905743"/>
        <a:ext cx="651687" cy="651687"/>
      </dsp:txXfrm>
    </dsp:sp>
    <dsp:sp modelId="{C66D5368-CDB5-4B4B-954B-29082C2AFC41}">
      <dsp:nvSpPr>
        <dsp:cNvPr id="0" name=""/>
        <dsp:cNvSpPr/>
      </dsp:nvSpPr>
      <dsp:spPr>
        <a:xfrm>
          <a:off x="4402089" y="3212682"/>
          <a:ext cx="921625" cy="921625"/>
        </a:xfrm>
        <a:prstGeom prst="ellipse">
          <a:avLst/>
        </a:prstGeom>
        <a:solidFill>
          <a:srgbClr val="A381F7"/>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ts val="1600"/>
            </a:lnSpc>
            <a:spcBef>
              <a:spcPct val="0"/>
            </a:spcBef>
            <a:spcAft>
              <a:spcPts val="0"/>
            </a:spcAft>
          </a:pPr>
          <a:r>
            <a:rPr lang="zh-TW" altLang="en-US" sz="1200" b="1" kern="1200" dirty="0">
              <a:solidFill>
                <a:schemeClr val="tx1"/>
              </a:solidFill>
              <a:latin typeface="微軟正黑體" panose="020B0604030504040204" pitchFamily="34" charset="-120"/>
              <a:ea typeface="微軟正黑體" panose="020B0604030504040204" pitchFamily="34" charset="-120"/>
            </a:rPr>
            <a:t>出缺席</a:t>
          </a:r>
          <a:endParaRPr lang="en-US" altLang="zh-TW" sz="1200" b="1" kern="1200" dirty="0">
            <a:solidFill>
              <a:schemeClr val="tx1"/>
            </a:solidFill>
            <a:latin typeface="微軟正黑體" panose="020B0604030504040204" pitchFamily="34" charset="-120"/>
            <a:ea typeface="微軟正黑體" panose="020B0604030504040204" pitchFamily="34" charset="-120"/>
          </a:endParaRPr>
        </a:p>
        <a:p>
          <a:pPr lvl="0" algn="ctr" defTabSz="533400">
            <a:lnSpc>
              <a:spcPts val="1600"/>
            </a:lnSpc>
            <a:spcBef>
              <a:spcPct val="0"/>
            </a:spcBef>
            <a:spcAft>
              <a:spcPts val="0"/>
            </a:spcAft>
          </a:pPr>
          <a:r>
            <a:rPr lang="zh-TW" altLang="en-US" sz="1200" b="1" kern="1200" dirty="0">
              <a:solidFill>
                <a:schemeClr val="tx1"/>
              </a:solidFill>
              <a:latin typeface="微軟正黑體" panose="020B0604030504040204" pitchFamily="34" charset="-120"/>
              <a:ea typeface="微軟正黑體" panose="020B0604030504040204" pitchFamily="34" charset="-120"/>
            </a:rPr>
            <a:t>紀錄</a:t>
          </a:r>
          <a:endParaRPr lang="en-US" altLang="zh-TW" sz="1200" b="1" kern="1200" dirty="0">
            <a:solidFill>
              <a:schemeClr val="tx1"/>
            </a:solidFill>
            <a:latin typeface="微軟正黑體" panose="020B0604030504040204" pitchFamily="34" charset="-120"/>
            <a:ea typeface="微軟正黑體" panose="020B0604030504040204" pitchFamily="34" charset="-120"/>
          </a:endParaRPr>
        </a:p>
        <a:p>
          <a:pPr lvl="0" algn="ctr" defTabSz="533400">
            <a:lnSpc>
              <a:spcPts val="1600"/>
            </a:lnSpc>
            <a:spcBef>
              <a:spcPct val="0"/>
            </a:spcBef>
            <a:spcAft>
              <a:spcPts val="0"/>
            </a:spcAft>
          </a:pPr>
          <a:r>
            <a:rPr lang="en-US" altLang="zh-TW" sz="1200" b="1" kern="1200" dirty="0">
              <a:solidFill>
                <a:schemeClr val="tx1"/>
              </a:solidFill>
              <a:latin typeface="微軟正黑體" panose="020B0604030504040204" pitchFamily="34" charset="-120"/>
              <a:ea typeface="微軟正黑體" panose="020B0604030504040204" pitchFamily="34" charset="-120"/>
            </a:rPr>
            <a:t>5</a:t>
          </a:r>
          <a:r>
            <a:rPr lang="zh-TW" altLang="en-US" sz="1200" b="1" kern="1200" dirty="0">
              <a:solidFill>
                <a:schemeClr val="tx1"/>
              </a:solidFill>
              <a:latin typeface="微軟正黑體" panose="020B0604030504040204" pitchFamily="34" charset="-120"/>
              <a:ea typeface="微軟正黑體" panose="020B0604030504040204" pitchFamily="34" charset="-120"/>
            </a:rPr>
            <a:t>分</a:t>
          </a:r>
        </a:p>
      </dsp:txBody>
      <dsp:txXfrm>
        <a:off x="4537058" y="3347651"/>
        <a:ext cx="651687" cy="651687"/>
      </dsp:txXfrm>
    </dsp:sp>
    <dsp:sp modelId="{D7CE3B15-A384-4316-8B0A-93489CE4A7FE}">
      <dsp:nvSpPr>
        <dsp:cNvPr id="0" name=""/>
        <dsp:cNvSpPr/>
      </dsp:nvSpPr>
      <dsp:spPr>
        <a:xfrm>
          <a:off x="3280483" y="4153821"/>
          <a:ext cx="921625" cy="921625"/>
        </a:xfrm>
        <a:prstGeom prst="ellipse">
          <a:avLst/>
        </a:prstGeom>
        <a:solidFill>
          <a:schemeClr val="accent2">
            <a:hueOff val="-10081593"/>
            <a:satOff val="4384"/>
            <a:lumOff val="1275"/>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ts val="1600"/>
            </a:lnSpc>
            <a:spcBef>
              <a:spcPct val="0"/>
            </a:spcBef>
            <a:spcAft>
              <a:spcPts val="0"/>
            </a:spcAft>
          </a:pPr>
          <a:r>
            <a:rPr lang="zh-TW" altLang="en-US" sz="1200" b="1" kern="1200" dirty="0">
              <a:solidFill>
                <a:schemeClr val="tx1"/>
              </a:solidFill>
              <a:latin typeface="微軟正黑體" panose="020B0604030504040204" pitchFamily="34" charset="-120"/>
              <a:ea typeface="微軟正黑體" panose="020B0604030504040204" pitchFamily="34" charset="-120"/>
            </a:rPr>
            <a:t>無記過</a:t>
          </a:r>
          <a:endParaRPr lang="en-US" altLang="zh-TW" sz="1200" b="1" kern="1200" dirty="0">
            <a:solidFill>
              <a:schemeClr val="tx1"/>
            </a:solidFill>
            <a:latin typeface="微軟正黑體" panose="020B0604030504040204" pitchFamily="34" charset="-120"/>
            <a:ea typeface="微軟正黑體" panose="020B0604030504040204" pitchFamily="34" charset="-120"/>
          </a:endParaRPr>
        </a:p>
        <a:p>
          <a:pPr lvl="0" algn="ctr" defTabSz="533400">
            <a:lnSpc>
              <a:spcPts val="1600"/>
            </a:lnSpc>
            <a:spcBef>
              <a:spcPct val="0"/>
            </a:spcBef>
            <a:spcAft>
              <a:spcPts val="0"/>
            </a:spcAft>
          </a:pPr>
          <a:r>
            <a:rPr lang="zh-TW" altLang="en-US" sz="1200" b="1" kern="1200" dirty="0">
              <a:solidFill>
                <a:schemeClr val="tx1"/>
              </a:solidFill>
              <a:latin typeface="微軟正黑體" panose="020B0604030504040204" pitchFamily="34" charset="-120"/>
              <a:ea typeface="微軟正黑體" panose="020B0604030504040204" pitchFamily="34" charset="-120"/>
            </a:rPr>
            <a:t>紀錄</a:t>
          </a:r>
          <a:endParaRPr lang="en-US" altLang="zh-TW" sz="1200" b="1" kern="1200" dirty="0">
            <a:solidFill>
              <a:schemeClr val="tx1"/>
            </a:solidFill>
            <a:latin typeface="微軟正黑體" panose="020B0604030504040204" pitchFamily="34" charset="-120"/>
            <a:ea typeface="微軟正黑體" panose="020B0604030504040204" pitchFamily="34" charset="-120"/>
          </a:endParaRPr>
        </a:p>
        <a:p>
          <a:pPr lvl="0" algn="ctr" defTabSz="533400">
            <a:lnSpc>
              <a:spcPts val="1600"/>
            </a:lnSpc>
            <a:spcBef>
              <a:spcPct val="0"/>
            </a:spcBef>
            <a:spcAft>
              <a:spcPts val="0"/>
            </a:spcAft>
          </a:pPr>
          <a:r>
            <a:rPr lang="en-US" altLang="zh-TW" sz="1200" b="1" kern="1200" dirty="0">
              <a:solidFill>
                <a:schemeClr val="tx1"/>
              </a:solidFill>
              <a:latin typeface="微軟正黑體" panose="020B0604030504040204" pitchFamily="34" charset="-120"/>
              <a:ea typeface="微軟正黑體" panose="020B0604030504040204" pitchFamily="34" charset="-120"/>
            </a:rPr>
            <a:t>5</a:t>
          </a:r>
          <a:r>
            <a:rPr lang="zh-TW" altLang="en-US" sz="1200" b="1" kern="1200" dirty="0">
              <a:solidFill>
                <a:schemeClr val="tx1"/>
              </a:solidFill>
              <a:latin typeface="微軟正黑體" panose="020B0604030504040204" pitchFamily="34" charset="-120"/>
              <a:ea typeface="微軟正黑體" panose="020B0604030504040204" pitchFamily="34" charset="-120"/>
            </a:rPr>
            <a:t>分</a:t>
          </a:r>
        </a:p>
      </dsp:txBody>
      <dsp:txXfrm>
        <a:off x="3415452" y="4288790"/>
        <a:ext cx="651687" cy="651687"/>
      </dsp:txXfrm>
    </dsp:sp>
    <dsp:sp modelId="{69BB23A5-7231-4F9F-9E21-FE41215BA22C}">
      <dsp:nvSpPr>
        <dsp:cNvPr id="0" name=""/>
        <dsp:cNvSpPr/>
      </dsp:nvSpPr>
      <dsp:spPr>
        <a:xfrm>
          <a:off x="1816331" y="4153821"/>
          <a:ext cx="921625" cy="921625"/>
        </a:xfrm>
        <a:prstGeom prst="ellipse">
          <a:avLst/>
        </a:prstGeom>
        <a:solidFill>
          <a:schemeClr val="accent2">
            <a:hueOff val="-12601991"/>
            <a:satOff val="5481"/>
            <a:lumOff val="1594"/>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ts val="1600"/>
            </a:lnSpc>
            <a:spcBef>
              <a:spcPct val="0"/>
            </a:spcBef>
            <a:spcAft>
              <a:spcPts val="0"/>
            </a:spcAft>
          </a:pPr>
          <a:r>
            <a:rPr lang="zh-TW" altLang="en-US" sz="1200" b="1" kern="1200" dirty="0">
              <a:solidFill>
                <a:schemeClr val="tx1"/>
              </a:solidFill>
              <a:latin typeface="微軟正黑體" panose="020B0604030504040204" pitchFamily="34" charset="-120"/>
              <a:ea typeface="微軟正黑體" panose="020B0604030504040204" pitchFamily="34" charset="-120"/>
            </a:rPr>
            <a:t>均衡學習</a:t>
          </a:r>
          <a:r>
            <a:rPr lang="en-US" altLang="zh-TW" sz="1200" b="1" kern="1200" dirty="0">
              <a:solidFill>
                <a:schemeClr val="tx1"/>
              </a:solidFill>
              <a:latin typeface="微軟正黑體" panose="020B0604030504040204" pitchFamily="34" charset="-120"/>
              <a:ea typeface="微軟正黑體" panose="020B0604030504040204" pitchFamily="34" charset="-120"/>
            </a:rPr>
            <a:t>9</a:t>
          </a:r>
          <a:r>
            <a:rPr lang="zh-TW" altLang="en-US" sz="1200" b="1" kern="1200" dirty="0">
              <a:solidFill>
                <a:schemeClr val="tx1"/>
              </a:solidFill>
              <a:latin typeface="微軟正黑體" panose="020B0604030504040204" pitchFamily="34" charset="-120"/>
              <a:ea typeface="微軟正黑體" panose="020B0604030504040204" pitchFamily="34" charset="-120"/>
            </a:rPr>
            <a:t>分</a:t>
          </a:r>
        </a:p>
      </dsp:txBody>
      <dsp:txXfrm>
        <a:off x="1951300" y="4288790"/>
        <a:ext cx="651687" cy="651687"/>
      </dsp:txXfrm>
    </dsp:sp>
    <dsp:sp modelId="{B3E7E181-FB04-4C1F-8F52-17ACF9A71369}">
      <dsp:nvSpPr>
        <dsp:cNvPr id="0" name=""/>
        <dsp:cNvSpPr/>
      </dsp:nvSpPr>
      <dsp:spPr>
        <a:xfrm>
          <a:off x="694725" y="3212682"/>
          <a:ext cx="921625" cy="921625"/>
        </a:xfrm>
        <a:prstGeom prst="ellipse">
          <a:avLst/>
        </a:prstGeom>
        <a:solidFill>
          <a:schemeClr val="accent2">
            <a:hueOff val="-15122390"/>
            <a:satOff val="6577"/>
            <a:lumOff val="191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ts val="1600"/>
            </a:lnSpc>
            <a:spcBef>
              <a:spcPct val="0"/>
            </a:spcBef>
            <a:spcAft>
              <a:spcPts val="0"/>
            </a:spcAft>
          </a:pPr>
          <a:r>
            <a:rPr lang="zh-TW" altLang="en-US" sz="1200" b="1" kern="1200" dirty="0">
              <a:solidFill>
                <a:schemeClr val="tx1"/>
              </a:solidFill>
              <a:latin typeface="微軟正黑體" panose="020B0604030504040204" pitchFamily="34" charset="-120"/>
              <a:ea typeface="微軟正黑體" panose="020B0604030504040204" pitchFamily="34" charset="-120"/>
            </a:rPr>
            <a:t>偏遠小校</a:t>
          </a:r>
          <a:r>
            <a:rPr lang="en-US" altLang="zh-TW" sz="1200" b="1" kern="1200" dirty="0">
              <a:solidFill>
                <a:schemeClr val="tx1"/>
              </a:solidFill>
              <a:latin typeface="微軟正黑體" panose="020B0604030504040204" pitchFamily="34" charset="-120"/>
              <a:ea typeface="微軟正黑體" panose="020B0604030504040204" pitchFamily="34" charset="-120"/>
            </a:rPr>
            <a:t>2</a:t>
          </a:r>
          <a:r>
            <a:rPr lang="zh-TW" altLang="en-US" sz="1200" b="1" kern="1200" dirty="0">
              <a:solidFill>
                <a:schemeClr val="tx1"/>
              </a:solidFill>
              <a:latin typeface="微軟正黑體" panose="020B0604030504040204" pitchFamily="34" charset="-120"/>
              <a:ea typeface="微軟正黑體" panose="020B0604030504040204" pitchFamily="34" charset="-120"/>
            </a:rPr>
            <a:t>分</a:t>
          </a:r>
        </a:p>
      </dsp:txBody>
      <dsp:txXfrm>
        <a:off x="829694" y="3347651"/>
        <a:ext cx="651687" cy="651687"/>
      </dsp:txXfrm>
    </dsp:sp>
    <dsp:sp modelId="{B2011CD0-462C-4148-BD31-FBE493A5B8BA}">
      <dsp:nvSpPr>
        <dsp:cNvPr id="0" name=""/>
        <dsp:cNvSpPr/>
      </dsp:nvSpPr>
      <dsp:spPr>
        <a:xfrm>
          <a:off x="110670" y="1507995"/>
          <a:ext cx="1581241" cy="1447181"/>
        </a:xfrm>
        <a:prstGeom prst="ellipse">
          <a:avLst/>
        </a:prstGeom>
        <a:solidFill>
          <a:schemeClr val="accent2">
            <a:hueOff val="-17642787"/>
            <a:satOff val="7673"/>
            <a:lumOff val="2231"/>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ts val="1600"/>
            </a:lnSpc>
            <a:spcBef>
              <a:spcPct val="0"/>
            </a:spcBef>
            <a:spcAft>
              <a:spcPts val="0"/>
            </a:spcAft>
          </a:pPr>
          <a:r>
            <a:rPr lang="zh-TW" altLang="en-US" sz="1200" b="1" kern="1200" dirty="0">
              <a:solidFill>
                <a:srgbClr val="FF0000"/>
              </a:solidFill>
              <a:latin typeface="微軟正黑體" panose="020B0604030504040204" pitchFamily="34" charset="-120"/>
              <a:ea typeface="微軟正黑體" panose="020B0604030504040204" pitchFamily="34" charset="-120"/>
            </a:rPr>
            <a:t>獎勵紀錄</a:t>
          </a:r>
          <a:r>
            <a:rPr lang="en-US" altLang="zh-TW" sz="1200" b="1" kern="1200" dirty="0">
              <a:solidFill>
                <a:schemeClr val="tx1"/>
              </a:solidFill>
              <a:latin typeface="微軟正黑體" panose="020B0604030504040204" pitchFamily="34" charset="-120"/>
              <a:ea typeface="微軟正黑體" panose="020B0604030504040204" pitchFamily="34" charset="-120"/>
            </a:rPr>
            <a:t>(15</a:t>
          </a:r>
          <a:r>
            <a:rPr lang="zh-TW" altLang="en-US" sz="1200" b="1" kern="1200" dirty="0">
              <a:solidFill>
                <a:schemeClr val="tx1"/>
              </a:solidFill>
              <a:latin typeface="微軟正黑體" panose="020B0604030504040204" pitchFamily="34" charset="-120"/>
              <a:ea typeface="微軟正黑體" panose="020B0604030504040204" pitchFamily="34" charset="-120"/>
            </a:rPr>
            <a:t>分</a:t>
          </a:r>
          <a:r>
            <a:rPr lang="en-US" altLang="zh-TW" sz="1200" b="1" kern="1200" dirty="0">
              <a:solidFill>
                <a:schemeClr val="tx1"/>
              </a:solidFill>
              <a:latin typeface="微軟正黑體" panose="020B0604030504040204" pitchFamily="34" charset="-120"/>
              <a:ea typeface="微軟正黑體" panose="020B0604030504040204" pitchFamily="34" charset="-120"/>
            </a:rPr>
            <a:t>)</a:t>
          </a:r>
          <a:r>
            <a:rPr lang="zh-TW" altLang="en-US" sz="1200" b="1" kern="1200" dirty="0">
              <a:solidFill>
                <a:srgbClr val="FF0000"/>
              </a:solidFill>
              <a:latin typeface="微軟正黑體" panose="020B0604030504040204" pitchFamily="34" charset="-120"/>
              <a:ea typeface="微軟正黑體" panose="020B0604030504040204" pitchFamily="34" charset="-120"/>
            </a:rPr>
            <a:t>競賽成績</a:t>
          </a:r>
          <a:r>
            <a:rPr lang="en-US" altLang="zh-TW" sz="1200" b="1" kern="1200" dirty="0">
              <a:solidFill>
                <a:schemeClr val="tx1"/>
              </a:solidFill>
              <a:latin typeface="微軟正黑體" panose="020B0604030504040204" pitchFamily="34" charset="-120"/>
              <a:ea typeface="微軟正黑體" panose="020B0604030504040204" pitchFamily="34" charset="-120"/>
            </a:rPr>
            <a:t>(9</a:t>
          </a:r>
          <a:r>
            <a:rPr lang="zh-TW" altLang="en-US" sz="1200" b="1" kern="1200" dirty="0">
              <a:solidFill>
                <a:schemeClr val="tx1"/>
              </a:solidFill>
              <a:latin typeface="微軟正黑體" panose="020B0604030504040204" pitchFamily="34" charset="-120"/>
              <a:ea typeface="微軟正黑體" panose="020B0604030504040204" pitchFamily="34" charset="-120"/>
            </a:rPr>
            <a:t>分</a:t>
          </a:r>
          <a:r>
            <a:rPr lang="en-US" altLang="zh-TW" sz="1200" b="1" kern="1200" dirty="0">
              <a:solidFill>
                <a:schemeClr val="tx1"/>
              </a:solidFill>
              <a:latin typeface="微軟正黑體" panose="020B0604030504040204" pitchFamily="34" charset="-120"/>
              <a:ea typeface="微軟正黑體" panose="020B0604030504040204" pitchFamily="34" charset="-120"/>
            </a:rPr>
            <a:t>)</a:t>
          </a:r>
          <a:r>
            <a:rPr lang="zh-TW" altLang="en-US" sz="1200" b="1" kern="1200" dirty="0">
              <a:solidFill>
                <a:srgbClr val="FF0000"/>
              </a:solidFill>
              <a:latin typeface="微軟正黑體" panose="020B0604030504040204" pitchFamily="34" charset="-120"/>
              <a:ea typeface="微軟正黑體" panose="020B0604030504040204" pitchFamily="34" charset="-120"/>
            </a:rPr>
            <a:t>體適能</a:t>
          </a:r>
          <a:r>
            <a:rPr lang="en-US" altLang="zh-TW" sz="1200" b="1" kern="1200" dirty="0">
              <a:solidFill>
                <a:schemeClr val="tx1"/>
              </a:solidFill>
              <a:latin typeface="微軟正黑體" panose="020B0604030504040204" pitchFamily="34" charset="-120"/>
              <a:ea typeface="微軟正黑體" panose="020B0604030504040204" pitchFamily="34" charset="-120"/>
            </a:rPr>
            <a:t>(6</a:t>
          </a:r>
          <a:r>
            <a:rPr lang="zh-TW" altLang="en-US" sz="1200" b="1" kern="1200" dirty="0">
              <a:solidFill>
                <a:schemeClr val="tx1"/>
              </a:solidFill>
              <a:latin typeface="微軟正黑體" panose="020B0604030504040204" pitchFamily="34" charset="-120"/>
              <a:ea typeface="微軟正黑體" panose="020B0604030504040204" pitchFamily="34" charset="-120"/>
            </a:rPr>
            <a:t>分</a:t>
          </a:r>
          <a:r>
            <a:rPr lang="en-US" altLang="zh-TW" sz="1200" b="1" kern="1200" dirty="0">
              <a:solidFill>
                <a:schemeClr val="tx1"/>
              </a:solidFill>
              <a:latin typeface="微軟正黑體" panose="020B0604030504040204" pitchFamily="34" charset="-120"/>
              <a:ea typeface="微軟正黑體" panose="020B0604030504040204" pitchFamily="34" charset="-120"/>
            </a:rPr>
            <a:t>)</a:t>
          </a:r>
        </a:p>
        <a:p>
          <a:pPr lvl="0" algn="ctr" defTabSz="533400">
            <a:lnSpc>
              <a:spcPts val="1600"/>
            </a:lnSpc>
            <a:spcBef>
              <a:spcPct val="0"/>
            </a:spcBef>
            <a:spcAft>
              <a:spcPts val="0"/>
            </a:spcAft>
          </a:pPr>
          <a:r>
            <a:rPr lang="zh-TW" altLang="en-US" sz="1200" b="1" kern="1200" dirty="0">
              <a:solidFill>
                <a:schemeClr val="tx1"/>
              </a:solidFill>
              <a:latin typeface="微軟正黑體" panose="020B0604030504040204" pitchFamily="34" charset="-120"/>
              <a:ea typeface="微軟正黑體" panose="020B0604030504040204" pitchFamily="34" charset="-120"/>
            </a:rPr>
            <a:t>最高採計</a:t>
          </a:r>
          <a:r>
            <a:rPr lang="en-US" altLang="zh-TW" sz="1200" b="1" kern="1200" dirty="0">
              <a:solidFill>
                <a:srgbClr val="FF0000"/>
              </a:solidFill>
              <a:latin typeface="微軟正黑體" panose="020B0604030504040204" pitchFamily="34" charset="-120"/>
              <a:ea typeface="微軟正黑體" panose="020B0604030504040204" pitchFamily="34" charset="-120"/>
            </a:rPr>
            <a:t>25</a:t>
          </a:r>
          <a:r>
            <a:rPr lang="zh-TW" altLang="en-US" sz="1200" b="1" kern="1200" dirty="0">
              <a:solidFill>
                <a:schemeClr val="tx1"/>
              </a:solidFill>
              <a:latin typeface="微軟正黑體" panose="020B0604030504040204" pitchFamily="34" charset="-120"/>
              <a:ea typeface="微軟正黑體" panose="020B0604030504040204" pitchFamily="34" charset="-120"/>
            </a:rPr>
            <a:t>分</a:t>
          </a:r>
        </a:p>
      </dsp:txBody>
      <dsp:txXfrm>
        <a:off x="342237" y="1719930"/>
        <a:ext cx="1118107" cy="1023311"/>
      </dsp:txXfrm>
    </dsp:sp>
    <dsp:sp modelId="{42E78306-E4B9-49A0-884B-4416266EEB32}">
      <dsp:nvSpPr>
        <dsp:cNvPr id="0" name=""/>
        <dsp:cNvSpPr/>
      </dsp:nvSpPr>
      <dsp:spPr>
        <a:xfrm>
          <a:off x="1386317" y="466571"/>
          <a:ext cx="921625" cy="921625"/>
        </a:xfrm>
        <a:prstGeom prst="ellipse">
          <a:avLst/>
        </a:prstGeom>
        <a:solidFill>
          <a:schemeClr val="accent2">
            <a:hueOff val="-20163186"/>
            <a:satOff val="8769"/>
            <a:lumOff val="255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ts val="1600"/>
            </a:lnSpc>
            <a:spcBef>
              <a:spcPct val="0"/>
            </a:spcBef>
            <a:spcAft>
              <a:spcPts val="0"/>
            </a:spcAft>
          </a:pPr>
          <a:r>
            <a:rPr lang="zh-TW" altLang="en-US" sz="1200" b="1" kern="1200" dirty="0">
              <a:solidFill>
                <a:schemeClr val="tx1"/>
              </a:solidFill>
              <a:latin typeface="微軟正黑體" panose="020B0604030504040204" pitchFamily="34" charset="-120"/>
              <a:ea typeface="微軟正黑體" panose="020B0604030504040204" pitchFamily="34" charset="-120"/>
            </a:rPr>
            <a:t>教育會考</a:t>
          </a:r>
          <a:r>
            <a:rPr lang="en-US" altLang="zh-TW" sz="1200" b="1" kern="1200" dirty="0">
              <a:solidFill>
                <a:schemeClr val="tx1"/>
              </a:solidFill>
              <a:latin typeface="微軟正黑體" panose="020B0604030504040204" pitchFamily="34" charset="-120"/>
              <a:ea typeface="微軟正黑體" panose="020B0604030504040204" pitchFamily="34" charset="-120"/>
            </a:rPr>
            <a:t>30</a:t>
          </a:r>
          <a:r>
            <a:rPr lang="zh-TW" altLang="en-US" sz="1200" b="1" kern="1200" dirty="0">
              <a:solidFill>
                <a:schemeClr val="tx1"/>
              </a:solidFill>
              <a:latin typeface="微軟正黑體" panose="020B0604030504040204" pitchFamily="34" charset="-120"/>
              <a:ea typeface="微軟正黑體" panose="020B0604030504040204" pitchFamily="34" charset="-120"/>
            </a:rPr>
            <a:t>分</a:t>
          </a:r>
        </a:p>
      </dsp:txBody>
      <dsp:txXfrm>
        <a:off x="1521286" y="601540"/>
        <a:ext cx="651687" cy="651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B6783-F6D9-4F64-B142-F3031C39C654}">
      <dsp:nvSpPr>
        <dsp:cNvPr id="0" name=""/>
        <dsp:cNvSpPr/>
      </dsp:nvSpPr>
      <dsp:spPr>
        <a:xfrm>
          <a:off x="648071" y="0"/>
          <a:ext cx="7344816" cy="4059546"/>
        </a:xfrm>
        <a:prstGeom prst="rightArrow">
          <a:avLst/>
        </a:prstGeom>
        <a:solidFill>
          <a:schemeClr val="tx2">
            <a:lumMod val="20000"/>
            <a:lumOff val="8000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1">
          <a:scrgbClr r="0" g="0" b="0"/>
        </a:effectRef>
        <a:fontRef idx="minor"/>
      </dsp:style>
    </dsp:sp>
    <dsp:sp modelId="{86ABB0B3-4DC5-4C19-A50E-953D1667B7DE}">
      <dsp:nvSpPr>
        <dsp:cNvPr id="0" name=""/>
        <dsp:cNvSpPr/>
      </dsp:nvSpPr>
      <dsp:spPr>
        <a:xfrm>
          <a:off x="2742" y="1196754"/>
          <a:ext cx="534153" cy="166603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ts val="2100"/>
            </a:lnSpc>
            <a:spcBef>
              <a:spcPct val="0"/>
            </a:spcBef>
            <a:spcAft>
              <a:spcPts val="0"/>
            </a:spcAft>
          </a:pPr>
          <a:r>
            <a:rPr lang="en-US" altLang="zh-TW" sz="1400" b="1" kern="1200" dirty="0">
              <a:latin typeface="微軟正黑體" panose="020B0604030504040204" pitchFamily="34" charset="-120"/>
              <a:ea typeface="微軟正黑體" panose="020B0604030504040204" pitchFamily="34" charset="-120"/>
            </a:rPr>
            <a:t>(1)</a:t>
          </a:r>
        </a:p>
        <a:p>
          <a:pPr lvl="0" algn="ctr" defTabSz="622300">
            <a:lnSpc>
              <a:spcPts val="2100"/>
            </a:lnSpc>
            <a:spcBef>
              <a:spcPct val="0"/>
            </a:spcBef>
            <a:spcAft>
              <a:spcPts val="0"/>
            </a:spcAft>
          </a:pPr>
          <a:r>
            <a:rPr lang="zh-TW" altLang="en-US" sz="1400" b="1" kern="1200" dirty="0">
              <a:latin typeface="微軟正黑體" panose="020B0604030504040204" pitchFamily="34" charset="-120"/>
              <a:ea typeface="微軟正黑體" panose="020B0604030504040204" pitchFamily="34" charset="-120"/>
            </a:rPr>
            <a:t>總積分</a:t>
          </a:r>
        </a:p>
      </dsp:txBody>
      <dsp:txXfrm>
        <a:off x="28817" y="1222829"/>
        <a:ext cx="482003" cy="1613887"/>
      </dsp:txXfrm>
    </dsp:sp>
    <dsp:sp modelId="{5C1F0E95-0B7F-4CF0-BF66-FEAA7D4466C9}">
      <dsp:nvSpPr>
        <dsp:cNvPr id="0" name=""/>
        <dsp:cNvSpPr/>
      </dsp:nvSpPr>
      <dsp:spPr>
        <a:xfrm>
          <a:off x="625921" y="1196754"/>
          <a:ext cx="534153" cy="166603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ts val="2100"/>
            </a:lnSpc>
            <a:spcBef>
              <a:spcPct val="0"/>
            </a:spcBef>
            <a:spcAft>
              <a:spcPts val="0"/>
            </a:spcAft>
          </a:pPr>
          <a:r>
            <a:rPr lang="en-US" altLang="zh-TW" sz="1400" b="1" kern="1200" dirty="0">
              <a:latin typeface="微軟正黑體" panose="020B0604030504040204" pitchFamily="34" charset="-120"/>
              <a:ea typeface="微軟正黑體" panose="020B0604030504040204" pitchFamily="34" charset="-120"/>
            </a:rPr>
            <a:t>(2)</a:t>
          </a:r>
          <a:endParaRPr lang="en-US" altLang="zh-TW" sz="1400" b="1" kern="1200" dirty="0">
            <a:solidFill>
              <a:srgbClr val="FF0000"/>
            </a:solidFill>
            <a:latin typeface="微軟正黑體" panose="020B0604030504040204" pitchFamily="34" charset="-120"/>
            <a:ea typeface="微軟正黑體" panose="020B0604030504040204" pitchFamily="34" charset="-120"/>
          </a:endParaRPr>
        </a:p>
        <a:p>
          <a:pPr lvl="0" algn="ctr" defTabSz="622300">
            <a:lnSpc>
              <a:spcPts val="2100"/>
            </a:lnSpc>
            <a:spcBef>
              <a:spcPct val="0"/>
            </a:spcBef>
            <a:spcAft>
              <a:spcPts val="0"/>
            </a:spcAft>
          </a:pPr>
          <a:r>
            <a:rPr lang="zh-TW" altLang="en-US" sz="1400" b="1" kern="1200" dirty="0">
              <a:latin typeface="微軟正黑體" panose="020B0604030504040204" pitchFamily="34" charset="-120"/>
              <a:ea typeface="微軟正黑體" panose="020B0604030504040204" pitchFamily="34" charset="-120"/>
            </a:rPr>
            <a:t>志願序</a:t>
          </a:r>
        </a:p>
      </dsp:txBody>
      <dsp:txXfrm>
        <a:off x="651996" y="1222829"/>
        <a:ext cx="482003" cy="1613887"/>
      </dsp:txXfrm>
    </dsp:sp>
    <dsp:sp modelId="{9DAD8FD9-23EE-48BC-9140-E2C729B5E40E}">
      <dsp:nvSpPr>
        <dsp:cNvPr id="0" name=""/>
        <dsp:cNvSpPr/>
      </dsp:nvSpPr>
      <dsp:spPr>
        <a:xfrm>
          <a:off x="1249099" y="1196754"/>
          <a:ext cx="534153" cy="166603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ts val="2100"/>
            </a:lnSpc>
            <a:spcBef>
              <a:spcPct val="0"/>
            </a:spcBef>
            <a:spcAft>
              <a:spcPts val="0"/>
            </a:spcAft>
          </a:pPr>
          <a:r>
            <a:rPr lang="en-US" altLang="zh-TW" sz="1400" b="1" kern="1200" dirty="0">
              <a:latin typeface="微軟正黑體" panose="020B0604030504040204" pitchFamily="34" charset="-120"/>
              <a:ea typeface="微軟正黑體" panose="020B0604030504040204" pitchFamily="34" charset="-120"/>
            </a:rPr>
            <a:t>(3)</a:t>
          </a:r>
        </a:p>
        <a:p>
          <a:pPr lvl="0" algn="ctr" defTabSz="622300">
            <a:lnSpc>
              <a:spcPts val="2100"/>
            </a:lnSpc>
            <a:spcBef>
              <a:spcPct val="0"/>
            </a:spcBef>
            <a:spcAft>
              <a:spcPts val="0"/>
            </a:spcAft>
          </a:pPr>
          <a:r>
            <a:rPr lang="zh-TW" altLang="en-US" sz="1400" b="1" kern="1200" dirty="0">
              <a:latin typeface="微軟正黑體" panose="020B0604030504040204" pitchFamily="34" charset="-120"/>
              <a:ea typeface="微軟正黑體" panose="020B0604030504040204" pitchFamily="34" charset="-120"/>
            </a:rPr>
            <a:t>經濟弱勢</a:t>
          </a:r>
        </a:p>
      </dsp:txBody>
      <dsp:txXfrm>
        <a:off x="1275174" y="1222829"/>
        <a:ext cx="482003" cy="1613887"/>
      </dsp:txXfrm>
    </dsp:sp>
    <dsp:sp modelId="{E6451E93-A6F6-40CB-B353-E8075606A781}">
      <dsp:nvSpPr>
        <dsp:cNvPr id="0" name=""/>
        <dsp:cNvSpPr/>
      </dsp:nvSpPr>
      <dsp:spPr>
        <a:xfrm>
          <a:off x="1872278" y="1196754"/>
          <a:ext cx="534153" cy="166603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ts val="2100"/>
            </a:lnSpc>
            <a:spcBef>
              <a:spcPct val="0"/>
            </a:spcBef>
            <a:spcAft>
              <a:spcPts val="0"/>
            </a:spcAft>
          </a:pPr>
          <a:r>
            <a:rPr lang="en-US" altLang="zh-TW" sz="1400" b="1" kern="1200" dirty="0">
              <a:latin typeface="微軟正黑體" panose="020B0604030504040204" pitchFamily="34" charset="-120"/>
              <a:ea typeface="微軟正黑體" panose="020B0604030504040204" pitchFamily="34" charset="-120"/>
            </a:rPr>
            <a:t>(4)</a:t>
          </a:r>
        </a:p>
        <a:p>
          <a:pPr lvl="0" algn="ctr" defTabSz="622300">
            <a:lnSpc>
              <a:spcPts val="2100"/>
            </a:lnSpc>
            <a:spcBef>
              <a:spcPct val="0"/>
            </a:spcBef>
            <a:spcAft>
              <a:spcPts val="0"/>
            </a:spcAft>
          </a:pPr>
          <a:r>
            <a:rPr lang="zh-TW" altLang="en-US" sz="1400" b="1" kern="1200" dirty="0">
              <a:latin typeface="微軟正黑體" panose="020B0604030504040204" pitchFamily="34" charset="-120"/>
              <a:ea typeface="微軟正黑體" panose="020B0604030504040204" pitchFamily="34" charset="-120"/>
            </a:rPr>
            <a:t>就近入學</a:t>
          </a:r>
        </a:p>
      </dsp:txBody>
      <dsp:txXfrm>
        <a:off x="1898353" y="1222829"/>
        <a:ext cx="482003" cy="1613887"/>
      </dsp:txXfrm>
    </dsp:sp>
    <dsp:sp modelId="{EC2B49F5-D5B3-471A-9E38-5282D8DC51A1}">
      <dsp:nvSpPr>
        <dsp:cNvPr id="0" name=""/>
        <dsp:cNvSpPr/>
      </dsp:nvSpPr>
      <dsp:spPr>
        <a:xfrm>
          <a:off x="2495456" y="1196754"/>
          <a:ext cx="534153" cy="166603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ts val="2100"/>
            </a:lnSpc>
            <a:spcBef>
              <a:spcPct val="0"/>
            </a:spcBef>
            <a:spcAft>
              <a:spcPts val="0"/>
            </a:spcAft>
          </a:pPr>
          <a:r>
            <a:rPr lang="en-US" altLang="zh-TW" sz="1400" b="1" kern="1200" dirty="0">
              <a:latin typeface="微軟正黑體" panose="020B0604030504040204" pitchFamily="34" charset="-120"/>
              <a:ea typeface="微軟正黑體" panose="020B0604030504040204" pitchFamily="34" charset="-120"/>
            </a:rPr>
            <a:t>(5)</a:t>
          </a:r>
        </a:p>
        <a:p>
          <a:pPr lvl="0" algn="ctr" defTabSz="622300">
            <a:lnSpc>
              <a:spcPts val="2100"/>
            </a:lnSpc>
            <a:spcBef>
              <a:spcPct val="0"/>
            </a:spcBef>
            <a:spcAft>
              <a:spcPts val="0"/>
            </a:spcAft>
          </a:pPr>
          <a:r>
            <a:rPr lang="zh-TW" altLang="en-US" sz="1400" b="1" kern="1200" dirty="0">
              <a:latin typeface="微軟正黑體" panose="020B0604030504040204" pitchFamily="34" charset="-120"/>
              <a:ea typeface="微軟正黑體" panose="020B0604030504040204" pitchFamily="34" charset="-120"/>
            </a:rPr>
            <a:t>出缺席紀錄</a:t>
          </a:r>
          <a:endParaRPr lang="en-US" altLang="zh-TW" sz="1400" b="1" kern="1200" dirty="0">
            <a:latin typeface="微軟正黑體" panose="020B0604030504040204" pitchFamily="34" charset="-120"/>
            <a:ea typeface="微軟正黑體" panose="020B0604030504040204" pitchFamily="34" charset="-120"/>
          </a:endParaRPr>
        </a:p>
      </dsp:txBody>
      <dsp:txXfrm>
        <a:off x="2521531" y="1222829"/>
        <a:ext cx="482003" cy="1613887"/>
      </dsp:txXfrm>
    </dsp:sp>
    <dsp:sp modelId="{465D6BE2-D7B8-4720-A674-F531E4F67269}">
      <dsp:nvSpPr>
        <dsp:cNvPr id="0" name=""/>
        <dsp:cNvSpPr/>
      </dsp:nvSpPr>
      <dsp:spPr>
        <a:xfrm>
          <a:off x="3118635" y="1196754"/>
          <a:ext cx="534153" cy="166603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ts val="2100"/>
            </a:lnSpc>
            <a:spcBef>
              <a:spcPct val="0"/>
            </a:spcBef>
            <a:spcAft>
              <a:spcPts val="0"/>
            </a:spcAft>
          </a:pPr>
          <a:r>
            <a:rPr lang="en-US" altLang="zh-TW" sz="1400" b="1" kern="1200" dirty="0">
              <a:latin typeface="微軟正黑體" panose="020B0604030504040204" pitchFamily="34" charset="-120"/>
              <a:ea typeface="微軟正黑體" panose="020B0604030504040204" pitchFamily="34" charset="-120"/>
            </a:rPr>
            <a:t>(6)</a:t>
          </a:r>
        </a:p>
        <a:p>
          <a:pPr lvl="0" algn="ctr" defTabSz="622300">
            <a:lnSpc>
              <a:spcPts val="2100"/>
            </a:lnSpc>
            <a:spcBef>
              <a:spcPct val="0"/>
            </a:spcBef>
            <a:spcAft>
              <a:spcPts val="0"/>
            </a:spcAft>
          </a:pPr>
          <a:r>
            <a:rPr lang="zh-TW" altLang="en-US" sz="1400" b="1" kern="1200" dirty="0">
              <a:latin typeface="微軟正黑體" panose="020B0604030504040204" pitchFamily="34" charset="-120"/>
              <a:ea typeface="微軟正黑體" panose="020B0604030504040204" pitchFamily="34" charset="-120"/>
            </a:rPr>
            <a:t>無記過紀錄</a:t>
          </a:r>
          <a:endParaRPr lang="en-US" altLang="zh-TW" sz="1400" b="1" kern="1200" dirty="0">
            <a:latin typeface="微軟正黑體" panose="020B0604030504040204" pitchFamily="34" charset="-120"/>
            <a:ea typeface="微軟正黑體" panose="020B0604030504040204" pitchFamily="34" charset="-120"/>
          </a:endParaRPr>
        </a:p>
      </dsp:txBody>
      <dsp:txXfrm>
        <a:off x="3144710" y="1222829"/>
        <a:ext cx="482003" cy="1613887"/>
      </dsp:txXfrm>
    </dsp:sp>
    <dsp:sp modelId="{A485AA30-3AC1-4684-8AA6-824A81539D84}">
      <dsp:nvSpPr>
        <dsp:cNvPr id="0" name=""/>
        <dsp:cNvSpPr/>
      </dsp:nvSpPr>
      <dsp:spPr>
        <a:xfrm>
          <a:off x="3741814" y="1196754"/>
          <a:ext cx="534153" cy="166603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ts val="2100"/>
            </a:lnSpc>
            <a:spcBef>
              <a:spcPct val="0"/>
            </a:spcBef>
            <a:spcAft>
              <a:spcPts val="0"/>
            </a:spcAft>
          </a:pPr>
          <a:r>
            <a:rPr lang="en-US" altLang="zh-TW" sz="1400" b="1" kern="1200" dirty="0">
              <a:latin typeface="微軟正黑體" panose="020B0604030504040204" pitchFamily="34" charset="-120"/>
              <a:ea typeface="微軟正黑體" panose="020B0604030504040204" pitchFamily="34" charset="-120"/>
            </a:rPr>
            <a:t>(7)</a:t>
          </a:r>
        </a:p>
        <a:p>
          <a:pPr lvl="0" algn="ctr" defTabSz="622300">
            <a:lnSpc>
              <a:spcPts val="2100"/>
            </a:lnSpc>
            <a:spcBef>
              <a:spcPct val="0"/>
            </a:spcBef>
            <a:spcAft>
              <a:spcPts val="0"/>
            </a:spcAft>
          </a:pPr>
          <a:r>
            <a:rPr lang="zh-TW" altLang="en-US" sz="1400" b="1" kern="1200" dirty="0">
              <a:latin typeface="微軟正黑體" panose="020B0604030504040204" pitchFamily="34" charset="-120"/>
              <a:ea typeface="微軟正黑體" panose="020B0604030504040204" pitchFamily="34" charset="-120"/>
            </a:rPr>
            <a:t>均衡學習</a:t>
          </a:r>
          <a:endParaRPr lang="en-US" altLang="zh-TW" sz="1400" b="1" kern="1200" dirty="0">
            <a:latin typeface="微軟正黑體" panose="020B0604030504040204" pitchFamily="34" charset="-120"/>
            <a:ea typeface="微軟正黑體" panose="020B0604030504040204" pitchFamily="34" charset="-120"/>
          </a:endParaRPr>
        </a:p>
      </dsp:txBody>
      <dsp:txXfrm>
        <a:off x="3767889" y="1222829"/>
        <a:ext cx="482003" cy="1613887"/>
      </dsp:txXfrm>
    </dsp:sp>
    <dsp:sp modelId="{ADDB0ED5-9230-47F6-8EA1-59E68CF0B7C4}">
      <dsp:nvSpPr>
        <dsp:cNvPr id="0" name=""/>
        <dsp:cNvSpPr/>
      </dsp:nvSpPr>
      <dsp:spPr>
        <a:xfrm>
          <a:off x="4364992" y="1196754"/>
          <a:ext cx="534153" cy="166603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ts val="2100"/>
            </a:lnSpc>
            <a:spcBef>
              <a:spcPct val="0"/>
            </a:spcBef>
            <a:spcAft>
              <a:spcPts val="0"/>
            </a:spcAft>
          </a:pPr>
          <a:r>
            <a:rPr lang="en-US" altLang="zh-TW" sz="1400" b="1" kern="1200" dirty="0">
              <a:latin typeface="微軟正黑體" panose="020B0604030504040204" pitchFamily="34" charset="-120"/>
              <a:ea typeface="微軟正黑體" panose="020B0604030504040204" pitchFamily="34" charset="-120"/>
            </a:rPr>
            <a:t>(8)</a:t>
          </a:r>
        </a:p>
        <a:p>
          <a:pPr lvl="0" algn="ctr" defTabSz="622300">
            <a:lnSpc>
              <a:spcPts val="2100"/>
            </a:lnSpc>
            <a:spcBef>
              <a:spcPct val="0"/>
            </a:spcBef>
            <a:spcAft>
              <a:spcPts val="0"/>
            </a:spcAft>
          </a:pPr>
          <a:r>
            <a:rPr lang="zh-TW" altLang="en-US" sz="1400" b="1" kern="1200" dirty="0">
              <a:latin typeface="微軟正黑體" panose="020B0604030504040204" pitchFamily="34" charset="-120"/>
              <a:ea typeface="微軟正黑體" panose="020B0604030504040204" pitchFamily="34" charset="-120"/>
            </a:rPr>
            <a:t>偏遠小校</a:t>
          </a:r>
          <a:endParaRPr lang="en-US" altLang="zh-TW" sz="1400" b="1" kern="1200" dirty="0">
            <a:latin typeface="微軟正黑體" panose="020B0604030504040204" pitchFamily="34" charset="-120"/>
            <a:ea typeface="微軟正黑體" panose="020B0604030504040204" pitchFamily="34" charset="-120"/>
          </a:endParaRPr>
        </a:p>
      </dsp:txBody>
      <dsp:txXfrm>
        <a:off x="4391067" y="1222829"/>
        <a:ext cx="482003" cy="1613887"/>
      </dsp:txXfrm>
    </dsp:sp>
    <dsp:sp modelId="{57B87226-2F1D-4D0F-BAFE-E5DDEE1E8B2C}">
      <dsp:nvSpPr>
        <dsp:cNvPr id="0" name=""/>
        <dsp:cNvSpPr/>
      </dsp:nvSpPr>
      <dsp:spPr>
        <a:xfrm>
          <a:off x="4988171" y="1196754"/>
          <a:ext cx="534153" cy="166603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ts val="2100"/>
            </a:lnSpc>
            <a:spcBef>
              <a:spcPct val="0"/>
            </a:spcBef>
            <a:spcAft>
              <a:spcPts val="0"/>
            </a:spcAft>
          </a:pPr>
          <a:r>
            <a:rPr lang="en-US" altLang="zh-TW" sz="1400" b="1" kern="1200" dirty="0">
              <a:latin typeface="微軟正黑體" panose="020B0604030504040204" pitchFamily="34" charset="-120"/>
              <a:ea typeface="微軟正黑體" panose="020B0604030504040204" pitchFamily="34" charset="-120"/>
            </a:rPr>
            <a:t>(9)</a:t>
          </a:r>
        </a:p>
        <a:p>
          <a:pPr lvl="0" algn="ctr" defTabSz="622300">
            <a:lnSpc>
              <a:spcPts val="2100"/>
            </a:lnSpc>
            <a:spcBef>
              <a:spcPct val="0"/>
            </a:spcBef>
            <a:spcAft>
              <a:spcPts val="0"/>
            </a:spcAft>
          </a:pPr>
          <a:r>
            <a:rPr lang="zh-TW" altLang="en-US" sz="1400" b="1" kern="1200" dirty="0">
              <a:latin typeface="微軟正黑體" panose="020B0604030504040204" pitchFamily="34" charset="-120"/>
              <a:ea typeface="微軟正黑體" panose="020B0604030504040204" pitchFamily="34" charset="-120"/>
            </a:rPr>
            <a:t>獎勵紀錄</a:t>
          </a:r>
          <a:endParaRPr lang="en-US" altLang="zh-TW" sz="1400" b="1" kern="1200" dirty="0">
            <a:latin typeface="微軟正黑體" panose="020B0604030504040204" pitchFamily="34" charset="-120"/>
            <a:ea typeface="微軟正黑體" panose="020B0604030504040204" pitchFamily="34" charset="-120"/>
          </a:endParaRPr>
        </a:p>
      </dsp:txBody>
      <dsp:txXfrm>
        <a:off x="5014246" y="1222829"/>
        <a:ext cx="482003" cy="1613887"/>
      </dsp:txXfrm>
    </dsp:sp>
    <dsp:sp modelId="{B5974646-CE3A-4DCA-A5BB-C77286ECA9A1}">
      <dsp:nvSpPr>
        <dsp:cNvPr id="0" name=""/>
        <dsp:cNvSpPr/>
      </dsp:nvSpPr>
      <dsp:spPr>
        <a:xfrm>
          <a:off x="5611349" y="1196754"/>
          <a:ext cx="534153" cy="166603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ts val="2100"/>
            </a:lnSpc>
            <a:spcBef>
              <a:spcPct val="0"/>
            </a:spcBef>
            <a:spcAft>
              <a:spcPts val="0"/>
            </a:spcAft>
          </a:pPr>
          <a:r>
            <a:rPr lang="en-US" altLang="zh-TW" sz="1400" b="1" kern="1200" dirty="0">
              <a:latin typeface="微軟正黑體" panose="020B0604030504040204" pitchFamily="34" charset="-120"/>
              <a:ea typeface="微軟正黑體" panose="020B0604030504040204" pitchFamily="34" charset="-120"/>
            </a:rPr>
            <a:t>(10)</a:t>
          </a:r>
        </a:p>
        <a:p>
          <a:pPr lvl="0" algn="ctr" defTabSz="622300">
            <a:lnSpc>
              <a:spcPts val="2100"/>
            </a:lnSpc>
            <a:spcBef>
              <a:spcPct val="0"/>
            </a:spcBef>
            <a:spcAft>
              <a:spcPts val="0"/>
            </a:spcAft>
          </a:pPr>
          <a:r>
            <a:rPr lang="zh-TW" altLang="en-US" sz="1400" b="1" kern="1200" dirty="0">
              <a:latin typeface="微軟正黑體" panose="020B0604030504040204" pitchFamily="34" charset="-120"/>
              <a:ea typeface="微軟正黑體" panose="020B0604030504040204" pitchFamily="34" charset="-120"/>
            </a:rPr>
            <a:t>競賽成績</a:t>
          </a:r>
          <a:endParaRPr lang="en-US" altLang="zh-TW" sz="1400" b="1" kern="1200" dirty="0">
            <a:latin typeface="微軟正黑體" panose="020B0604030504040204" pitchFamily="34" charset="-120"/>
            <a:ea typeface="微軟正黑體" panose="020B0604030504040204" pitchFamily="34" charset="-120"/>
          </a:endParaRPr>
        </a:p>
      </dsp:txBody>
      <dsp:txXfrm>
        <a:off x="5637424" y="1222829"/>
        <a:ext cx="482003" cy="1613887"/>
      </dsp:txXfrm>
    </dsp:sp>
    <dsp:sp modelId="{A75C3F96-6E38-4AF8-9495-74113E05A05B}">
      <dsp:nvSpPr>
        <dsp:cNvPr id="0" name=""/>
        <dsp:cNvSpPr/>
      </dsp:nvSpPr>
      <dsp:spPr>
        <a:xfrm>
          <a:off x="6234528" y="1196754"/>
          <a:ext cx="534153" cy="166603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ts val="2100"/>
            </a:lnSpc>
            <a:spcBef>
              <a:spcPct val="0"/>
            </a:spcBef>
            <a:spcAft>
              <a:spcPts val="0"/>
            </a:spcAft>
          </a:pPr>
          <a:r>
            <a:rPr lang="en-US" altLang="zh-TW" sz="1400" b="1" kern="1200" dirty="0">
              <a:latin typeface="微軟正黑體" panose="020B0604030504040204" pitchFamily="34" charset="-120"/>
              <a:ea typeface="微軟正黑體" panose="020B0604030504040204" pitchFamily="34" charset="-120"/>
            </a:rPr>
            <a:t>(11)</a:t>
          </a:r>
        </a:p>
        <a:p>
          <a:pPr lvl="0" algn="ctr" defTabSz="622300">
            <a:lnSpc>
              <a:spcPts val="2100"/>
            </a:lnSpc>
            <a:spcBef>
              <a:spcPct val="0"/>
            </a:spcBef>
            <a:spcAft>
              <a:spcPts val="0"/>
            </a:spcAft>
          </a:pPr>
          <a:r>
            <a:rPr lang="zh-TW" altLang="en-US" sz="1400" b="1" kern="1200" dirty="0">
              <a:latin typeface="微軟正黑體" panose="020B0604030504040204" pitchFamily="34" charset="-120"/>
              <a:ea typeface="微軟正黑體" panose="020B0604030504040204" pitchFamily="34" charset="-120"/>
            </a:rPr>
            <a:t>體適能</a:t>
          </a:r>
          <a:endParaRPr lang="en-US" altLang="zh-TW" sz="1400" b="1" kern="1200" dirty="0">
            <a:latin typeface="微軟正黑體" panose="020B0604030504040204" pitchFamily="34" charset="-120"/>
            <a:ea typeface="微軟正黑體" panose="020B0604030504040204" pitchFamily="34" charset="-120"/>
          </a:endParaRPr>
        </a:p>
      </dsp:txBody>
      <dsp:txXfrm>
        <a:off x="6260603" y="1222829"/>
        <a:ext cx="482003" cy="1613887"/>
      </dsp:txXfrm>
    </dsp:sp>
    <dsp:sp modelId="{92D5C458-AF84-47F3-81AC-C3E3B81D6182}">
      <dsp:nvSpPr>
        <dsp:cNvPr id="0" name=""/>
        <dsp:cNvSpPr/>
      </dsp:nvSpPr>
      <dsp:spPr>
        <a:xfrm>
          <a:off x="6857707" y="1196754"/>
          <a:ext cx="534153" cy="166603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ts val="2100"/>
            </a:lnSpc>
            <a:spcBef>
              <a:spcPct val="0"/>
            </a:spcBef>
            <a:spcAft>
              <a:spcPts val="0"/>
            </a:spcAft>
          </a:pPr>
          <a:r>
            <a:rPr lang="en-US" altLang="zh-TW" sz="1400" b="1" kern="1200" dirty="0">
              <a:solidFill>
                <a:srgbClr val="FF0000"/>
              </a:solidFill>
              <a:latin typeface="微軟正黑體" panose="020B0604030504040204" pitchFamily="34" charset="-120"/>
              <a:ea typeface="微軟正黑體" panose="020B0604030504040204" pitchFamily="34" charset="-120"/>
            </a:rPr>
            <a:t>(12)</a:t>
          </a:r>
        </a:p>
        <a:p>
          <a:pPr lvl="0" algn="ctr" defTabSz="622300">
            <a:lnSpc>
              <a:spcPts val="2100"/>
            </a:lnSpc>
            <a:spcBef>
              <a:spcPct val="0"/>
            </a:spcBef>
            <a:spcAft>
              <a:spcPts val="0"/>
            </a:spcAft>
          </a:pPr>
          <a:r>
            <a:rPr lang="zh-TW" altLang="en-US" sz="1400" b="1" kern="1200" dirty="0">
              <a:solidFill>
                <a:srgbClr val="FF0000"/>
              </a:solidFill>
              <a:latin typeface="微軟正黑體" panose="020B0604030504040204" pitchFamily="34" charset="-120"/>
              <a:ea typeface="微軟正黑體" panose="020B0604030504040204" pitchFamily="34" charset="-120"/>
            </a:rPr>
            <a:t>教育</a:t>
          </a:r>
          <a:endParaRPr lang="en-US" altLang="zh-TW" sz="1400" b="1" kern="1200" dirty="0">
            <a:solidFill>
              <a:srgbClr val="FF0000"/>
            </a:solidFill>
            <a:latin typeface="微軟正黑體" panose="020B0604030504040204" pitchFamily="34" charset="-120"/>
            <a:ea typeface="微軟正黑體" panose="020B0604030504040204" pitchFamily="34" charset="-120"/>
          </a:endParaRPr>
        </a:p>
        <a:p>
          <a:pPr lvl="0" algn="ctr" defTabSz="622300">
            <a:lnSpc>
              <a:spcPts val="2100"/>
            </a:lnSpc>
            <a:spcBef>
              <a:spcPct val="0"/>
            </a:spcBef>
            <a:spcAft>
              <a:spcPts val="0"/>
            </a:spcAft>
          </a:pPr>
          <a:r>
            <a:rPr lang="zh-TW" altLang="en-US" sz="1400" b="1" kern="1200" dirty="0">
              <a:solidFill>
                <a:srgbClr val="FF0000"/>
              </a:solidFill>
              <a:latin typeface="微軟正黑體" panose="020B0604030504040204" pitchFamily="34" charset="-120"/>
              <a:ea typeface="微軟正黑體" panose="020B0604030504040204" pitchFamily="34" charset="-120"/>
            </a:rPr>
            <a:t>會考</a:t>
          </a:r>
          <a:endParaRPr lang="en-US" altLang="zh-TW" sz="1400" b="1" kern="1200" dirty="0">
            <a:solidFill>
              <a:srgbClr val="FF0000"/>
            </a:solidFill>
            <a:latin typeface="微軟正黑體" panose="020B0604030504040204" pitchFamily="34" charset="-120"/>
            <a:ea typeface="微軟正黑體" panose="020B0604030504040204" pitchFamily="34" charset="-120"/>
          </a:endParaRPr>
        </a:p>
        <a:p>
          <a:pPr lvl="0" algn="ctr" defTabSz="622300">
            <a:lnSpc>
              <a:spcPts val="2100"/>
            </a:lnSpc>
            <a:spcBef>
              <a:spcPct val="0"/>
            </a:spcBef>
            <a:spcAft>
              <a:spcPts val="0"/>
            </a:spcAft>
          </a:pPr>
          <a:r>
            <a:rPr lang="zh-TW" altLang="en-US" sz="1400" b="1" kern="1200" dirty="0">
              <a:solidFill>
                <a:srgbClr val="FF0000"/>
              </a:solidFill>
              <a:latin typeface="微軟正黑體" panose="020B0604030504040204" pitchFamily="34" charset="-120"/>
              <a:ea typeface="微軟正黑體" panose="020B0604030504040204" pitchFamily="34" charset="-120"/>
            </a:rPr>
            <a:t>總積分</a:t>
          </a:r>
        </a:p>
      </dsp:txBody>
      <dsp:txXfrm>
        <a:off x="6883782" y="1222829"/>
        <a:ext cx="482003" cy="1613887"/>
      </dsp:txXfrm>
    </dsp:sp>
    <dsp:sp modelId="{607B2953-D198-482C-8E7D-739B3951E91C}">
      <dsp:nvSpPr>
        <dsp:cNvPr id="0" name=""/>
        <dsp:cNvSpPr/>
      </dsp:nvSpPr>
      <dsp:spPr>
        <a:xfrm>
          <a:off x="7480885" y="1196754"/>
          <a:ext cx="534153" cy="166603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ts val="2100"/>
            </a:lnSpc>
            <a:spcBef>
              <a:spcPct val="0"/>
            </a:spcBef>
            <a:spcAft>
              <a:spcPts val="0"/>
            </a:spcAft>
          </a:pPr>
          <a:r>
            <a:rPr lang="en-US" altLang="zh-TW" sz="1400" b="1" kern="1200" dirty="0">
              <a:solidFill>
                <a:srgbClr val="FF0000"/>
              </a:solidFill>
              <a:latin typeface="微軟正黑體" panose="020B0604030504040204" pitchFamily="34" charset="-120"/>
              <a:ea typeface="微軟正黑體" panose="020B0604030504040204" pitchFamily="34" charset="-120"/>
            </a:rPr>
            <a:t>(13)</a:t>
          </a:r>
        </a:p>
        <a:p>
          <a:pPr lvl="0" algn="ctr" defTabSz="622300">
            <a:lnSpc>
              <a:spcPts val="2100"/>
            </a:lnSpc>
            <a:spcBef>
              <a:spcPct val="0"/>
            </a:spcBef>
            <a:spcAft>
              <a:spcPts val="0"/>
            </a:spcAft>
          </a:pPr>
          <a:r>
            <a:rPr lang="zh-TW" altLang="en-US" sz="1400" b="1" kern="1200" dirty="0">
              <a:solidFill>
                <a:srgbClr val="FF0000"/>
              </a:solidFill>
              <a:latin typeface="微軟正黑體" panose="020B0604030504040204" pitchFamily="34" charset="-120"/>
              <a:ea typeface="微軟正黑體" panose="020B0604030504040204" pitchFamily="34" charset="-120"/>
            </a:rPr>
            <a:t>教育會考三等四標數量</a:t>
          </a:r>
        </a:p>
      </dsp:txBody>
      <dsp:txXfrm>
        <a:off x="7506960" y="1222829"/>
        <a:ext cx="482003" cy="1613887"/>
      </dsp:txXfrm>
    </dsp:sp>
    <dsp:sp modelId="{ACDA3294-B6CA-400C-978B-23273DC780EC}">
      <dsp:nvSpPr>
        <dsp:cNvPr id="0" name=""/>
        <dsp:cNvSpPr/>
      </dsp:nvSpPr>
      <dsp:spPr>
        <a:xfrm>
          <a:off x="8104064" y="1196754"/>
          <a:ext cx="534153" cy="166603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ts val="2100"/>
            </a:lnSpc>
            <a:spcBef>
              <a:spcPct val="0"/>
            </a:spcBef>
            <a:spcAft>
              <a:spcPts val="0"/>
            </a:spcAft>
          </a:pPr>
          <a:r>
            <a:rPr lang="en-US" altLang="en-US" sz="1400" b="1" kern="1200" dirty="0">
              <a:solidFill>
                <a:srgbClr val="FF0000"/>
              </a:solidFill>
              <a:latin typeface="微軟正黑體" panose="020B0604030504040204" pitchFamily="34" charset="-120"/>
              <a:ea typeface="微軟正黑體" panose="020B0604030504040204" pitchFamily="34" charset="-120"/>
            </a:rPr>
            <a:t>(1</a:t>
          </a:r>
          <a:r>
            <a:rPr lang="en-US" altLang="zh-TW" sz="1400" b="1" kern="1200" dirty="0">
              <a:solidFill>
                <a:srgbClr val="FF0000"/>
              </a:solidFill>
              <a:latin typeface="微軟正黑體" panose="020B0604030504040204" pitchFamily="34" charset="-120"/>
              <a:ea typeface="微軟正黑體" panose="020B0604030504040204" pitchFamily="34" charset="-120"/>
            </a:rPr>
            <a:t>4</a:t>
          </a:r>
          <a:r>
            <a:rPr lang="en-US" altLang="en-US" sz="1400" b="1" kern="1200" dirty="0">
              <a:solidFill>
                <a:srgbClr val="FF0000"/>
              </a:solidFill>
              <a:latin typeface="微軟正黑體" panose="020B0604030504040204" pitchFamily="34" charset="-120"/>
              <a:ea typeface="微軟正黑體" panose="020B0604030504040204" pitchFamily="34" charset="-120"/>
            </a:rPr>
            <a:t>)</a:t>
          </a:r>
        </a:p>
        <a:p>
          <a:pPr lvl="0" algn="ctr" defTabSz="622300">
            <a:lnSpc>
              <a:spcPts val="2100"/>
            </a:lnSpc>
            <a:spcBef>
              <a:spcPct val="0"/>
            </a:spcBef>
            <a:spcAft>
              <a:spcPts val="0"/>
            </a:spcAft>
          </a:pPr>
          <a:r>
            <a:rPr lang="zh-TW" altLang="en-US" sz="1400" b="1" kern="1200" dirty="0">
              <a:solidFill>
                <a:srgbClr val="FF0000"/>
              </a:solidFill>
              <a:latin typeface="微軟正黑體" panose="020B0604030504040204" pitchFamily="34" charset="-120"/>
              <a:ea typeface="微軟正黑體" panose="020B0604030504040204" pitchFamily="34" charset="-120"/>
            </a:rPr>
            <a:t>教育會考分科成績</a:t>
          </a:r>
        </a:p>
      </dsp:txBody>
      <dsp:txXfrm>
        <a:off x="8130139" y="1222829"/>
        <a:ext cx="482003" cy="1613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212F1-BA5C-4B39-857F-DEA194878D0C}">
      <dsp:nvSpPr>
        <dsp:cNvPr id="0" name=""/>
        <dsp:cNvSpPr/>
      </dsp:nvSpPr>
      <dsp:spPr>
        <a:xfrm>
          <a:off x="1898188" y="1668600"/>
          <a:ext cx="1281990" cy="1281990"/>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ts val="3200"/>
            </a:lnSpc>
            <a:spcBef>
              <a:spcPct val="0"/>
            </a:spcBef>
            <a:spcAft>
              <a:spcPts val="0"/>
            </a:spcAft>
          </a:pPr>
          <a:r>
            <a:rPr lang="zh-TW" altLang="en-US" sz="2800" b="1" kern="1200" dirty="0">
              <a:latin typeface="+mj-ea"/>
              <a:ea typeface="+mj-ea"/>
            </a:rPr>
            <a:t>直升入學</a:t>
          </a:r>
        </a:p>
      </dsp:txBody>
      <dsp:txXfrm>
        <a:off x="2085931" y="1856343"/>
        <a:ext cx="906504" cy="906504"/>
      </dsp:txXfrm>
    </dsp:sp>
    <dsp:sp modelId="{A708B141-0A30-47C1-B1F9-C456B4BF170C}">
      <dsp:nvSpPr>
        <dsp:cNvPr id="0" name=""/>
        <dsp:cNvSpPr/>
      </dsp:nvSpPr>
      <dsp:spPr>
        <a:xfrm rot="16200000">
          <a:off x="2403736" y="1202767"/>
          <a:ext cx="270895" cy="435876"/>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ts val="3200"/>
            </a:lnSpc>
            <a:spcBef>
              <a:spcPct val="0"/>
            </a:spcBef>
            <a:spcAft>
              <a:spcPts val="0"/>
            </a:spcAft>
          </a:pPr>
          <a:endParaRPr lang="zh-TW" altLang="en-US" sz="2800" b="1" kern="1200">
            <a:solidFill>
              <a:schemeClr val="bg1"/>
            </a:solidFill>
            <a:latin typeface="+mj-ea"/>
            <a:ea typeface="+mj-ea"/>
          </a:endParaRPr>
        </a:p>
      </dsp:txBody>
      <dsp:txXfrm>
        <a:off x="2444370" y="1330576"/>
        <a:ext cx="189627" cy="261526"/>
      </dsp:txXfrm>
    </dsp:sp>
    <dsp:sp modelId="{95E8276E-F926-4D16-8255-0AEDF28DCF4A}">
      <dsp:nvSpPr>
        <dsp:cNvPr id="0" name=""/>
        <dsp:cNvSpPr/>
      </dsp:nvSpPr>
      <dsp:spPr>
        <a:xfrm>
          <a:off x="1962288" y="3685"/>
          <a:ext cx="1153791" cy="1153791"/>
        </a:xfrm>
        <a:prstGeom prst="ellipse">
          <a:avLst/>
        </a:prstGeom>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ts val="3200"/>
            </a:lnSpc>
            <a:spcBef>
              <a:spcPct val="0"/>
            </a:spcBef>
            <a:spcAft>
              <a:spcPts val="0"/>
            </a:spcAft>
          </a:pPr>
          <a:r>
            <a:rPr lang="zh-TW" altLang="en-US" sz="2800" b="1" kern="1200" dirty="0">
              <a:solidFill>
                <a:schemeClr val="tx1">
                  <a:lumMod val="95000"/>
                  <a:lumOff val="5000"/>
                </a:schemeClr>
              </a:solidFill>
              <a:latin typeface="+mj-ea"/>
              <a:ea typeface="+mj-ea"/>
            </a:rPr>
            <a:t>麥寮</a:t>
          </a:r>
          <a:r>
            <a:rPr lang="en-US" altLang="zh-TW" sz="2800" b="1" kern="1200" dirty="0">
              <a:solidFill>
                <a:schemeClr val="tx1">
                  <a:lumMod val="95000"/>
                  <a:lumOff val="5000"/>
                </a:schemeClr>
              </a:solidFill>
              <a:latin typeface="+mj-ea"/>
              <a:ea typeface="+mj-ea"/>
            </a:rPr>
            <a:t/>
          </a:r>
          <a:br>
            <a:rPr lang="en-US" altLang="zh-TW" sz="2800" b="1" kern="1200" dirty="0">
              <a:solidFill>
                <a:schemeClr val="tx1">
                  <a:lumMod val="95000"/>
                  <a:lumOff val="5000"/>
                </a:schemeClr>
              </a:solidFill>
              <a:latin typeface="+mj-ea"/>
              <a:ea typeface="+mj-ea"/>
            </a:rPr>
          </a:br>
          <a:r>
            <a:rPr lang="zh-TW" altLang="en-US" sz="2800" b="1" kern="1200" dirty="0">
              <a:solidFill>
                <a:schemeClr val="tx1">
                  <a:lumMod val="95000"/>
                  <a:lumOff val="5000"/>
                </a:schemeClr>
              </a:solidFill>
              <a:latin typeface="+mj-ea"/>
              <a:ea typeface="+mj-ea"/>
            </a:rPr>
            <a:t>高中</a:t>
          </a:r>
        </a:p>
      </dsp:txBody>
      <dsp:txXfrm>
        <a:off x="2131257" y="172654"/>
        <a:ext cx="815853" cy="815853"/>
      </dsp:txXfrm>
    </dsp:sp>
    <dsp:sp modelId="{93868EF0-CAF4-47C3-B295-E2F34C0AB41C}">
      <dsp:nvSpPr>
        <dsp:cNvPr id="0" name=""/>
        <dsp:cNvSpPr/>
      </dsp:nvSpPr>
      <dsp:spPr>
        <a:xfrm rot="19285714">
          <a:off x="3098698" y="1537443"/>
          <a:ext cx="270895" cy="435876"/>
        </a:xfrm>
        <a:prstGeom prst="rightArrow">
          <a:avLst>
            <a:gd name="adj1" fmla="val 60000"/>
            <a:gd name="adj2" fmla="val 50000"/>
          </a:avLst>
        </a:prstGeom>
        <a:gradFill rotWithShape="0">
          <a:gsLst>
            <a:gs pos="0">
              <a:schemeClr val="accent3">
                <a:hueOff val="1937435"/>
                <a:satOff val="-6191"/>
                <a:lumOff val="-1569"/>
                <a:alphaOff val="0"/>
                <a:shade val="15000"/>
                <a:satMod val="180000"/>
              </a:schemeClr>
            </a:gs>
            <a:gs pos="50000">
              <a:schemeClr val="accent3">
                <a:hueOff val="1937435"/>
                <a:satOff val="-6191"/>
                <a:lumOff val="-1569"/>
                <a:alphaOff val="0"/>
                <a:shade val="45000"/>
                <a:satMod val="170000"/>
              </a:schemeClr>
            </a:gs>
            <a:gs pos="70000">
              <a:schemeClr val="accent3">
                <a:hueOff val="1937435"/>
                <a:satOff val="-6191"/>
                <a:lumOff val="-1569"/>
                <a:alphaOff val="0"/>
                <a:tint val="99000"/>
                <a:shade val="65000"/>
                <a:satMod val="155000"/>
              </a:schemeClr>
            </a:gs>
            <a:gs pos="100000">
              <a:schemeClr val="accent3">
                <a:hueOff val="1937435"/>
                <a:satOff val="-6191"/>
                <a:lumOff val="-156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ts val="3200"/>
            </a:lnSpc>
            <a:spcBef>
              <a:spcPct val="0"/>
            </a:spcBef>
            <a:spcAft>
              <a:spcPts val="0"/>
            </a:spcAft>
          </a:pPr>
          <a:endParaRPr lang="zh-TW" altLang="en-US" sz="2800" b="1" kern="1200">
            <a:solidFill>
              <a:schemeClr val="bg1"/>
            </a:solidFill>
            <a:latin typeface="+mj-ea"/>
            <a:ea typeface="+mj-ea"/>
          </a:endParaRPr>
        </a:p>
      </dsp:txBody>
      <dsp:txXfrm>
        <a:off x="3107563" y="1649953"/>
        <a:ext cx="189627" cy="261526"/>
      </dsp:txXfrm>
    </dsp:sp>
    <dsp:sp modelId="{ACBBF243-CE5A-4711-8E13-6F57A62BF90B}">
      <dsp:nvSpPr>
        <dsp:cNvPr id="0" name=""/>
        <dsp:cNvSpPr/>
      </dsp:nvSpPr>
      <dsp:spPr>
        <a:xfrm>
          <a:off x="3314086" y="654677"/>
          <a:ext cx="1153791" cy="1153791"/>
        </a:xfrm>
        <a:prstGeom prst="ellipse">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ts val="3200"/>
            </a:lnSpc>
            <a:spcBef>
              <a:spcPct val="0"/>
            </a:spcBef>
            <a:spcAft>
              <a:spcPts val="0"/>
            </a:spcAft>
          </a:pPr>
          <a:r>
            <a:rPr lang="zh-TW" altLang="en-US" sz="2800" b="1" kern="1200" dirty="0">
              <a:solidFill>
                <a:schemeClr val="tx1">
                  <a:lumMod val="95000"/>
                  <a:lumOff val="5000"/>
                </a:schemeClr>
              </a:solidFill>
              <a:latin typeface="+mj-ea"/>
              <a:ea typeface="+mj-ea"/>
            </a:rPr>
            <a:t>斗南</a:t>
          </a:r>
          <a:r>
            <a:rPr lang="en-US" altLang="zh-TW" sz="2800" b="1" kern="1200" dirty="0">
              <a:solidFill>
                <a:schemeClr val="tx1">
                  <a:lumMod val="95000"/>
                  <a:lumOff val="5000"/>
                </a:schemeClr>
              </a:solidFill>
              <a:latin typeface="+mj-ea"/>
              <a:ea typeface="+mj-ea"/>
            </a:rPr>
            <a:t/>
          </a:r>
          <a:br>
            <a:rPr lang="en-US" altLang="zh-TW" sz="2800" b="1" kern="1200" dirty="0">
              <a:solidFill>
                <a:schemeClr val="tx1">
                  <a:lumMod val="95000"/>
                  <a:lumOff val="5000"/>
                </a:schemeClr>
              </a:solidFill>
              <a:latin typeface="+mj-ea"/>
              <a:ea typeface="+mj-ea"/>
            </a:rPr>
          </a:br>
          <a:r>
            <a:rPr lang="zh-TW" altLang="en-US" sz="2800" b="1" kern="1200" dirty="0">
              <a:solidFill>
                <a:schemeClr val="tx1">
                  <a:lumMod val="95000"/>
                  <a:lumOff val="5000"/>
                </a:schemeClr>
              </a:solidFill>
              <a:latin typeface="+mj-ea"/>
              <a:ea typeface="+mj-ea"/>
            </a:rPr>
            <a:t>高中</a:t>
          </a:r>
        </a:p>
      </dsp:txBody>
      <dsp:txXfrm>
        <a:off x="3483055" y="823646"/>
        <a:ext cx="815853" cy="815853"/>
      </dsp:txXfrm>
    </dsp:sp>
    <dsp:sp modelId="{F73B6094-7810-43CD-AF5A-A02A1A6DBC87}">
      <dsp:nvSpPr>
        <dsp:cNvPr id="0" name=""/>
        <dsp:cNvSpPr/>
      </dsp:nvSpPr>
      <dsp:spPr>
        <a:xfrm rot="771429">
          <a:off x="3270340" y="2289454"/>
          <a:ext cx="270895" cy="435876"/>
        </a:xfrm>
        <a:prstGeom prst="rightArrow">
          <a:avLst>
            <a:gd name="adj1" fmla="val 60000"/>
            <a:gd name="adj2" fmla="val 50000"/>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ts val="3200"/>
            </a:lnSpc>
            <a:spcBef>
              <a:spcPct val="0"/>
            </a:spcBef>
            <a:spcAft>
              <a:spcPts val="0"/>
            </a:spcAft>
          </a:pPr>
          <a:endParaRPr lang="zh-TW" altLang="en-US" sz="2800" b="1" kern="1200">
            <a:solidFill>
              <a:schemeClr val="bg1"/>
            </a:solidFill>
            <a:latin typeface="+mj-ea"/>
            <a:ea typeface="+mj-ea"/>
          </a:endParaRPr>
        </a:p>
      </dsp:txBody>
      <dsp:txXfrm>
        <a:off x="3271359" y="2367587"/>
        <a:ext cx="189627" cy="261526"/>
      </dsp:txXfrm>
    </dsp:sp>
    <dsp:sp modelId="{5D38A4BF-2BB2-4533-A3A8-32AEBD96D62C}">
      <dsp:nvSpPr>
        <dsp:cNvPr id="0" name=""/>
        <dsp:cNvSpPr/>
      </dsp:nvSpPr>
      <dsp:spPr>
        <a:xfrm>
          <a:off x="3647952" y="2117442"/>
          <a:ext cx="1153791" cy="1153791"/>
        </a:xfrm>
        <a:prstGeom prst="ellipse">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ts val="3200"/>
            </a:lnSpc>
            <a:spcBef>
              <a:spcPct val="0"/>
            </a:spcBef>
            <a:spcAft>
              <a:spcPts val="0"/>
            </a:spcAft>
          </a:pPr>
          <a:r>
            <a:rPr lang="zh-TW" altLang="en-US" sz="2800" b="1" kern="1200" dirty="0">
              <a:solidFill>
                <a:schemeClr val="tx1">
                  <a:lumMod val="95000"/>
                  <a:lumOff val="5000"/>
                </a:schemeClr>
              </a:solidFill>
              <a:latin typeface="+mj-ea"/>
              <a:ea typeface="+mj-ea"/>
            </a:rPr>
            <a:t>正心</a:t>
          </a:r>
          <a:r>
            <a:rPr lang="en-US" altLang="zh-TW" sz="2800" b="1" kern="1200" dirty="0">
              <a:solidFill>
                <a:schemeClr val="tx1">
                  <a:lumMod val="95000"/>
                  <a:lumOff val="5000"/>
                </a:schemeClr>
              </a:solidFill>
              <a:latin typeface="+mj-ea"/>
              <a:ea typeface="+mj-ea"/>
            </a:rPr>
            <a:t/>
          </a:r>
          <a:br>
            <a:rPr lang="en-US" altLang="zh-TW" sz="2800" b="1" kern="1200" dirty="0">
              <a:solidFill>
                <a:schemeClr val="tx1">
                  <a:lumMod val="95000"/>
                  <a:lumOff val="5000"/>
                </a:schemeClr>
              </a:solidFill>
              <a:latin typeface="+mj-ea"/>
              <a:ea typeface="+mj-ea"/>
            </a:rPr>
          </a:br>
          <a:r>
            <a:rPr lang="zh-TW" altLang="en-US" sz="2800" b="1" kern="1200" dirty="0">
              <a:solidFill>
                <a:schemeClr val="tx1">
                  <a:lumMod val="95000"/>
                  <a:lumOff val="5000"/>
                </a:schemeClr>
              </a:solidFill>
              <a:latin typeface="+mj-ea"/>
              <a:ea typeface="+mj-ea"/>
            </a:rPr>
            <a:t>高中</a:t>
          </a:r>
        </a:p>
      </dsp:txBody>
      <dsp:txXfrm>
        <a:off x="3816921" y="2286411"/>
        <a:ext cx="815853" cy="815853"/>
      </dsp:txXfrm>
    </dsp:sp>
    <dsp:sp modelId="{69934D42-D8AA-4787-82C5-492DF22E4B78}">
      <dsp:nvSpPr>
        <dsp:cNvPr id="0" name=""/>
        <dsp:cNvSpPr/>
      </dsp:nvSpPr>
      <dsp:spPr>
        <a:xfrm rot="3857143">
          <a:off x="2789411" y="2892520"/>
          <a:ext cx="270895" cy="435876"/>
        </a:xfrm>
        <a:prstGeom prst="rightArrow">
          <a:avLst>
            <a:gd name="adj1" fmla="val 60000"/>
            <a:gd name="adj2" fmla="val 50000"/>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ts val="3200"/>
            </a:lnSpc>
            <a:spcBef>
              <a:spcPct val="0"/>
            </a:spcBef>
            <a:spcAft>
              <a:spcPts val="0"/>
            </a:spcAft>
          </a:pPr>
          <a:endParaRPr lang="zh-TW" altLang="en-US" sz="2800" b="1" kern="1200">
            <a:solidFill>
              <a:schemeClr val="bg1"/>
            </a:solidFill>
            <a:latin typeface="+mj-ea"/>
            <a:ea typeface="+mj-ea"/>
          </a:endParaRPr>
        </a:p>
      </dsp:txBody>
      <dsp:txXfrm>
        <a:off x="2812415" y="2943085"/>
        <a:ext cx="189627" cy="261526"/>
      </dsp:txXfrm>
    </dsp:sp>
    <dsp:sp modelId="{E7BEABFE-36A9-4256-8CF3-52338E23038E}">
      <dsp:nvSpPr>
        <dsp:cNvPr id="0" name=""/>
        <dsp:cNvSpPr/>
      </dsp:nvSpPr>
      <dsp:spPr>
        <a:xfrm>
          <a:off x="2712479" y="3290488"/>
          <a:ext cx="1153791" cy="1153791"/>
        </a:xfrm>
        <a:prstGeom prst="ellipse">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ts val="3200"/>
            </a:lnSpc>
            <a:spcBef>
              <a:spcPct val="0"/>
            </a:spcBef>
            <a:spcAft>
              <a:spcPts val="0"/>
            </a:spcAft>
          </a:pPr>
          <a:r>
            <a:rPr lang="zh-TW" altLang="en-US" sz="2800" b="1" kern="1200" dirty="0">
              <a:solidFill>
                <a:schemeClr val="tx1">
                  <a:lumMod val="95000"/>
                  <a:lumOff val="5000"/>
                </a:schemeClr>
              </a:solidFill>
              <a:latin typeface="+mj-ea"/>
              <a:ea typeface="+mj-ea"/>
            </a:rPr>
            <a:t>揚子</a:t>
          </a:r>
          <a:r>
            <a:rPr lang="en-US" altLang="zh-TW" sz="2800" b="1" kern="1200" dirty="0">
              <a:solidFill>
                <a:schemeClr val="tx1">
                  <a:lumMod val="95000"/>
                  <a:lumOff val="5000"/>
                </a:schemeClr>
              </a:solidFill>
              <a:latin typeface="+mj-ea"/>
              <a:ea typeface="+mj-ea"/>
            </a:rPr>
            <a:t/>
          </a:r>
          <a:br>
            <a:rPr lang="en-US" altLang="zh-TW" sz="2800" b="1" kern="1200" dirty="0">
              <a:solidFill>
                <a:schemeClr val="tx1">
                  <a:lumMod val="95000"/>
                  <a:lumOff val="5000"/>
                </a:schemeClr>
              </a:solidFill>
              <a:latin typeface="+mj-ea"/>
              <a:ea typeface="+mj-ea"/>
            </a:rPr>
          </a:br>
          <a:r>
            <a:rPr lang="zh-TW" altLang="en-US" sz="2800" b="1" kern="1200" dirty="0">
              <a:solidFill>
                <a:schemeClr val="tx1">
                  <a:lumMod val="95000"/>
                  <a:lumOff val="5000"/>
                </a:schemeClr>
              </a:solidFill>
              <a:latin typeface="+mj-ea"/>
              <a:ea typeface="+mj-ea"/>
            </a:rPr>
            <a:t>高中</a:t>
          </a:r>
        </a:p>
      </dsp:txBody>
      <dsp:txXfrm>
        <a:off x="2881448" y="3459457"/>
        <a:ext cx="815853" cy="815853"/>
      </dsp:txXfrm>
    </dsp:sp>
    <dsp:sp modelId="{CBCC37D9-22F4-4493-AE06-49F53ED45F18}">
      <dsp:nvSpPr>
        <dsp:cNvPr id="0" name=""/>
        <dsp:cNvSpPr/>
      </dsp:nvSpPr>
      <dsp:spPr>
        <a:xfrm rot="6942857">
          <a:off x="2018061" y="2892520"/>
          <a:ext cx="270895" cy="435876"/>
        </a:xfrm>
        <a:prstGeom prst="rightArrow">
          <a:avLst>
            <a:gd name="adj1" fmla="val 60000"/>
            <a:gd name="adj2" fmla="val 50000"/>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ts val="3200"/>
            </a:lnSpc>
            <a:spcBef>
              <a:spcPct val="0"/>
            </a:spcBef>
            <a:spcAft>
              <a:spcPts val="0"/>
            </a:spcAft>
          </a:pPr>
          <a:endParaRPr lang="zh-TW" altLang="en-US" sz="2800" b="1" kern="1200">
            <a:solidFill>
              <a:schemeClr val="bg1"/>
            </a:solidFill>
            <a:latin typeface="+mj-ea"/>
            <a:ea typeface="+mj-ea"/>
          </a:endParaRPr>
        </a:p>
      </dsp:txBody>
      <dsp:txXfrm rot="10800000">
        <a:off x="2076325" y="2943085"/>
        <a:ext cx="189627" cy="261526"/>
      </dsp:txXfrm>
    </dsp:sp>
    <dsp:sp modelId="{750B7CF5-0CEE-4FDD-8A6C-3586F2A54363}">
      <dsp:nvSpPr>
        <dsp:cNvPr id="0" name=""/>
        <dsp:cNvSpPr/>
      </dsp:nvSpPr>
      <dsp:spPr>
        <a:xfrm>
          <a:off x="1212097" y="3290488"/>
          <a:ext cx="1153791" cy="1153791"/>
        </a:xfrm>
        <a:prstGeom prst="ellipse">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ts val="3200"/>
            </a:lnSpc>
            <a:spcBef>
              <a:spcPct val="0"/>
            </a:spcBef>
            <a:spcAft>
              <a:spcPts val="0"/>
            </a:spcAft>
          </a:pPr>
          <a:r>
            <a:rPr lang="zh-TW" altLang="en-US" sz="2800" b="1" kern="1200" dirty="0">
              <a:solidFill>
                <a:schemeClr val="tx1">
                  <a:lumMod val="95000"/>
                  <a:lumOff val="5000"/>
                </a:schemeClr>
              </a:solidFill>
              <a:latin typeface="+mj-ea"/>
              <a:ea typeface="+mj-ea"/>
            </a:rPr>
            <a:t>永年</a:t>
          </a:r>
          <a:r>
            <a:rPr lang="en-US" altLang="zh-TW" sz="2800" b="1" kern="1200" dirty="0">
              <a:solidFill>
                <a:schemeClr val="tx1">
                  <a:lumMod val="95000"/>
                  <a:lumOff val="5000"/>
                </a:schemeClr>
              </a:solidFill>
              <a:latin typeface="+mj-ea"/>
              <a:ea typeface="+mj-ea"/>
            </a:rPr>
            <a:t/>
          </a:r>
          <a:br>
            <a:rPr lang="en-US" altLang="zh-TW" sz="2800" b="1" kern="1200" dirty="0">
              <a:solidFill>
                <a:schemeClr val="tx1">
                  <a:lumMod val="95000"/>
                  <a:lumOff val="5000"/>
                </a:schemeClr>
              </a:solidFill>
              <a:latin typeface="+mj-ea"/>
              <a:ea typeface="+mj-ea"/>
            </a:rPr>
          </a:br>
          <a:r>
            <a:rPr lang="zh-TW" altLang="en-US" sz="2800" b="1" kern="1200" dirty="0">
              <a:solidFill>
                <a:schemeClr val="tx1">
                  <a:lumMod val="95000"/>
                  <a:lumOff val="5000"/>
                </a:schemeClr>
              </a:solidFill>
              <a:latin typeface="+mj-ea"/>
              <a:ea typeface="+mj-ea"/>
            </a:rPr>
            <a:t>高中</a:t>
          </a:r>
        </a:p>
      </dsp:txBody>
      <dsp:txXfrm>
        <a:off x="1381066" y="3459457"/>
        <a:ext cx="815853" cy="815853"/>
      </dsp:txXfrm>
    </dsp:sp>
    <dsp:sp modelId="{A82FE474-AF3C-46CF-96FC-5EEF22C49561}">
      <dsp:nvSpPr>
        <dsp:cNvPr id="0" name=""/>
        <dsp:cNvSpPr/>
      </dsp:nvSpPr>
      <dsp:spPr>
        <a:xfrm rot="10028571">
          <a:off x="1537132" y="2289454"/>
          <a:ext cx="270895" cy="435876"/>
        </a:xfrm>
        <a:prstGeom prst="rightArrow">
          <a:avLst>
            <a:gd name="adj1" fmla="val 60000"/>
            <a:gd name="adj2" fmla="val 50000"/>
          </a:avLst>
        </a:prstGeom>
        <a:gradFill rotWithShape="0">
          <a:gsLst>
            <a:gs pos="0">
              <a:schemeClr val="accent3">
                <a:hueOff val="9687173"/>
                <a:satOff val="-30954"/>
                <a:lumOff val="-7843"/>
                <a:alphaOff val="0"/>
                <a:shade val="15000"/>
                <a:satMod val="180000"/>
              </a:schemeClr>
            </a:gs>
            <a:gs pos="50000">
              <a:schemeClr val="accent3">
                <a:hueOff val="9687173"/>
                <a:satOff val="-30954"/>
                <a:lumOff val="-7843"/>
                <a:alphaOff val="0"/>
                <a:shade val="45000"/>
                <a:satMod val="170000"/>
              </a:schemeClr>
            </a:gs>
            <a:gs pos="70000">
              <a:schemeClr val="accent3">
                <a:hueOff val="9687173"/>
                <a:satOff val="-30954"/>
                <a:lumOff val="-7843"/>
                <a:alphaOff val="0"/>
                <a:tint val="99000"/>
                <a:shade val="65000"/>
                <a:satMod val="155000"/>
              </a:schemeClr>
            </a:gs>
            <a:gs pos="100000">
              <a:schemeClr val="accent3">
                <a:hueOff val="9687173"/>
                <a:satOff val="-30954"/>
                <a:lumOff val="-7843"/>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ts val="3200"/>
            </a:lnSpc>
            <a:spcBef>
              <a:spcPct val="0"/>
            </a:spcBef>
            <a:spcAft>
              <a:spcPts val="0"/>
            </a:spcAft>
          </a:pPr>
          <a:endParaRPr lang="zh-TW" altLang="en-US" sz="2800" b="1" kern="1200">
            <a:solidFill>
              <a:schemeClr val="bg1"/>
            </a:solidFill>
            <a:latin typeface="+mj-ea"/>
            <a:ea typeface="+mj-ea"/>
          </a:endParaRPr>
        </a:p>
      </dsp:txBody>
      <dsp:txXfrm rot="10800000">
        <a:off x="1617381" y="2367587"/>
        <a:ext cx="189627" cy="261526"/>
      </dsp:txXfrm>
    </dsp:sp>
    <dsp:sp modelId="{4FCA9DE1-0665-49AA-8F9E-69C28568DECC}">
      <dsp:nvSpPr>
        <dsp:cNvPr id="0" name=""/>
        <dsp:cNvSpPr/>
      </dsp:nvSpPr>
      <dsp:spPr>
        <a:xfrm>
          <a:off x="276623" y="2117442"/>
          <a:ext cx="1153791" cy="1153791"/>
        </a:xfrm>
        <a:prstGeom prst="ellipse">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a:lnSpc>
              <a:spcPts val="2200"/>
            </a:lnSpc>
            <a:spcBef>
              <a:spcPct val="0"/>
            </a:spcBef>
            <a:spcAft>
              <a:spcPts val="0"/>
            </a:spcAft>
          </a:pPr>
          <a:r>
            <a:rPr lang="zh-TW" altLang="en-US" sz="2000" b="1" kern="1200" dirty="0">
              <a:solidFill>
                <a:schemeClr val="tx1">
                  <a:lumMod val="95000"/>
                  <a:lumOff val="5000"/>
                </a:schemeClr>
              </a:solidFill>
              <a:latin typeface="+mj-ea"/>
              <a:ea typeface="+mj-ea"/>
            </a:rPr>
            <a:t>維多</a:t>
          </a:r>
          <a:r>
            <a:rPr lang="en-US" altLang="zh-TW" sz="2000" b="1" kern="1200" dirty="0">
              <a:solidFill>
                <a:schemeClr val="tx1">
                  <a:lumMod val="95000"/>
                  <a:lumOff val="5000"/>
                </a:schemeClr>
              </a:solidFill>
              <a:latin typeface="+mj-ea"/>
              <a:ea typeface="+mj-ea"/>
            </a:rPr>
            <a:t/>
          </a:r>
          <a:br>
            <a:rPr lang="en-US" altLang="zh-TW" sz="2000" b="1" kern="1200" dirty="0">
              <a:solidFill>
                <a:schemeClr val="tx1">
                  <a:lumMod val="95000"/>
                  <a:lumOff val="5000"/>
                </a:schemeClr>
              </a:solidFill>
              <a:latin typeface="+mj-ea"/>
              <a:ea typeface="+mj-ea"/>
            </a:rPr>
          </a:br>
          <a:r>
            <a:rPr lang="zh-TW" altLang="en-US" sz="2000" b="1" kern="1200" dirty="0">
              <a:solidFill>
                <a:schemeClr val="tx1">
                  <a:lumMod val="95000"/>
                  <a:lumOff val="5000"/>
                </a:schemeClr>
              </a:solidFill>
              <a:latin typeface="+mj-ea"/>
              <a:ea typeface="+mj-ea"/>
            </a:rPr>
            <a:t>利亞</a:t>
          </a:r>
          <a:r>
            <a:rPr lang="en-US" altLang="zh-TW" sz="2000" b="1" kern="1200" dirty="0">
              <a:solidFill>
                <a:schemeClr val="tx1">
                  <a:lumMod val="95000"/>
                  <a:lumOff val="5000"/>
                </a:schemeClr>
              </a:solidFill>
              <a:latin typeface="+mj-ea"/>
              <a:ea typeface="+mj-ea"/>
            </a:rPr>
            <a:t/>
          </a:r>
          <a:br>
            <a:rPr lang="en-US" altLang="zh-TW" sz="2000" b="1" kern="1200" dirty="0">
              <a:solidFill>
                <a:schemeClr val="tx1">
                  <a:lumMod val="95000"/>
                  <a:lumOff val="5000"/>
                </a:schemeClr>
              </a:solidFill>
              <a:latin typeface="+mj-ea"/>
              <a:ea typeface="+mj-ea"/>
            </a:rPr>
          </a:br>
          <a:r>
            <a:rPr lang="zh-TW" altLang="en-US" sz="2000" b="1" kern="1200" dirty="0">
              <a:solidFill>
                <a:schemeClr val="tx1">
                  <a:lumMod val="95000"/>
                  <a:lumOff val="5000"/>
                </a:schemeClr>
              </a:solidFill>
              <a:latin typeface="+mj-ea"/>
              <a:ea typeface="+mj-ea"/>
            </a:rPr>
            <a:t>實驗</a:t>
          </a:r>
          <a:r>
            <a:rPr lang="en-US" altLang="zh-TW" sz="2000" b="1" kern="1200" dirty="0">
              <a:solidFill>
                <a:schemeClr val="tx1">
                  <a:lumMod val="95000"/>
                  <a:lumOff val="5000"/>
                </a:schemeClr>
              </a:solidFill>
              <a:latin typeface="+mj-ea"/>
              <a:ea typeface="+mj-ea"/>
            </a:rPr>
            <a:t/>
          </a:r>
          <a:br>
            <a:rPr lang="en-US" altLang="zh-TW" sz="2000" b="1" kern="1200" dirty="0">
              <a:solidFill>
                <a:schemeClr val="tx1">
                  <a:lumMod val="95000"/>
                  <a:lumOff val="5000"/>
                </a:schemeClr>
              </a:solidFill>
              <a:latin typeface="+mj-ea"/>
              <a:ea typeface="+mj-ea"/>
            </a:rPr>
          </a:br>
          <a:r>
            <a:rPr lang="zh-TW" altLang="en-US" sz="2000" b="1" kern="1200" dirty="0">
              <a:solidFill>
                <a:schemeClr val="tx1">
                  <a:lumMod val="95000"/>
                  <a:lumOff val="5000"/>
                </a:schemeClr>
              </a:solidFill>
              <a:latin typeface="+mj-ea"/>
              <a:ea typeface="+mj-ea"/>
            </a:rPr>
            <a:t>高中</a:t>
          </a:r>
        </a:p>
      </dsp:txBody>
      <dsp:txXfrm>
        <a:off x="445592" y="2286411"/>
        <a:ext cx="815853" cy="815853"/>
      </dsp:txXfrm>
    </dsp:sp>
    <dsp:sp modelId="{C1C9675E-9E9D-4283-9FE7-FF490995389A}">
      <dsp:nvSpPr>
        <dsp:cNvPr id="0" name=""/>
        <dsp:cNvSpPr/>
      </dsp:nvSpPr>
      <dsp:spPr>
        <a:xfrm rot="13114286">
          <a:off x="1708773" y="1537443"/>
          <a:ext cx="270895" cy="435876"/>
        </a:xfrm>
        <a:prstGeom prst="rightArrow">
          <a:avLst>
            <a:gd name="adj1" fmla="val 60000"/>
            <a:gd name="adj2" fmla="val 50000"/>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ts val="3200"/>
            </a:lnSpc>
            <a:spcBef>
              <a:spcPct val="0"/>
            </a:spcBef>
            <a:spcAft>
              <a:spcPts val="0"/>
            </a:spcAft>
          </a:pPr>
          <a:endParaRPr lang="zh-TW" altLang="en-US" sz="2800" kern="1200">
            <a:latin typeface="+mj-ea"/>
            <a:ea typeface="+mj-ea"/>
          </a:endParaRPr>
        </a:p>
      </dsp:txBody>
      <dsp:txXfrm rot="10800000">
        <a:off x="1781176" y="1649953"/>
        <a:ext cx="189627" cy="261526"/>
      </dsp:txXfrm>
    </dsp:sp>
    <dsp:sp modelId="{65A6D580-5F53-400B-8F75-9FCEC729B239}">
      <dsp:nvSpPr>
        <dsp:cNvPr id="0" name=""/>
        <dsp:cNvSpPr/>
      </dsp:nvSpPr>
      <dsp:spPr>
        <a:xfrm>
          <a:off x="610490" y="654677"/>
          <a:ext cx="1153791" cy="1153791"/>
        </a:xfrm>
        <a:prstGeom prst="ellipse">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ts val="3200"/>
            </a:lnSpc>
            <a:spcBef>
              <a:spcPct val="0"/>
            </a:spcBef>
            <a:spcAft>
              <a:spcPts val="0"/>
            </a:spcAft>
          </a:pPr>
          <a:r>
            <a:rPr lang="zh-TW" altLang="en-US" sz="2800" b="1" kern="1200" dirty="0">
              <a:solidFill>
                <a:schemeClr val="tx1">
                  <a:lumMod val="95000"/>
                  <a:lumOff val="5000"/>
                </a:schemeClr>
              </a:solidFill>
              <a:latin typeface="+mj-ea"/>
              <a:ea typeface="+mj-ea"/>
            </a:rPr>
            <a:t>文生</a:t>
          </a:r>
          <a:r>
            <a:rPr lang="en-US" altLang="zh-TW" sz="2800" b="1" kern="1200" dirty="0">
              <a:solidFill>
                <a:schemeClr val="tx1">
                  <a:lumMod val="95000"/>
                  <a:lumOff val="5000"/>
                </a:schemeClr>
              </a:solidFill>
              <a:latin typeface="+mj-ea"/>
              <a:ea typeface="+mj-ea"/>
            </a:rPr>
            <a:t/>
          </a:r>
          <a:br>
            <a:rPr lang="en-US" altLang="zh-TW" sz="2800" b="1" kern="1200" dirty="0">
              <a:solidFill>
                <a:schemeClr val="tx1">
                  <a:lumMod val="95000"/>
                  <a:lumOff val="5000"/>
                </a:schemeClr>
              </a:solidFill>
              <a:latin typeface="+mj-ea"/>
              <a:ea typeface="+mj-ea"/>
            </a:rPr>
          </a:br>
          <a:r>
            <a:rPr lang="zh-TW" altLang="en-US" sz="2800" b="1" kern="1200" dirty="0">
              <a:solidFill>
                <a:schemeClr val="tx1">
                  <a:lumMod val="95000"/>
                  <a:lumOff val="5000"/>
                </a:schemeClr>
              </a:solidFill>
              <a:latin typeface="+mj-ea"/>
              <a:ea typeface="+mj-ea"/>
            </a:rPr>
            <a:t>高中</a:t>
          </a:r>
        </a:p>
      </dsp:txBody>
      <dsp:txXfrm>
        <a:off x="779459" y="823646"/>
        <a:ext cx="815853" cy="8158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32DA6-C737-4DEE-8421-F5D19D369482}">
      <dsp:nvSpPr>
        <dsp:cNvPr id="0" name=""/>
        <dsp:cNvSpPr/>
      </dsp:nvSpPr>
      <dsp:spPr>
        <a:xfrm>
          <a:off x="0" y="0"/>
          <a:ext cx="1591084" cy="86409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a:t>志願序</a:t>
          </a:r>
        </a:p>
      </dsp:txBody>
      <dsp:txXfrm>
        <a:off x="25309" y="25309"/>
        <a:ext cx="1540466" cy="813478"/>
      </dsp:txXfrm>
    </dsp:sp>
    <dsp:sp modelId="{AE808D87-DD3A-4739-A0A7-5B4D84E62BF3}">
      <dsp:nvSpPr>
        <dsp:cNvPr id="0" name=""/>
        <dsp:cNvSpPr/>
      </dsp:nvSpPr>
      <dsp:spPr>
        <a:xfrm>
          <a:off x="1751103" y="234753"/>
          <a:ext cx="339238" cy="3945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p>
      </dsp:txBody>
      <dsp:txXfrm>
        <a:off x="1751103" y="313671"/>
        <a:ext cx="237467" cy="236753"/>
      </dsp:txXfrm>
    </dsp:sp>
    <dsp:sp modelId="{26C6B1FF-C6FF-4C88-98FB-D396753BA8B1}">
      <dsp:nvSpPr>
        <dsp:cNvPr id="0" name=""/>
        <dsp:cNvSpPr/>
      </dsp:nvSpPr>
      <dsp:spPr>
        <a:xfrm>
          <a:off x="2231158" y="0"/>
          <a:ext cx="1591084" cy="86409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a:t>競賽及科展得獎項目</a:t>
          </a:r>
        </a:p>
      </dsp:txBody>
      <dsp:txXfrm>
        <a:off x="2256467" y="25309"/>
        <a:ext cx="1540466" cy="813478"/>
      </dsp:txXfrm>
    </dsp:sp>
    <dsp:sp modelId="{75AB7868-74E5-4281-940F-0390F922C6DD}">
      <dsp:nvSpPr>
        <dsp:cNvPr id="0" name=""/>
        <dsp:cNvSpPr/>
      </dsp:nvSpPr>
      <dsp:spPr>
        <a:xfrm>
          <a:off x="3981351" y="234753"/>
          <a:ext cx="337310" cy="3945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p>
      </dsp:txBody>
      <dsp:txXfrm>
        <a:off x="3981351" y="313671"/>
        <a:ext cx="236117" cy="236753"/>
      </dsp:txXfrm>
    </dsp:sp>
    <dsp:sp modelId="{F3DE3FFB-DC5C-4376-9876-879A0110C8E9}">
      <dsp:nvSpPr>
        <dsp:cNvPr id="0" name=""/>
        <dsp:cNvSpPr/>
      </dsp:nvSpPr>
      <dsp:spPr>
        <a:xfrm>
          <a:off x="4458676" y="0"/>
          <a:ext cx="1591084" cy="86409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a:t>競賽及科展得獎名次</a:t>
          </a:r>
        </a:p>
      </dsp:txBody>
      <dsp:txXfrm>
        <a:off x="4483985" y="25309"/>
        <a:ext cx="1540466" cy="813478"/>
      </dsp:txXfrm>
    </dsp:sp>
    <dsp:sp modelId="{EE12CF02-094D-4544-B5EF-EC9F5ABAAF10}">
      <dsp:nvSpPr>
        <dsp:cNvPr id="0" name=""/>
        <dsp:cNvSpPr/>
      </dsp:nvSpPr>
      <dsp:spPr>
        <a:xfrm>
          <a:off x="6208870" y="234753"/>
          <a:ext cx="337310" cy="3945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p>
      </dsp:txBody>
      <dsp:txXfrm>
        <a:off x="6208870" y="313671"/>
        <a:ext cx="236117" cy="236753"/>
      </dsp:txXfrm>
    </dsp:sp>
    <dsp:sp modelId="{6995B3DB-DE06-430E-9E55-EF2D9ED14158}">
      <dsp:nvSpPr>
        <dsp:cNvPr id="0" name=""/>
        <dsp:cNvSpPr/>
      </dsp:nvSpPr>
      <dsp:spPr>
        <a:xfrm>
          <a:off x="6686195" y="0"/>
          <a:ext cx="1591084" cy="86409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a:t>技藝教育課程職群成績</a:t>
          </a:r>
          <a:r>
            <a:rPr lang="en-US" altLang="zh-TW" sz="1700" kern="1200" dirty="0"/>
            <a:t>PR</a:t>
          </a:r>
          <a:r>
            <a:rPr lang="zh-TW" altLang="en-US" sz="1700" kern="1200" dirty="0"/>
            <a:t>值</a:t>
          </a:r>
        </a:p>
      </dsp:txBody>
      <dsp:txXfrm>
        <a:off x="6711504" y="25309"/>
        <a:ext cx="1540466" cy="8134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1D450-769F-4EFB-B80A-5B88C4FA6779}">
      <dsp:nvSpPr>
        <dsp:cNvPr id="0" name=""/>
        <dsp:cNvSpPr/>
      </dsp:nvSpPr>
      <dsp:spPr>
        <a:xfrm>
          <a:off x="3990" y="144017"/>
          <a:ext cx="1676937" cy="648069"/>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ts val="1600"/>
            </a:lnSpc>
            <a:spcBef>
              <a:spcPct val="0"/>
            </a:spcBef>
            <a:spcAft>
              <a:spcPts val="0"/>
            </a:spcAft>
          </a:pPr>
          <a:r>
            <a:rPr lang="zh-TW" altLang="en-US" sz="1400" b="1" kern="1200" dirty="0">
              <a:latin typeface="+mj-ea"/>
              <a:ea typeface="+mj-ea"/>
            </a:rPr>
            <a:t>報名與資格審查</a:t>
          </a:r>
        </a:p>
      </dsp:txBody>
      <dsp:txXfrm>
        <a:off x="22971" y="162998"/>
        <a:ext cx="1638975" cy="610107"/>
      </dsp:txXfrm>
    </dsp:sp>
    <dsp:sp modelId="{EE218059-EDEC-4233-90D1-8E2350876AA7}">
      <dsp:nvSpPr>
        <dsp:cNvPr id="0" name=""/>
        <dsp:cNvSpPr/>
      </dsp:nvSpPr>
      <dsp:spPr>
        <a:xfrm>
          <a:off x="1788301" y="334908"/>
          <a:ext cx="227631" cy="26628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100000"/>
            </a:lnSpc>
            <a:spcBef>
              <a:spcPct val="0"/>
            </a:spcBef>
            <a:spcAft>
              <a:spcPts val="0"/>
            </a:spcAft>
          </a:pPr>
          <a:endParaRPr lang="zh-TW" altLang="en-US" sz="1400" b="1" kern="1200">
            <a:latin typeface="+mj-ea"/>
            <a:ea typeface="+mj-ea"/>
          </a:endParaRPr>
        </a:p>
      </dsp:txBody>
      <dsp:txXfrm>
        <a:off x="1788301" y="388165"/>
        <a:ext cx="159342" cy="159772"/>
      </dsp:txXfrm>
    </dsp:sp>
    <dsp:sp modelId="{0040F5C8-DCE9-42C8-A418-003C998DB228}">
      <dsp:nvSpPr>
        <dsp:cNvPr id="0" name=""/>
        <dsp:cNvSpPr/>
      </dsp:nvSpPr>
      <dsp:spPr>
        <a:xfrm>
          <a:off x="2110421" y="144017"/>
          <a:ext cx="1676937" cy="648069"/>
        </a:xfrm>
        <a:prstGeom prst="roundRect">
          <a:avLst>
            <a:gd name="adj" fmla="val 10000"/>
          </a:avLst>
        </a:prstGeom>
        <a:solidFill>
          <a:schemeClr val="accent3">
            <a:hueOff val="3874869"/>
            <a:satOff val="-12382"/>
            <a:lumOff val="-313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ts val="1600"/>
            </a:lnSpc>
            <a:spcBef>
              <a:spcPct val="0"/>
            </a:spcBef>
            <a:spcAft>
              <a:spcPts val="0"/>
            </a:spcAft>
          </a:pPr>
          <a:r>
            <a:rPr lang="zh-TW" altLang="en-US" sz="1400" b="1" kern="1200" dirty="0">
              <a:latin typeface="+mj-ea"/>
              <a:ea typeface="+mj-ea"/>
            </a:rPr>
            <a:t>公告資格審查結果科學能力檢定</a:t>
          </a:r>
        </a:p>
      </dsp:txBody>
      <dsp:txXfrm>
        <a:off x="2129402" y="162998"/>
        <a:ext cx="1638975" cy="610107"/>
      </dsp:txXfrm>
    </dsp:sp>
    <dsp:sp modelId="{71A2E05B-C4B2-4DD2-B9E6-E2EBFFF21511}">
      <dsp:nvSpPr>
        <dsp:cNvPr id="0" name=""/>
        <dsp:cNvSpPr/>
      </dsp:nvSpPr>
      <dsp:spPr>
        <a:xfrm>
          <a:off x="3894733" y="334908"/>
          <a:ext cx="227631" cy="266286"/>
        </a:xfrm>
        <a:prstGeom prst="rightArrow">
          <a:avLst>
            <a:gd name="adj1" fmla="val 60000"/>
            <a:gd name="adj2" fmla="val 50000"/>
          </a:avLst>
        </a:prstGeom>
        <a:solidFill>
          <a:schemeClr val="accent3">
            <a:hueOff val="5812304"/>
            <a:satOff val="-18573"/>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100000"/>
            </a:lnSpc>
            <a:spcBef>
              <a:spcPct val="0"/>
            </a:spcBef>
            <a:spcAft>
              <a:spcPts val="0"/>
            </a:spcAft>
          </a:pPr>
          <a:endParaRPr lang="zh-TW" altLang="en-US" sz="1400" b="1" kern="1200">
            <a:latin typeface="+mj-ea"/>
            <a:ea typeface="+mj-ea"/>
          </a:endParaRPr>
        </a:p>
      </dsp:txBody>
      <dsp:txXfrm>
        <a:off x="3894733" y="388165"/>
        <a:ext cx="159342" cy="159772"/>
      </dsp:txXfrm>
    </dsp:sp>
    <dsp:sp modelId="{530F6A90-D1BF-4A4D-857F-BB97338D0E59}">
      <dsp:nvSpPr>
        <dsp:cNvPr id="0" name=""/>
        <dsp:cNvSpPr/>
      </dsp:nvSpPr>
      <dsp:spPr>
        <a:xfrm>
          <a:off x="4216853" y="144017"/>
          <a:ext cx="1676937" cy="648069"/>
        </a:xfrm>
        <a:prstGeom prst="roundRect">
          <a:avLst>
            <a:gd name="adj" fmla="val 10000"/>
          </a:avLst>
        </a:prstGeom>
        <a:solidFill>
          <a:schemeClr val="accent3">
            <a:hueOff val="7749738"/>
            <a:satOff val="-24763"/>
            <a:lumOff val="-6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ts val="1600"/>
            </a:lnSpc>
            <a:spcBef>
              <a:spcPct val="0"/>
            </a:spcBef>
            <a:spcAft>
              <a:spcPts val="0"/>
            </a:spcAft>
          </a:pPr>
          <a:r>
            <a:rPr lang="zh-TW" altLang="en-US" sz="1400" b="1" kern="1200" dirty="0">
              <a:latin typeface="+mj-ea"/>
              <a:ea typeface="+mj-ea"/>
            </a:rPr>
            <a:t>實驗實作</a:t>
          </a:r>
        </a:p>
      </dsp:txBody>
      <dsp:txXfrm>
        <a:off x="4235834" y="162998"/>
        <a:ext cx="1638975" cy="610107"/>
      </dsp:txXfrm>
    </dsp:sp>
    <dsp:sp modelId="{8A490290-B044-4038-A38F-DA07EA705317}">
      <dsp:nvSpPr>
        <dsp:cNvPr id="0" name=""/>
        <dsp:cNvSpPr/>
      </dsp:nvSpPr>
      <dsp:spPr>
        <a:xfrm rot="21588561">
          <a:off x="6002161" y="331375"/>
          <a:ext cx="229747" cy="266286"/>
        </a:xfrm>
        <a:prstGeom prst="rightArrow">
          <a:avLst>
            <a:gd name="adj1" fmla="val 60000"/>
            <a:gd name="adj2" fmla="val 50000"/>
          </a:avLst>
        </a:prstGeom>
        <a:solidFill>
          <a:schemeClr val="accent3">
            <a:hueOff val="11624607"/>
            <a:satOff val="-3714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100000"/>
            </a:lnSpc>
            <a:spcBef>
              <a:spcPct val="0"/>
            </a:spcBef>
            <a:spcAft>
              <a:spcPts val="0"/>
            </a:spcAft>
          </a:pPr>
          <a:endParaRPr lang="zh-TW" altLang="en-US" sz="1400" b="1" kern="1200">
            <a:latin typeface="+mj-ea"/>
            <a:ea typeface="+mj-ea"/>
          </a:endParaRPr>
        </a:p>
      </dsp:txBody>
      <dsp:txXfrm>
        <a:off x="6002161" y="384747"/>
        <a:ext cx="160823" cy="159772"/>
      </dsp:txXfrm>
    </dsp:sp>
    <dsp:sp modelId="{3743CDC6-9128-4713-AB31-CE52D1542D18}">
      <dsp:nvSpPr>
        <dsp:cNvPr id="0" name=""/>
        <dsp:cNvSpPr/>
      </dsp:nvSpPr>
      <dsp:spPr>
        <a:xfrm>
          <a:off x="6327275" y="136994"/>
          <a:ext cx="1676937" cy="648069"/>
        </a:xfrm>
        <a:prstGeom prst="roundRect">
          <a:avLst>
            <a:gd name="adj" fmla="val 10000"/>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ts val="1600"/>
            </a:lnSpc>
            <a:spcBef>
              <a:spcPct val="0"/>
            </a:spcBef>
            <a:spcAft>
              <a:spcPts val="0"/>
            </a:spcAft>
          </a:pPr>
          <a:r>
            <a:rPr lang="zh-TW" altLang="en-US" sz="1400" b="1" kern="1200" dirty="0">
              <a:latin typeface="+mj-ea"/>
              <a:ea typeface="+mj-ea"/>
            </a:rPr>
            <a:t>公告成績與放榜</a:t>
          </a:r>
        </a:p>
      </dsp:txBody>
      <dsp:txXfrm>
        <a:off x="6346256" y="155975"/>
        <a:ext cx="1638975" cy="61010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0E3E3336-1FD7-4C41-82FB-088E85503E30}" type="datetimeFigureOut">
              <a:rPr lang="zh-TW" altLang="en-US"/>
              <a:pPr>
                <a:defRPr/>
              </a:pPr>
              <a:t>2020/3/13</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99130697-C46C-48F7-BC0E-2BF29EDD2DFA}" type="slidenum">
              <a:rPr lang="zh-TW" altLang="en-US"/>
              <a:pPr>
                <a:defRPr/>
              </a:pPr>
              <a:t>‹#›</a:t>
            </a:fld>
            <a:endParaRPr lang="en-US" altLang="zh-TW"/>
          </a:p>
        </p:txBody>
      </p:sp>
    </p:spTree>
    <p:extLst>
      <p:ext uri="{BB962C8B-B14F-4D97-AF65-F5344CB8AC3E}">
        <p14:creationId xmlns:p14="http://schemas.microsoft.com/office/powerpoint/2010/main" val="2532845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542F8474-0251-405E-9F92-2FFC35639D7C}" type="datetimeFigureOut">
              <a:rPr lang="zh-TW" altLang="en-US"/>
              <a:pPr>
                <a:defRPr/>
              </a:pPr>
              <a:t>2020/3/13</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6463"/>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7D7F18AF-E07C-4035-8B26-A9A936834197}" type="slidenum">
              <a:rPr lang="zh-TW" altLang="en-US"/>
              <a:pPr>
                <a:defRPr/>
              </a:pPr>
              <a:t>‹#›</a:t>
            </a:fld>
            <a:endParaRPr lang="en-US" altLang="zh-TW"/>
          </a:p>
        </p:txBody>
      </p:sp>
    </p:spTree>
    <p:extLst>
      <p:ext uri="{BB962C8B-B14F-4D97-AF65-F5344CB8AC3E}">
        <p14:creationId xmlns:p14="http://schemas.microsoft.com/office/powerpoint/2010/main" val="300678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新細明體" charset="0"/>
      </a:defRPr>
    </a:lvl1pPr>
    <a:lvl2pPr marL="457200" algn="l" rtl="0" eaLnBrk="0" fontAlgn="base" hangingPunct="0">
      <a:spcBef>
        <a:spcPct val="30000"/>
      </a:spcBef>
      <a:spcAft>
        <a:spcPct val="0"/>
      </a:spcAft>
      <a:defRPr kumimoji="1" sz="1200" kern="1200">
        <a:solidFill>
          <a:schemeClr val="tx1"/>
        </a:solidFill>
        <a:latin typeface="+mn-lt"/>
        <a:ea typeface="+mn-ea"/>
        <a:cs typeface="新細明體" charset="0"/>
      </a:defRPr>
    </a:lvl2pPr>
    <a:lvl3pPr marL="914400" algn="l" rtl="0" eaLnBrk="0" fontAlgn="base" hangingPunct="0">
      <a:spcBef>
        <a:spcPct val="30000"/>
      </a:spcBef>
      <a:spcAft>
        <a:spcPct val="0"/>
      </a:spcAft>
      <a:defRPr kumimoji="1" sz="1200" kern="1200">
        <a:solidFill>
          <a:schemeClr val="tx1"/>
        </a:solidFill>
        <a:latin typeface="+mn-lt"/>
        <a:ea typeface="+mn-ea"/>
        <a:cs typeface="新細明體" charset="0"/>
      </a:defRPr>
    </a:lvl3pPr>
    <a:lvl4pPr marL="1371600" algn="l" rtl="0" eaLnBrk="0" fontAlgn="base" hangingPunct="0">
      <a:spcBef>
        <a:spcPct val="30000"/>
      </a:spcBef>
      <a:spcAft>
        <a:spcPct val="0"/>
      </a:spcAft>
      <a:defRPr kumimoji="1" sz="1200" kern="1200">
        <a:solidFill>
          <a:schemeClr val="tx1"/>
        </a:solidFill>
        <a:latin typeface="+mn-lt"/>
        <a:ea typeface="+mn-ea"/>
        <a:cs typeface="新細明體" charset="0"/>
      </a:defRPr>
    </a:lvl4pPr>
    <a:lvl5pPr marL="1828800" algn="l" rtl="0" eaLnBrk="0" fontAlgn="base" hangingPunct="0">
      <a:spcBef>
        <a:spcPct val="30000"/>
      </a:spcBef>
      <a:spcAft>
        <a:spcPct val="0"/>
      </a:spcAft>
      <a:defRPr kumimoji="1" sz="1200" kern="1200">
        <a:solidFill>
          <a:schemeClr val="tx1"/>
        </a:solidFill>
        <a:latin typeface="+mn-lt"/>
        <a:ea typeface="+mn-ea"/>
        <a:cs typeface="新細明體"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410" name="備忘稿版面配置區 2"/>
          <p:cNvSpPr>
            <a:spLocks noGrp="1"/>
          </p:cNvSpPr>
          <p:nvPr>
            <p:ph type="body" idx="1"/>
          </p:nvPr>
        </p:nvSpPr>
        <p:spPr bwMode="auto">
          <a:noFill/>
        </p:spPr>
        <p:txBody>
          <a:bodyPr/>
          <a:lstStyle/>
          <a:p>
            <a:pPr eaLnBrk="1" hangingPunct="1">
              <a:spcBef>
                <a:spcPct val="0"/>
              </a:spcBef>
            </a:pPr>
            <a:endParaRPr kumimoji="0" lang="zh-TW" altLang="en-US"/>
          </a:p>
        </p:txBody>
      </p:sp>
      <p:sp>
        <p:nvSpPr>
          <p:cNvPr id="17411" name="投影片編號版面配置區 3"/>
          <p:cNvSpPr>
            <a:spLocks noGrp="1"/>
          </p:cNvSpPr>
          <p:nvPr>
            <p:ph type="sldNum" sz="quarter" idx="5"/>
          </p:nvPr>
        </p:nvSpPr>
        <p:spPr bwMode="auto">
          <a:noFill/>
          <a:ln>
            <a:miter lim="800000"/>
            <a:headEnd/>
            <a:tailEnd/>
          </a:ln>
        </p:spPr>
        <p:txBody>
          <a:bodyPr/>
          <a:lstStyle/>
          <a:p>
            <a:fld id="{3042E011-C4CA-451D-B381-2FF7C9EA3114}" type="slidenum">
              <a:rPr lang="zh-TW" altLang="en-US" smtClean="0">
                <a:ea typeface="新細明體" charset="-120"/>
              </a:rPr>
              <a:pPr/>
              <a:t>1</a:t>
            </a:fld>
            <a:endParaRPr lang="en-US" altLang="zh-TW">
              <a:ea typeface="新細明體" charset="-120"/>
            </a:endParaRPr>
          </a:p>
        </p:txBody>
      </p:sp>
    </p:spTree>
    <p:extLst>
      <p:ext uri="{BB962C8B-B14F-4D97-AF65-F5344CB8AC3E}">
        <p14:creationId xmlns:p14="http://schemas.microsoft.com/office/powerpoint/2010/main" val="155268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spect="1" noTextEdit="1"/>
          </p:cNvSpPr>
          <p:nvPr>
            <p:ph type="sldImg"/>
          </p:nvPr>
        </p:nvSpPr>
        <p:spPr bwMode="auto">
          <a:noFill/>
          <a:ln>
            <a:solidFill>
              <a:srgbClr val="000000"/>
            </a:solidFill>
            <a:miter lim="800000"/>
            <a:headEnd/>
            <a:tailEnd/>
          </a:ln>
        </p:spPr>
      </p:sp>
      <p:sp>
        <p:nvSpPr>
          <p:cNvPr id="4003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Tree>
    <p:extLst>
      <p:ext uri="{BB962C8B-B14F-4D97-AF65-F5344CB8AC3E}">
        <p14:creationId xmlns:p14="http://schemas.microsoft.com/office/powerpoint/2010/main" val="2072910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28035"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4" name="投影片編號版面配置區 3"/>
          <p:cNvSpPr>
            <a:spLocks noGrp="1"/>
          </p:cNvSpPr>
          <p:nvPr>
            <p:ph type="sldNum" sz="quarter" idx="5"/>
          </p:nvPr>
        </p:nvSpPr>
        <p:spPr/>
        <p:txBody>
          <a:bodyPr/>
          <a:lstStyle/>
          <a:p>
            <a:pPr>
              <a:defRPr/>
            </a:pPr>
            <a:fld id="{23D12A48-D0E3-4F39-ABBB-432FC34625DC}" type="slidenum">
              <a:rPr lang="zh-TW" altLang="en-US" smtClean="0">
                <a:solidFill>
                  <a:prstClr val="black"/>
                </a:solidFill>
              </a:rPr>
              <a:pPr>
                <a:defRPr/>
              </a:pPr>
              <a:t>22</a:t>
            </a:fld>
            <a:endParaRPr lang="zh-TW" altLang="en-US">
              <a:solidFill>
                <a:prstClr val="black"/>
              </a:solidFill>
            </a:endParaRPr>
          </a:p>
        </p:txBody>
      </p:sp>
    </p:spTree>
    <p:extLst>
      <p:ext uri="{BB962C8B-B14F-4D97-AF65-F5344CB8AC3E}">
        <p14:creationId xmlns:p14="http://schemas.microsoft.com/office/powerpoint/2010/main" val="4165236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spect="1" noTextEdit="1"/>
          </p:cNvSpPr>
          <p:nvPr>
            <p:ph type="sldImg"/>
          </p:nvPr>
        </p:nvSpPr>
        <p:spPr bwMode="auto">
          <a:noFill/>
          <a:ln>
            <a:solidFill>
              <a:srgbClr val="000000"/>
            </a:solidFill>
            <a:miter lim="800000"/>
            <a:headEnd/>
            <a:tailEnd/>
          </a:ln>
        </p:spPr>
      </p:sp>
      <p:sp>
        <p:nvSpPr>
          <p:cNvPr id="42393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1766218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TextEdit="1"/>
          </p:cNvSpPr>
          <p:nvPr>
            <p:ph type="sldImg"/>
          </p:nvPr>
        </p:nvSpPr>
        <p:spPr bwMode="auto">
          <a:noFill/>
          <a:ln>
            <a:solidFill>
              <a:srgbClr val="000000"/>
            </a:solidFill>
            <a:miter lim="800000"/>
            <a:headEnd/>
            <a:tailEnd/>
          </a:ln>
        </p:spPr>
      </p:sp>
      <p:sp>
        <p:nvSpPr>
          <p:cNvPr id="42496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4166856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TextEdit="1"/>
          </p:cNvSpPr>
          <p:nvPr>
            <p:ph type="sldImg"/>
          </p:nvPr>
        </p:nvSpPr>
        <p:spPr bwMode="auto">
          <a:noFill/>
          <a:ln>
            <a:solidFill>
              <a:srgbClr val="000000"/>
            </a:solidFill>
            <a:miter lim="800000"/>
            <a:headEnd/>
            <a:tailEnd/>
          </a:ln>
        </p:spPr>
      </p:sp>
      <p:sp>
        <p:nvSpPr>
          <p:cNvPr id="41574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200795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spect="1" noTextEdit="1"/>
          </p:cNvSpPr>
          <p:nvPr>
            <p:ph type="sldImg"/>
          </p:nvPr>
        </p:nvSpPr>
        <p:spPr bwMode="auto">
          <a:noFill/>
          <a:ln>
            <a:solidFill>
              <a:srgbClr val="000000"/>
            </a:solidFill>
            <a:miter lim="800000"/>
            <a:headEnd/>
            <a:tailEnd/>
          </a:ln>
        </p:spPr>
      </p:sp>
      <p:sp>
        <p:nvSpPr>
          <p:cNvPr id="41677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1111018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spect="1" noTextEdit="1"/>
          </p:cNvSpPr>
          <p:nvPr>
            <p:ph type="sldImg"/>
          </p:nvPr>
        </p:nvSpPr>
        <p:spPr bwMode="auto">
          <a:noFill/>
          <a:ln>
            <a:solidFill>
              <a:srgbClr val="000000"/>
            </a:solidFill>
            <a:miter lim="800000"/>
            <a:headEnd/>
            <a:tailEnd/>
          </a:ln>
        </p:spPr>
      </p:sp>
      <p:sp>
        <p:nvSpPr>
          <p:cNvPr id="41779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3109551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Rot="1" noChangeAspect="1" noTextEdit="1"/>
          </p:cNvSpPr>
          <p:nvPr>
            <p:ph type="sldImg"/>
          </p:nvPr>
        </p:nvSpPr>
        <p:spPr bwMode="auto">
          <a:noFill/>
          <a:ln>
            <a:solidFill>
              <a:srgbClr val="000000"/>
            </a:solidFill>
            <a:miter lim="800000"/>
            <a:headEnd/>
            <a:tailEnd/>
          </a:ln>
        </p:spPr>
      </p:sp>
      <p:sp>
        <p:nvSpPr>
          <p:cNvPr id="41881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55799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spect="1" noTextEdit="1"/>
          </p:cNvSpPr>
          <p:nvPr>
            <p:ph type="sldImg"/>
          </p:nvPr>
        </p:nvSpPr>
        <p:spPr bwMode="auto">
          <a:noFill/>
          <a:ln>
            <a:solidFill>
              <a:srgbClr val="000000"/>
            </a:solidFill>
            <a:miter lim="800000"/>
            <a:headEnd/>
            <a:tailEnd/>
          </a:ln>
        </p:spPr>
      </p:sp>
      <p:sp>
        <p:nvSpPr>
          <p:cNvPr id="42086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1632573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bwMode="auto">
          <a:noFill/>
        </p:spPr>
        <p:txBody>
          <a:bodyPr/>
          <a:lstStyle/>
          <a:p>
            <a:pPr eaLnBrk="1" hangingPunct="1">
              <a:spcBef>
                <a:spcPct val="0"/>
              </a:spcBef>
            </a:pPr>
            <a:endParaRPr kumimoji="0" lang="zh-TW" altLang="en-US"/>
          </a:p>
        </p:txBody>
      </p:sp>
      <p:sp>
        <p:nvSpPr>
          <p:cNvPr id="19459" name="投影片編號版面配置區 3"/>
          <p:cNvSpPr>
            <a:spLocks noGrp="1"/>
          </p:cNvSpPr>
          <p:nvPr>
            <p:ph type="sldNum" sz="quarter" idx="5"/>
          </p:nvPr>
        </p:nvSpPr>
        <p:spPr bwMode="auto">
          <a:noFill/>
          <a:ln>
            <a:miter lim="800000"/>
            <a:headEnd/>
            <a:tailEnd/>
          </a:ln>
        </p:spPr>
        <p:txBody>
          <a:bodyPr/>
          <a:lstStyle/>
          <a:p>
            <a:fld id="{6BAEC797-2473-47CD-811B-87453884F13E}" type="slidenum">
              <a:rPr lang="zh-TW" altLang="en-US" smtClean="0">
                <a:ea typeface="新細明體" charset="-120"/>
              </a:rPr>
              <a:pPr/>
              <a:t>39</a:t>
            </a:fld>
            <a:endParaRPr lang="en-US" altLang="zh-TW">
              <a:ea typeface="新細明體" charset="-120"/>
            </a:endParaRPr>
          </a:p>
        </p:txBody>
      </p:sp>
    </p:spTree>
    <p:extLst>
      <p:ext uri="{BB962C8B-B14F-4D97-AF65-F5344CB8AC3E}">
        <p14:creationId xmlns:p14="http://schemas.microsoft.com/office/powerpoint/2010/main" val="190550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bwMode="auto">
          <a:noFill/>
        </p:spPr>
        <p:txBody>
          <a:bodyPr/>
          <a:lstStyle/>
          <a:p>
            <a:pPr eaLnBrk="1" hangingPunct="1">
              <a:spcBef>
                <a:spcPct val="0"/>
              </a:spcBef>
            </a:pPr>
            <a:endParaRPr kumimoji="0" lang="zh-TW" altLang="en-US" dirty="0"/>
          </a:p>
        </p:txBody>
      </p:sp>
      <p:sp>
        <p:nvSpPr>
          <p:cNvPr id="19459" name="投影片編號版面配置區 3"/>
          <p:cNvSpPr>
            <a:spLocks noGrp="1"/>
          </p:cNvSpPr>
          <p:nvPr>
            <p:ph type="sldNum" sz="quarter" idx="5"/>
          </p:nvPr>
        </p:nvSpPr>
        <p:spPr bwMode="auto">
          <a:noFill/>
          <a:ln>
            <a:miter lim="800000"/>
            <a:headEnd/>
            <a:tailEnd/>
          </a:ln>
        </p:spPr>
        <p:txBody>
          <a:bodyPr/>
          <a:lstStyle/>
          <a:p>
            <a:fld id="{6BAEC797-2473-47CD-811B-87453884F13E}" type="slidenum">
              <a:rPr lang="zh-TW" altLang="en-US" smtClean="0">
                <a:ea typeface="新細明體" charset="-120"/>
              </a:rPr>
              <a:pPr/>
              <a:t>4</a:t>
            </a:fld>
            <a:endParaRPr lang="en-US" altLang="zh-TW">
              <a:ea typeface="新細明體" charset="-120"/>
            </a:endParaRPr>
          </a:p>
        </p:txBody>
      </p:sp>
    </p:spTree>
    <p:extLst>
      <p:ext uri="{BB962C8B-B14F-4D97-AF65-F5344CB8AC3E}">
        <p14:creationId xmlns:p14="http://schemas.microsoft.com/office/powerpoint/2010/main" val="3519867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超過</a:t>
            </a:r>
            <a:r>
              <a:rPr lang="en-US" altLang="zh-TW" dirty="0"/>
              <a:t>15</a:t>
            </a:r>
            <a:r>
              <a:rPr lang="zh-TW" altLang="en-US" dirty="0"/>
              <a:t>種入學管道</a:t>
            </a:r>
            <a:endParaRPr lang="en-US" altLang="zh-TW" dirty="0"/>
          </a:p>
          <a:p>
            <a:r>
              <a:rPr lang="en-US" altLang="zh-TW" dirty="0"/>
              <a:t>2.</a:t>
            </a:r>
            <a:r>
              <a:rPr lang="zh-TW" altLang="en-US" dirty="0"/>
              <a:t>先考量學制：高中、高職、五專、軍校，再考量管道：免試、特招、其他</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D7F18AF-E07C-4035-8B26-A9A936834197}" type="slidenum">
              <a:rPr lang="zh-TW" altLang="en-US" smtClean="0"/>
              <a:pPr>
                <a:defRPr/>
              </a:pPr>
              <a:t>40</a:t>
            </a:fld>
            <a:endParaRPr lang="en-US" altLang="zh-TW"/>
          </a:p>
        </p:txBody>
      </p:sp>
    </p:spTree>
    <p:extLst>
      <p:ext uri="{BB962C8B-B14F-4D97-AF65-F5344CB8AC3E}">
        <p14:creationId xmlns:p14="http://schemas.microsoft.com/office/powerpoint/2010/main" val="1684733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19075" indent="-219075" eaLnBrk="1" hangingPunct="1">
              <a:spcBef>
                <a:spcPct val="0"/>
              </a:spcBef>
            </a:pPr>
            <a:r>
              <a:rPr lang="en-US" altLang="zh-TW" b="1" dirty="0">
                <a:solidFill>
                  <a:srgbClr val="000000"/>
                </a:solidFill>
              </a:rPr>
              <a:t>1.</a:t>
            </a:r>
            <a:r>
              <a:rPr kumimoji="1" lang="zh-TW" altLang="zh-TW" b="1" dirty="0"/>
              <a:t>免試入學作業採全區聯合方式辦</a:t>
            </a:r>
            <a:r>
              <a:rPr kumimoji="1" lang="zh-TW" altLang="en-US" b="1" dirty="0"/>
              <a:t>理</a:t>
            </a:r>
            <a:endParaRPr kumimoji="1" lang="zh-TW" altLang="en-US" dirty="0">
              <a:solidFill>
                <a:srgbClr val="000000"/>
              </a:solidFill>
            </a:endParaRPr>
          </a:p>
          <a:p>
            <a:pPr marL="219075" indent="-219075" eaLnBrk="1" hangingPunct="1">
              <a:spcBef>
                <a:spcPct val="0"/>
              </a:spcBef>
            </a:pPr>
            <a:r>
              <a:rPr lang="en-US" altLang="zh-TW" b="1" u="sng" dirty="0"/>
              <a:t>2.</a:t>
            </a:r>
            <a:r>
              <a:rPr lang="zh-TW" altLang="en-US" b="1" u="sng" dirty="0"/>
              <a:t>非本區各公私立國民中學畢業生</a:t>
            </a:r>
            <a:r>
              <a:rPr lang="zh-TW" altLang="en-US" dirty="0"/>
              <a:t>，但具以下四種特殊情形且未參加他區免試入學之學生，經本區高中高職免試入學委員會審核通過者得參加本區免試入學：</a:t>
            </a:r>
          </a:p>
          <a:p>
            <a:pPr marL="219075" indent="-219075" eaLnBrk="1" hangingPunct="1">
              <a:spcBef>
                <a:spcPct val="0"/>
              </a:spcBef>
            </a:pPr>
            <a:r>
              <a:rPr lang="en-US" altLang="zh-TW" dirty="0"/>
              <a:t>(</a:t>
            </a:r>
            <a:r>
              <a:rPr lang="zh-TW" altLang="en-US" dirty="0"/>
              <a:t>一</a:t>
            </a:r>
            <a:r>
              <a:rPr lang="en-US" altLang="zh-TW" dirty="0"/>
              <a:t>)</a:t>
            </a:r>
            <a:r>
              <a:rPr lang="zh-TW" altLang="en-US" dirty="0"/>
              <a:t>學生就讀或畢業國中學籍所在免試就學區，未設置學生適性選擇之高中職課程群別或產業特殊需求類 科者。</a:t>
            </a:r>
          </a:p>
          <a:p>
            <a:pPr marL="219075" indent="-219075" eaLnBrk="1" hangingPunct="1">
              <a:spcBef>
                <a:spcPct val="0"/>
              </a:spcBef>
            </a:pPr>
            <a:r>
              <a:rPr lang="en-US" altLang="zh-TW" dirty="0"/>
              <a:t>(</a:t>
            </a:r>
            <a:r>
              <a:rPr lang="zh-TW" altLang="en-US" dirty="0"/>
              <a:t>二</a:t>
            </a:r>
            <a:r>
              <a:rPr lang="en-US" altLang="zh-TW" dirty="0"/>
              <a:t>)</a:t>
            </a:r>
            <a:r>
              <a:rPr lang="zh-TW" altLang="en-US" dirty="0"/>
              <a:t>學生因搬家遷徙至本區居住者（檢附具體證明文件</a:t>
            </a:r>
            <a:r>
              <a:rPr lang="en-US" altLang="zh-TW" dirty="0"/>
              <a:t>)</a:t>
            </a:r>
            <a:endParaRPr lang="zh-TW" altLang="en-US" dirty="0"/>
          </a:p>
          <a:p>
            <a:pPr marL="219075" indent="-219075" eaLnBrk="1" hangingPunct="1">
              <a:spcBef>
                <a:spcPct val="0"/>
              </a:spcBef>
            </a:pPr>
            <a:r>
              <a:rPr lang="en-US" altLang="zh-TW" dirty="0"/>
              <a:t>(</a:t>
            </a:r>
            <a:r>
              <a:rPr lang="zh-TW" altLang="en-US" dirty="0"/>
              <a:t>三</a:t>
            </a:r>
            <a:r>
              <a:rPr lang="en-US" altLang="zh-TW" dirty="0"/>
              <a:t>)</a:t>
            </a:r>
            <a:r>
              <a:rPr lang="zh-TW" altLang="en-US" dirty="0"/>
              <a:t>學生在國中階段跨區就學，但未遷移戶籍，擬申請返回在本區戶籍所在地就讀高中職者（檢附具體證 明文件）。</a:t>
            </a:r>
          </a:p>
          <a:p>
            <a:pPr marL="219075" indent="-219075" eaLnBrk="1" hangingPunct="1">
              <a:spcBef>
                <a:spcPct val="0"/>
              </a:spcBef>
            </a:pPr>
            <a:r>
              <a:rPr lang="en-US" altLang="zh-TW" dirty="0"/>
              <a:t>(</a:t>
            </a:r>
            <a:r>
              <a:rPr lang="zh-TW" altLang="en-US" dirty="0"/>
              <a:t>四</a:t>
            </a:r>
            <a:r>
              <a:rPr lang="en-US" altLang="zh-TW" dirty="0"/>
              <a:t>)</a:t>
            </a:r>
            <a:r>
              <a:rPr lang="zh-TW" altLang="en-US" dirty="0"/>
              <a:t>其他特殊因素</a:t>
            </a:r>
            <a:r>
              <a:rPr lang="en-US" altLang="zh-TW" dirty="0"/>
              <a:t>(</a:t>
            </a:r>
            <a:r>
              <a:rPr lang="zh-TW" altLang="en-US" dirty="0"/>
              <a:t>由本區高中高職免試入學委員會審查</a:t>
            </a:r>
            <a:r>
              <a:rPr lang="en-US" altLang="zh-TW" dirty="0"/>
              <a:t>)</a:t>
            </a:r>
            <a:endParaRPr lang="zh-TW" altLang="en-US" dirty="0"/>
          </a:p>
          <a:p>
            <a:pPr marL="219075" indent="-219075" eaLnBrk="1" hangingPunct="1">
              <a:spcBef>
                <a:spcPct val="0"/>
              </a:spcBef>
            </a:pPr>
            <a:endParaRPr lang="zh-TW" altLang="en-US" b="1" dirty="0">
              <a:solidFill>
                <a:srgbClr val="FF0000"/>
              </a:solidFill>
            </a:endParaRPr>
          </a:p>
          <a:p>
            <a:pPr marL="219075" indent="-219075" eaLnBrk="1" hangingPunct="1">
              <a:spcBef>
                <a:spcPct val="0"/>
              </a:spcBef>
            </a:pPr>
            <a:endParaRPr lang="zh-TW" altLang="en-US" dirty="0">
              <a:latin typeface="Arial" pitchFamily="34" charset="0"/>
            </a:endParaRPr>
          </a:p>
        </p:txBody>
      </p:sp>
    </p:spTree>
    <p:extLst>
      <p:ext uri="{BB962C8B-B14F-4D97-AF65-F5344CB8AC3E}">
        <p14:creationId xmlns:p14="http://schemas.microsoft.com/office/powerpoint/2010/main" val="3796850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C6C39C9-CAEF-440E-8EFA-874AC1D8E731}" type="slidenum">
              <a:rPr lang="zh-TW" altLang="en-US" smtClean="0">
                <a:solidFill>
                  <a:prstClr val="black"/>
                </a:solidFill>
              </a:rPr>
              <a:pPr>
                <a:defRPr/>
              </a:pPr>
              <a:t>48</a:t>
            </a:fld>
            <a:endParaRPr lang="zh-TW" altLang="en-US">
              <a:solidFill>
                <a:prstClr val="black"/>
              </a:solidFill>
            </a:endParaRPr>
          </a:p>
        </p:txBody>
      </p:sp>
    </p:spTree>
    <p:extLst>
      <p:ext uri="{BB962C8B-B14F-4D97-AF65-F5344CB8AC3E}">
        <p14:creationId xmlns:p14="http://schemas.microsoft.com/office/powerpoint/2010/main" val="2773076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D7F18AF-E07C-4035-8B26-A9A936834197}" type="slidenum">
              <a:rPr lang="zh-TW" altLang="en-US" smtClean="0">
                <a:solidFill>
                  <a:prstClr val="black"/>
                </a:solidFill>
              </a:rPr>
              <a:pPr>
                <a:defRPr/>
              </a:pPr>
              <a:t>49</a:t>
            </a:fld>
            <a:endParaRPr lang="en-US" altLang="zh-TW">
              <a:solidFill>
                <a:prstClr val="black"/>
              </a:solidFill>
            </a:endParaRPr>
          </a:p>
        </p:txBody>
      </p:sp>
    </p:spTree>
    <p:extLst>
      <p:ext uri="{BB962C8B-B14F-4D97-AF65-F5344CB8AC3E}">
        <p14:creationId xmlns:p14="http://schemas.microsoft.com/office/powerpoint/2010/main" val="1951647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超過</a:t>
            </a:r>
            <a:r>
              <a:rPr lang="en-US" altLang="zh-TW" dirty="0"/>
              <a:t>15</a:t>
            </a:r>
            <a:r>
              <a:rPr lang="zh-TW" altLang="en-US" dirty="0"/>
              <a:t>種入學管道</a:t>
            </a:r>
            <a:endParaRPr lang="en-US" altLang="zh-TW" dirty="0"/>
          </a:p>
          <a:p>
            <a:r>
              <a:rPr lang="en-US" altLang="zh-TW" dirty="0"/>
              <a:t>2.</a:t>
            </a:r>
            <a:r>
              <a:rPr lang="zh-TW" altLang="en-US" dirty="0"/>
              <a:t>先考量學制：高中、高職、五專、軍校，再考量管道：免試、特招、其他</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D7F18AF-E07C-4035-8B26-A9A936834197}" type="slidenum">
              <a:rPr lang="zh-TW" altLang="en-US" smtClean="0"/>
              <a:pPr>
                <a:defRPr/>
              </a:pPr>
              <a:t>53</a:t>
            </a:fld>
            <a:endParaRPr lang="en-US" altLang="zh-TW"/>
          </a:p>
        </p:txBody>
      </p:sp>
    </p:spTree>
    <p:extLst>
      <p:ext uri="{BB962C8B-B14F-4D97-AF65-F5344CB8AC3E}">
        <p14:creationId xmlns:p14="http://schemas.microsoft.com/office/powerpoint/2010/main" val="4280035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55</a:t>
            </a:fld>
            <a:endParaRPr lang="zh-TW"/>
          </a:p>
        </p:txBody>
      </p:sp>
    </p:spTree>
    <p:extLst>
      <p:ext uri="{BB962C8B-B14F-4D97-AF65-F5344CB8AC3E}">
        <p14:creationId xmlns:p14="http://schemas.microsoft.com/office/powerpoint/2010/main" val="2093935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超過</a:t>
            </a:r>
            <a:r>
              <a:rPr lang="en-US" altLang="zh-TW" dirty="0"/>
              <a:t>15</a:t>
            </a:r>
            <a:r>
              <a:rPr lang="zh-TW" altLang="en-US" dirty="0"/>
              <a:t>種入學管道</a:t>
            </a:r>
            <a:endParaRPr lang="en-US" altLang="zh-TW" dirty="0"/>
          </a:p>
          <a:p>
            <a:r>
              <a:rPr lang="en-US" altLang="zh-TW" dirty="0"/>
              <a:t>2.</a:t>
            </a:r>
            <a:r>
              <a:rPr lang="zh-TW" altLang="en-US" dirty="0"/>
              <a:t>先考量學制：高中、高職、五專、軍校，再考量管道：免試、特招、其他</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D7F18AF-E07C-4035-8B26-A9A936834197}" type="slidenum">
              <a:rPr lang="zh-TW" altLang="en-US" smtClean="0"/>
              <a:pPr>
                <a:defRPr/>
              </a:pPr>
              <a:t>56</a:t>
            </a:fld>
            <a:endParaRPr lang="en-US" altLang="zh-TW"/>
          </a:p>
        </p:txBody>
      </p:sp>
    </p:spTree>
    <p:extLst>
      <p:ext uri="{BB962C8B-B14F-4D97-AF65-F5344CB8AC3E}">
        <p14:creationId xmlns:p14="http://schemas.microsoft.com/office/powerpoint/2010/main" val="614795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TextEdit="1"/>
          </p:cNvSpPr>
          <p:nvPr>
            <p:ph type="sldImg"/>
          </p:nvPr>
        </p:nvSpPr>
        <p:spPr bwMode="auto">
          <a:noFill/>
          <a:ln>
            <a:solidFill>
              <a:srgbClr val="000000"/>
            </a:solidFill>
            <a:miter lim="800000"/>
            <a:headEnd/>
            <a:tailEnd/>
          </a:ln>
        </p:spPr>
      </p:sp>
      <p:sp>
        <p:nvSpPr>
          <p:cNvPr id="4392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Tree>
    <p:extLst>
      <p:ext uri="{BB962C8B-B14F-4D97-AF65-F5344CB8AC3E}">
        <p14:creationId xmlns:p14="http://schemas.microsoft.com/office/powerpoint/2010/main" val="4285642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689CC30B-DAFB-42F7-9D46-55E9F28DD6AB}" type="slidenum">
              <a:rPr lang="zh-TW" altLang="en-US" smtClean="0">
                <a:solidFill>
                  <a:prstClr val="black"/>
                </a:solidFill>
              </a:rPr>
              <a:pPr>
                <a:defRPr/>
              </a:pPr>
              <a:t>58</a:t>
            </a:fld>
            <a:endParaRPr lang="zh-TW" altLang="en-US">
              <a:solidFill>
                <a:prstClr val="black"/>
              </a:solidFill>
            </a:endParaRPr>
          </a:p>
        </p:txBody>
      </p:sp>
    </p:spTree>
    <p:extLst>
      <p:ext uri="{BB962C8B-B14F-4D97-AF65-F5344CB8AC3E}">
        <p14:creationId xmlns:p14="http://schemas.microsoft.com/office/powerpoint/2010/main" val="1071897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超過</a:t>
            </a:r>
            <a:r>
              <a:rPr lang="en-US" altLang="zh-TW" dirty="0"/>
              <a:t>15</a:t>
            </a:r>
            <a:r>
              <a:rPr lang="zh-TW" altLang="en-US" dirty="0"/>
              <a:t>種入學管道</a:t>
            </a:r>
            <a:endParaRPr lang="en-US" altLang="zh-TW" dirty="0"/>
          </a:p>
          <a:p>
            <a:r>
              <a:rPr lang="en-US" altLang="zh-TW" dirty="0"/>
              <a:t>2.</a:t>
            </a:r>
            <a:r>
              <a:rPr lang="zh-TW" altLang="en-US" dirty="0"/>
              <a:t>先考量學制：高中、高職、五專、軍校，再考量管道：免試、特招、其他</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D7F18AF-E07C-4035-8B26-A9A936834197}" type="slidenum">
              <a:rPr lang="zh-TW" altLang="en-US" smtClean="0"/>
              <a:pPr>
                <a:defRPr/>
              </a:pPr>
              <a:t>61</a:t>
            </a:fld>
            <a:endParaRPr lang="en-US" altLang="zh-TW"/>
          </a:p>
        </p:txBody>
      </p:sp>
    </p:spTree>
    <p:extLst>
      <p:ext uri="{BB962C8B-B14F-4D97-AF65-F5344CB8AC3E}">
        <p14:creationId xmlns:p14="http://schemas.microsoft.com/office/powerpoint/2010/main" val="267621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編號版面配置區 6"/>
          <p:cNvSpPr txBox="1">
            <a:spLocks noGrp="1"/>
          </p:cNvSpPr>
          <p:nvPr/>
        </p:nvSpPr>
        <p:spPr bwMode="auto">
          <a:xfrm>
            <a:off x="3849688" y="9429671"/>
            <a:ext cx="2946400" cy="49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AA1AB5FC-3BD0-4179-8E81-D85346A6123C}" type="slidenum">
              <a:rPr lang="zh-TW" altLang="en-US" sz="1200"/>
              <a:pPr algn="r" eaLnBrk="1" hangingPunct="1"/>
              <a:t>6</a:t>
            </a:fld>
            <a:endParaRPr lang="en-US" altLang="zh-TW" sz="1200"/>
          </a:p>
        </p:txBody>
      </p:sp>
      <p:sp>
        <p:nvSpPr>
          <p:cNvPr id="156675" name="投影片圖像版面配置區 1"/>
          <p:cNvSpPr>
            <a:spLocks noGrp="1" noRot="1" noChangeAspect="1" noTextEdit="1"/>
          </p:cNvSpPr>
          <p:nvPr>
            <p:ph type="sldImg"/>
          </p:nvPr>
        </p:nvSpPr>
        <p:spPr>
          <a:xfrm>
            <a:off x="915988" y="744538"/>
            <a:ext cx="4965700" cy="3724275"/>
          </a:xfrm>
          <a:ln/>
          <a:extLst>
            <a:ext uri="{909E8E84-426E-40DD-AFC4-6F175D3DCCD1}">
              <a14:hiddenFill xmlns:a14="http://schemas.microsoft.com/office/drawing/2010/main">
                <a:noFill/>
              </a14:hiddenFill>
            </a:ext>
          </a:extLst>
        </p:spPr>
      </p:sp>
      <p:sp>
        <p:nvSpPr>
          <p:cNvPr id="156676" name="備忘稿版面配置區 2"/>
          <p:cNvSpPr>
            <a:spLocks noGrp="1"/>
          </p:cNvSpPr>
          <p:nvPr>
            <p:ph type="body" idx="1"/>
          </p:nvPr>
        </p:nvSpPr>
        <p:spPr/>
        <p:txBody>
          <a:bodyPr/>
          <a:lstStyle/>
          <a:p>
            <a:r>
              <a:rPr lang="en-US" altLang="zh-TW" dirty="0">
                <a:latin typeface="Arial" pitchFamily="34" charset="0"/>
              </a:rPr>
              <a:t>1.</a:t>
            </a:r>
            <a:r>
              <a:rPr lang="zh-TW" altLang="en-US" dirty="0">
                <a:latin typeface="Arial" pitchFamily="34" charset="0"/>
              </a:rPr>
              <a:t>聯考入學、多元入學均為以</a:t>
            </a:r>
            <a:r>
              <a:rPr lang="en-US" altLang="zh-TW" dirty="0">
                <a:latin typeface="Arial" pitchFamily="34" charset="0"/>
              </a:rPr>
              <a:t>『</a:t>
            </a:r>
            <a:r>
              <a:rPr lang="zh-TW" altLang="en-US" dirty="0">
                <a:latin typeface="Arial" pitchFamily="34" charset="0"/>
              </a:rPr>
              <a:t>考試</a:t>
            </a:r>
            <a:r>
              <a:rPr lang="en-US" altLang="zh-TW" dirty="0">
                <a:latin typeface="Arial" pitchFamily="34" charset="0"/>
              </a:rPr>
              <a:t>』</a:t>
            </a:r>
            <a:r>
              <a:rPr lang="zh-TW" altLang="en-US" dirty="0">
                <a:latin typeface="Arial" pitchFamily="34" charset="0"/>
              </a:rPr>
              <a:t>為主的入學，形成考試引導教學，獨尊</a:t>
            </a:r>
            <a:r>
              <a:rPr lang="en-US" altLang="zh-TW" dirty="0">
                <a:latin typeface="Arial" pitchFamily="34" charset="0"/>
              </a:rPr>
              <a:t>『</a:t>
            </a:r>
            <a:r>
              <a:rPr lang="zh-TW" altLang="en-US" dirty="0">
                <a:latin typeface="Arial" pitchFamily="34" charset="0"/>
              </a:rPr>
              <a:t>智育</a:t>
            </a:r>
            <a:r>
              <a:rPr lang="en-US" altLang="zh-TW" dirty="0">
                <a:latin typeface="Arial" pitchFamily="34" charset="0"/>
              </a:rPr>
              <a:t>』</a:t>
            </a:r>
            <a:r>
              <a:rPr lang="zh-TW" altLang="en-US" dirty="0">
                <a:latin typeface="Arial" pitchFamily="34" charset="0"/>
              </a:rPr>
              <a:t>發展，導致學生有過度升學壓力；教師被迫以考試引導教學；學校無法正常教學，課程產生主科、副科區分。</a:t>
            </a:r>
            <a:endParaRPr lang="en-US" altLang="zh-TW" dirty="0">
              <a:latin typeface="Arial" pitchFamily="34" charset="0"/>
            </a:endParaRPr>
          </a:p>
          <a:p>
            <a:r>
              <a:rPr lang="en-US" altLang="zh-TW" dirty="0">
                <a:latin typeface="Arial" pitchFamily="34" charset="0"/>
              </a:rPr>
              <a:t>2.</a:t>
            </a:r>
            <a:r>
              <a:rPr lang="zh-TW" altLang="en-US" dirty="0">
                <a:latin typeface="Arial" pitchFamily="34" charset="0"/>
              </a:rPr>
              <a:t>推動十二年國民基本教育著重適性入學，引導國中較學正常化、活化教學。</a:t>
            </a:r>
          </a:p>
        </p:txBody>
      </p:sp>
      <p:sp>
        <p:nvSpPr>
          <p:cNvPr id="156677" name="投影片編號版面配置區 3"/>
          <p:cNvSpPr txBox="1">
            <a:spLocks noGrp="1"/>
          </p:cNvSpPr>
          <p:nvPr/>
        </p:nvSpPr>
        <p:spPr bwMode="auto">
          <a:xfrm>
            <a:off x="3849688" y="9429671"/>
            <a:ext cx="2946400" cy="49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1225" eaLnBrk="0" hangingPunct="0">
              <a:defRPr kumimoji="1">
                <a:solidFill>
                  <a:schemeClr val="tx1"/>
                </a:solidFill>
                <a:latin typeface="Arial" pitchFamily="34" charset="0"/>
                <a:ea typeface="新細明體" pitchFamily="18" charset="-120"/>
              </a:defRPr>
            </a:lvl1pPr>
            <a:lvl2pPr marL="742950" indent="-285750" defTabSz="911225" eaLnBrk="0" hangingPunct="0">
              <a:defRPr kumimoji="1">
                <a:solidFill>
                  <a:schemeClr val="tx1"/>
                </a:solidFill>
                <a:latin typeface="Arial" pitchFamily="34" charset="0"/>
                <a:ea typeface="新細明體" pitchFamily="18" charset="-120"/>
              </a:defRPr>
            </a:lvl2pPr>
            <a:lvl3pPr marL="1143000" indent="-228600" defTabSz="911225" eaLnBrk="0" hangingPunct="0">
              <a:defRPr kumimoji="1">
                <a:solidFill>
                  <a:schemeClr val="tx1"/>
                </a:solidFill>
                <a:latin typeface="Arial" pitchFamily="34" charset="0"/>
                <a:ea typeface="新細明體" pitchFamily="18" charset="-120"/>
              </a:defRPr>
            </a:lvl3pPr>
            <a:lvl4pPr marL="1600200" indent="-228600" defTabSz="911225" eaLnBrk="0" hangingPunct="0">
              <a:defRPr kumimoji="1">
                <a:solidFill>
                  <a:schemeClr val="tx1"/>
                </a:solidFill>
                <a:latin typeface="Arial" pitchFamily="34" charset="0"/>
                <a:ea typeface="新細明體" pitchFamily="18" charset="-120"/>
              </a:defRPr>
            </a:lvl4pPr>
            <a:lvl5pPr marL="2057400" indent="-228600" defTabSz="911225" eaLnBrk="0" hangingPunct="0">
              <a:defRPr kumimoji="1">
                <a:solidFill>
                  <a:schemeClr val="tx1"/>
                </a:solidFill>
                <a:latin typeface="Arial" pitchFamily="34" charset="0"/>
                <a:ea typeface="新細明體" pitchFamily="18" charset="-120"/>
              </a:defRPr>
            </a:lvl5pPr>
            <a:lvl6pPr marL="25146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C21F2F4F-D71A-4768-BA09-B18B49CEB051}" type="slidenum">
              <a:rPr lang="en-US" altLang="zh-TW" sz="1200"/>
              <a:pPr algn="r" eaLnBrk="1" hangingPunct="1"/>
              <a:t>6</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6</a:t>
            </a:fld>
            <a:endParaRPr lang="zh-TW" altLang="en-US"/>
          </a:p>
        </p:txBody>
      </p:sp>
    </p:spTree>
    <p:extLst>
      <p:ext uri="{BB962C8B-B14F-4D97-AF65-F5344CB8AC3E}">
        <p14:creationId xmlns:p14="http://schemas.microsoft.com/office/powerpoint/2010/main" val="2834710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689CC30B-DAFB-42F7-9D46-55E9F28DD6AB}" type="slidenum">
              <a:rPr lang="zh-TW" altLang="en-US" smtClean="0">
                <a:solidFill>
                  <a:prstClr val="black"/>
                </a:solidFill>
              </a:rPr>
              <a:pPr>
                <a:defRPr/>
              </a:pPr>
              <a:t>62</a:t>
            </a:fld>
            <a:endParaRPr lang="zh-TW" altLang="en-US">
              <a:solidFill>
                <a:prstClr val="black"/>
              </a:solidFill>
            </a:endParaRPr>
          </a:p>
        </p:txBody>
      </p:sp>
    </p:spTree>
    <p:extLst>
      <p:ext uri="{BB962C8B-B14F-4D97-AF65-F5344CB8AC3E}">
        <p14:creationId xmlns:p14="http://schemas.microsoft.com/office/powerpoint/2010/main" val="3679307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689CC30B-DAFB-42F7-9D46-55E9F28DD6AB}" type="slidenum">
              <a:rPr lang="zh-TW" altLang="en-US" smtClean="0">
                <a:solidFill>
                  <a:prstClr val="black"/>
                </a:solidFill>
              </a:rPr>
              <a:pPr>
                <a:defRPr/>
              </a:pPr>
              <a:t>63</a:t>
            </a:fld>
            <a:endParaRPr lang="zh-TW" altLang="en-US">
              <a:solidFill>
                <a:prstClr val="black"/>
              </a:solidFill>
            </a:endParaRPr>
          </a:p>
        </p:txBody>
      </p:sp>
    </p:spTree>
    <p:extLst>
      <p:ext uri="{BB962C8B-B14F-4D97-AF65-F5344CB8AC3E}">
        <p14:creationId xmlns:p14="http://schemas.microsoft.com/office/powerpoint/2010/main" val="1394478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超過</a:t>
            </a:r>
            <a:r>
              <a:rPr lang="en-US" altLang="zh-TW" dirty="0"/>
              <a:t>15</a:t>
            </a:r>
            <a:r>
              <a:rPr lang="zh-TW" altLang="en-US" dirty="0"/>
              <a:t>種入學管道</a:t>
            </a:r>
            <a:endParaRPr lang="en-US" altLang="zh-TW" dirty="0"/>
          </a:p>
          <a:p>
            <a:r>
              <a:rPr lang="en-US" altLang="zh-TW" dirty="0"/>
              <a:t>2.</a:t>
            </a:r>
            <a:r>
              <a:rPr lang="zh-TW" altLang="en-US" dirty="0"/>
              <a:t>先考量學制：高中、高職、五專、軍校，再考量管道：免試、特招、其他</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D7F18AF-E07C-4035-8B26-A9A936834197}" type="slidenum">
              <a:rPr lang="zh-TW" altLang="en-US" smtClean="0"/>
              <a:pPr>
                <a:defRPr/>
              </a:pPr>
              <a:t>65</a:t>
            </a:fld>
            <a:endParaRPr lang="en-US" altLang="zh-TW"/>
          </a:p>
        </p:txBody>
      </p:sp>
    </p:spTree>
    <p:extLst>
      <p:ext uri="{BB962C8B-B14F-4D97-AF65-F5344CB8AC3E}">
        <p14:creationId xmlns:p14="http://schemas.microsoft.com/office/powerpoint/2010/main" val="2744834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52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066B2280-6516-4342-98D5-028DD128B250}" type="slidenum">
              <a:rPr lang="zh-TW" altLang="en-US" smtClean="0">
                <a:solidFill>
                  <a:srgbClr val="000000"/>
                </a:solidFill>
              </a:rPr>
              <a:pPr/>
              <a:t>66</a:t>
            </a:fld>
            <a:endParaRPr lang="zh-TW" altLang="en-US">
              <a:solidFill>
                <a:srgbClr val="000000"/>
              </a:solidFill>
            </a:endParaRPr>
          </a:p>
        </p:txBody>
      </p:sp>
    </p:spTree>
    <p:extLst>
      <p:ext uri="{BB962C8B-B14F-4D97-AF65-F5344CB8AC3E}">
        <p14:creationId xmlns:p14="http://schemas.microsoft.com/office/powerpoint/2010/main" val="2496855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7581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13348" name="投影片編號版面配置區 3"/>
          <p:cNvSpPr txBox="1">
            <a:spLocks noGrp="1"/>
          </p:cNvSpPr>
          <p:nvPr/>
        </p:nvSpPr>
        <p:spPr bwMode="auto">
          <a:xfrm>
            <a:off x="3849688" y="9429750"/>
            <a:ext cx="2946400" cy="496888"/>
          </a:xfrm>
          <a:prstGeom prst="rect">
            <a:avLst/>
          </a:prstGeom>
          <a:noFill/>
          <a:ln>
            <a:miter lim="800000"/>
            <a:headEnd/>
            <a:tailEnd/>
          </a:ln>
        </p:spPr>
        <p:txBody>
          <a:bodyPr anchor="b"/>
          <a:lstStyle/>
          <a:p>
            <a:pPr algn="r">
              <a:defRPr/>
            </a:pPr>
            <a:fld id="{C37CD6FC-3DCD-4D3D-92FE-84F29516B129}" type="slidenum">
              <a:rPr kumimoji="0" lang="zh-TW" altLang="en-US" sz="1200">
                <a:solidFill>
                  <a:prstClr val="black"/>
                </a:solidFill>
                <a:latin typeface="Calibri"/>
                <a:ea typeface="新細明體"/>
              </a:rPr>
              <a:pPr algn="r">
                <a:defRPr/>
              </a:pPr>
              <a:t>68</a:t>
            </a:fld>
            <a:endParaRPr kumimoji="0" lang="en-US" altLang="zh-TW" sz="1200">
              <a:solidFill>
                <a:prstClr val="black"/>
              </a:solidFill>
              <a:latin typeface="Calibri"/>
              <a:ea typeface="新細明體"/>
            </a:endParaRPr>
          </a:p>
        </p:txBody>
      </p:sp>
    </p:spTree>
    <p:extLst>
      <p:ext uri="{BB962C8B-B14F-4D97-AF65-F5344CB8AC3E}">
        <p14:creationId xmlns:p14="http://schemas.microsoft.com/office/powerpoint/2010/main" val="3070960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超過</a:t>
            </a:r>
            <a:r>
              <a:rPr lang="en-US" altLang="zh-TW" dirty="0"/>
              <a:t>15</a:t>
            </a:r>
            <a:r>
              <a:rPr lang="zh-TW" altLang="en-US" dirty="0"/>
              <a:t>種入學管道</a:t>
            </a:r>
            <a:endParaRPr lang="en-US" altLang="zh-TW" dirty="0"/>
          </a:p>
          <a:p>
            <a:r>
              <a:rPr lang="en-US" altLang="zh-TW" dirty="0"/>
              <a:t>2.</a:t>
            </a:r>
            <a:r>
              <a:rPr lang="zh-TW" altLang="en-US" dirty="0"/>
              <a:t>先考量學制：高中、高職、五專、軍校，再考量管道：免試、特招、其他</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D7F18AF-E07C-4035-8B26-A9A936834197}" type="slidenum">
              <a:rPr lang="zh-TW" altLang="en-US" smtClean="0"/>
              <a:pPr>
                <a:defRPr/>
              </a:pPr>
              <a:t>70</a:t>
            </a:fld>
            <a:endParaRPr lang="en-US" altLang="zh-TW"/>
          </a:p>
        </p:txBody>
      </p:sp>
    </p:spTree>
    <p:extLst>
      <p:ext uri="{BB962C8B-B14F-4D97-AF65-F5344CB8AC3E}">
        <p14:creationId xmlns:p14="http://schemas.microsoft.com/office/powerpoint/2010/main" val="2839169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超過</a:t>
            </a:r>
            <a:r>
              <a:rPr lang="en-US" altLang="zh-TW" dirty="0"/>
              <a:t>15</a:t>
            </a:r>
            <a:r>
              <a:rPr lang="zh-TW" altLang="en-US" dirty="0"/>
              <a:t>種入學管道</a:t>
            </a:r>
            <a:endParaRPr lang="en-US" altLang="zh-TW" dirty="0"/>
          </a:p>
          <a:p>
            <a:r>
              <a:rPr lang="en-US" altLang="zh-TW" dirty="0"/>
              <a:t>2.</a:t>
            </a:r>
            <a:r>
              <a:rPr lang="zh-TW" altLang="en-US" dirty="0"/>
              <a:t>先考量學制：高中、高職、五專、軍校，再考量管道：免試、特招、其他</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D7F18AF-E07C-4035-8B26-A9A936834197}" type="slidenum">
              <a:rPr lang="zh-TW" altLang="en-US" smtClean="0"/>
              <a:pPr>
                <a:defRPr/>
              </a:pPr>
              <a:t>73</a:t>
            </a:fld>
            <a:endParaRPr lang="en-US" altLang="zh-TW"/>
          </a:p>
        </p:txBody>
      </p:sp>
    </p:spTree>
    <p:extLst>
      <p:ext uri="{BB962C8B-B14F-4D97-AF65-F5344CB8AC3E}">
        <p14:creationId xmlns:p14="http://schemas.microsoft.com/office/powerpoint/2010/main" val="554357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74115"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4" name="投影片編號版面配置區 3"/>
          <p:cNvSpPr>
            <a:spLocks noGrp="1"/>
          </p:cNvSpPr>
          <p:nvPr>
            <p:ph type="sldNum" sz="quarter" idx="5"/>
          </p:nvPr>
        </p:nvSpPr>
        <p:spPr/>
        <p:txBody>
          <a:bodyPr/>
          <a:lstStyle/>
          <a:p>
            <a:pPr>
              <a:defRPr/>
            </a:pPr>
            <a:fld id="{91B8D316-7CEA-4A61-B667-BEF4460A6384}" type="slidenum">
              <a:rPr lang="zh-TW" altLang="en-US" smtClean="0">
                <a:solidFill>
                  <a:prstClr val="black"/>
                </a:solidFill>
              </a:rPr>
              <a:pPr>
                <a:defRPr/>
              </a:pPr>
              <a:t>74</a:t>
            </a:fld>
            <a:endParaRPr lang="zh-TW" altLang="en-US">
              <a:solidFill>
                <a:prstClr val="black"/>
              </a:solidFill>
            </a:endParaRPr>
          </a:p>
        </p:txBody>
      </p:sp>
    </p:spTree>
    <p:extLst>
      <p:ext uri="{BB962C8B-B14F-4D97-AF65-F5344CB8AC3E}">
        <p14:creationId xmlns:p14="http://schemas.microsoft.com/office/powerpoint/2010/main" val="393008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9049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21540" name="投影片編號版面配置區 3"/>
          <p:cNvSpPr txBox="1">
            <a:spLocks noGrp="1"/>
          </p:cNvSpPr>
          <p:nvPr/>
        </p:nvSpPr>
        <p:spPr bwMode="auto">
          <a:xfrm>
            <a:off x="3849688" y="9429750"/>
            <a:ext cx="2946400" cy="496888"/>
          </a:xfrm>
          <a:prstGeom prst="rect">
            <a:avLst/>
          </a:prstGeom>
          <a:noFill/>
          <a:ln>
            <a:miter lim="800000"/>
            <a:headEnd/>
            <a:tailEnd/>
          </a:ln>
        </p:spPr>
        <p:txBody>
          <a:bodyPr anchor="b"/>
          <a:lstStyle/>
          <a:p>
            <a:pPr algn="r">
              <a:defRPr/>
            </a:pPr>
            <a:fld id="{6FDF10B4-43D8-4999-9517-07A12C81F1EB}" type="slidenum">
              <a:rPr kumimoji="0" lang="zh-TW" altLang="en-US" sz="1200">
                <a:solidFill>
                  <a:prstClr val="black"/>
                </a:solidFill>
                <a:latin typeface="Calibri"/>
                <a:ea typeface="新細明體"/>
              </a:rPr>
              <a:pPr algn="r">
                <a:defRPr/>
              </a:pPr>
              <a:t>76</a:t>
            </a:fld>
            <a:endParaRPr kumimoji="0" lang="en-US" altLang="zh-TW" sz="1200">
              <a:solidFill>
                <a:prstClr val="black"/>
              </a:solidFill>
              <a:latin typeface="Calibri"/>
              <a:ea typeface="新細明體"/>
            </a:endParaRPr>
          </a:p>
        </p:txBody>
      </p:sp>
    </p:spTree>
    <p:extLst>
      <p:ext uri="{BB962C8B-B14F-4D97-AF65-F5344CB8AC3E}">
        <p14:creationId xmlns:p14="http://schemas.microsoft.com/office/powerpoint/2010/main" val="2453291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超過</a:t>
            </a:r>
            <a:r>
              <a:rPr lang="en-US" altLang="zh-TW" dirty="0"/>
              <a:t>15</a:t>
            </a:r>
            <a:r>
              <a:rPr lang="zh-TW" altLang="en-US" dirty="0"/>
              <a:t>種入學管道</a:t>
            </a:r>
            <a:endParaRPr lang="en-US" altLang="zh-TW" dirty="0"/>
          </a:p>
          <a:p>
            <a:r>
              <a:rPr lang="en-US" altLang="zh-TW" dirty="0"/>
              <a:t>2.</a:t>
            </a:r>
            <a:r>
              <a:rPr lang="zh-TW" altLang="en-US" dirty="0"/>
              <a:t>先考量學制：高中、高職、五專、軍校，再考量管道：免試、特招、其他</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D7F18AF-E07C-4035-8B26-A9A936834197}" type="slidenum">
              <a:rPr lang="zh-TW" altLang="en-US" smtClean="0"/>
              <a:pPr>
                <a:defRPr/>
              </a:pPr>
              <a:t>77</a:t>
            </a:fld>
            <a:endParaRPr lang="en-US" altLang="zh-TW"/>
          </a:p>
        </p:txBody>
      </p:sp>
    </p:spTree>
    <p:extLst>
      <p:ext uri="{BB962C8B-B14F-4D97-AF65-F5344CB8AC3E}">
        <p14:creationId xmlns:p14="http://schemas.microsoft.com/office/powerpoint/2010/main" val="82260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超過</a:t>
            </a:r>
            <a:r>
              <a:rPr lang="en-US" altLang="zh-TW" dirty="0"/>
              <a:t>15</a:t>
            </a:r>
            <a:r>
              <a:rPr lang="zh-TW" altLang="en-US" dirty="0"/>
              <a:t>種入學管道</a:t>
            </a:r>
            <a:endParaRPr lang="en-US" altLang="zh-TW" dirty="0"/>
          </a:p>
          <a:p>
            <a:r>
              <a:rPr lang="en-US" altLang="zh-TW" dirty="0"/>
              <a:t>2.</a:t>
            </a:r>
            <a:r>
              <a:rPr lang="zh-TW" altLang="en-US" dirty="0"/>
              <a:t>先考量學制：高中、高職、五專、軍校，再考量管道：免試、特招、其他</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D7F18AF-E07C-4035-8B26-A9A936834197}" type="slidenum">
              <a:rPr lang="zh-TW" altLang="en-US" smtClean="0"/>
              <a:pPr>
                <a:defRPr/>
              </a:pPr>
              <a:t>8</a:t>
            </a:fld>
            <a:endParaRPr lang="en-US" altLang="zh-TW"/>
          </a:p>
        </p:txBody>
      </p:sp>
    </p:spTree>
    <p:extLst>
      <p:ext uri="{BB962C8B-B14F-4D97-AF65-F5344CB8AC3E}">
        <p14:creationId xmlns:p14="http://schemas.microsoft.com/office/powerpoint/2010/main" val="20571765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7FBA06-6A5C-44AE-95B7-6E0F042B9FBD}" type="slidenum">
              <a:rPr kumimoji="1" lang="zh-TW" altLang="en-US" sz="1200" b="0"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1" lang="zh-TW" altLang="en-US" sz="12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399529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84</a:t>
            </a:fld>
            <a:endParaRPr lang="zh-TW" altLang="en-US"/>
          </a:p>
        </p:txBody>
      </p:sp>
    </p:spTree>
    <p:extLst>
      <p:ext uri="{BB962C8B-B14F-4D97-AF65-F5344CB8AC3E}">
        <p14:creationId xmlns:p14="http://schemas.microsoft.com/office/powerpoint/2010/main" val="2278748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bwMode="auto">
          <a:noFill/>
        </p:spPr>
        <p:txBody>
          <a:bodyPr/>
          <a:lstStyle/>
          <a:p>
            <a:pPr eaLnBrk="1" hangingPunct="1">
              <a:spcBef>
                <a:spcPct val="0"/>
              </a:spcBef>
            </a:pPr>
            <a:endParaRPr kumimoji="0" lang="zh-TW" altLang="en-US"/>
          </a:p>
        </p:txBody>
      </p:sp>
      <p:sp>
        <p:nvSpPr>
          <p:cNvPr id="19459" name="投影片編號版面配置區 3"/>
          <p:cNvSpPr>
            <a:spLocks noGrp="1"/>
          </p:cNvSpPr>
          <p:nvPr>
            <p:ph type="sldNum" sz="quarter" idx="5"/>
          </p:nvPr>
        </p:nvSpPr>
        <p:spPr bwMode="auto">
          <a:noFill/>
          <a:ln>
            <a:miter lim="800000"/>
            <a:headEnd/>
            <a:tailEnd/>
          </a:ln>
        </p:spPr>
        <p:txBody>
          <a:bodyPr/>
          <a:lstStyle/>
          <a:p>
            <a:fld id="{6BAEC797-2473-47CD-811B-87453884F13E}" type="slidenum">
              <a:rPr lang="zh-TW" altLang="en-US" smtClean="0">
                <a:ea typeface="新細明體" charset="-120"/>
              </a:rPr>
              <a:pPr/>
              <a:t>87</a:t>
            </a:fld>
            <a:endParaRPr lang="en-US" altLang="zh-TW">
              <a:ea typeface="新細明體" charset="-120"/>
            </a:endParaRPr>
          </a:p>
        </p:txBody>
      </p:sp>
    </p:spTree>
    <p:extLst>
      <p:ext uri="{BB962C8B-B14F-4D97-AF65-F5344CB8AC3E}">
        <p14:creationId xmlns:p14="http://schemas.microsoft.com/office/powerpoint/2010/main" val="22764386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689CC30B-DAFB-42F7-9D46-55E9F28DD6AB}" type="slidenum">
              <a:rPr lang="zh-TW" altLang="en-US" smtClean="0"/>
              <a:pPr>
                <a:defRPr/>
              </a:pPr>
              <a:t>88</a:t>
            </a:fld>
            <a:endParaRPr lang="zh-TW" altLang="en-US"/>
          </a:p>
        </p:txBody>
      </p:sp>
    </p:spTree>
    <p:extLst>
      <p:ext uri="{BB962C8B-B14F-4D97-AF65-F5344CB8AC3E}">
        <p14:creationId xmlns:p14="http://schemas.microsoft.com/office/powerpoint/2010/main" val="2254365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TextEdit="1"/>
          </p:cNvSpPr>
          <p:nvPr>
            <p:ph type="sldImg"/>
          </p:nvPr>
        </p:nvSpPr>
        <p:spPr bwMode="auto">
          <a:xfrm>
            <a:off x="919163" y="744538"/>
            <a:ext cx="4960937" cy="3722687"/>
          </a:xfrm>
          <a:noFill/>
          <a:ln>
            <a:solidFill>
              <a:srgbClr val="000000"/>
            </a:solidFill>
            <a:miter lim="800000"/>
            <a:headEnd/>
            <a:tailEnd/>
          </a:ln>
        </p:spPr>
      </p:sp>
      <p:sp>
        <p:nvSpPr>
          <p:cNvPr id="5273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Tree>
    <p:extLst>
      <p:ext uri="{BB962C8B-B14F-4D97-AF65-F5344CB8AC3E}">
        <p14:creationId xmlns:p14="http://schemas.microsoft.com/office/powerpoint/2010/main" val="3993822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30597585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bwMode="auto">
          <a:noFill/>
        </p:spPr>
        <p:txBody>
          <a:bodyPr/>
          <a:lstStyle/>
          <a:p>
            <a:pPr eaLnBrk="1" hangingPunct="1">
              <a:spcBef>
                <a:spcPct val="0"/>
              </a:spcBef>
            </a:pPr>
            <a:endParaRPr kumimoji="0" lang="zh-TW" altLang="en-US"/>
          </a:p>
        </p:txBody>
      </p:sp>
      <p:sp>
        <p:nvSpPr>
          <p:cNvPr id="19459" name="投影片編號版面配置區 3"/>
          <p:cNvSpPr>
            <a:spLocks noGrp="1"/>
          </p:cNvSpPr>
          <p:nvPr>
            <p:ph type="sldNum" sz="quarter" idx="5"/>
          </p:nvPr>
        </p:nvSpPr>
        <p:spPr bwMode="auto">
          <a:noFill/>
          <a:ln>
            <a:miter lim="800000"/>
            <a:headEnd/>
            <a:tailEnd/>
          </a:ln>
        </p:spPr>
        <p:txBody>
          <a:bodyPr/>
          <a:lstStyle/>
          <a:p>
            <a:fld id="{6BAEC797-2473-47CD-811B-87453884F13E}" type="slidenum">
              <a:rPr lang="zh-TW" altLang="en-US" smtClean="0">
                <a:ea typeface="新細明體" charset="-120"/>
              </a:rPr>
              <a:pPr/>
              <a:t>97</a:t>
            </a:fld>
            <a:endParaRPr lang="en-US" altLang="zh-TW">
              <a:ea typeface="新細明體" charset="-120"/>
            </a:endParaRPr>
          </a:p>
        </p:txBody>
      </p:sp>
    </p:spTree>
    <p:extLst>
      <p:ext uri="{BB962C8B-B14F-4D97-AF65-F5344CB8AC3E}">
        <p14:creationId xmlns:p14="http://schemas.microsoft.com/office/powerpoint/2010/main" val="9578539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投影片圖像版面配置區 1"/>
          <p:cNvSpPr>
            <a:spLocks noGrp="1" noRot="1" noChangeAspect="1" noTextEdit="1"/>
          </p:cNvSpPr>
          <p:nvPr>
            <p:ph type="sldImg"/>
          </p:nvPr>
        </p:nvSpPr>
        <p:spPr bwMode="auto">
          <a:xfrm>
            <a:off x="919163" y="744538"/>
            <a:ext cx="4960937" cy="3721100"/>
          </a:xfrm>
          <a:noFill/>
          <a:ln>
            <a:solidFill>
              <a:srgbClr val="000000"/>
            </a:solidFill>
            <a:miter lim="800000"/>
            <a:headEnd/>
            <a:tailEnd/>
          </a:ln>
        </p:spPr>
      </p:sp>
      <p:sp>
        <p:nvSpPr>
          <p:cNvPr id="534531" name="備忘稿版面配置區 2"/>
          <p:cNvSpPr>
            <a:spLocks noGrp="1"/>
          </p:cNvSpPr>
          <p:nvPr>
            <p:ph type="body" idx="1"/>
          </p:nvPr>
        </p:nvSpPr>
        <p:spPr bwMode="auto">
          <a:xfrm>
            <a:off x="679450" y="4714875"/>
            <a:ext cx="5438775" cy="4468813"/>
          </a:xfrm>
          <a:noFill/>
        </p:spPr>
        <p:txBody>
          <a:bodyPr wrap="square" lIns="91312" tIns="45656" rIns="91312" bIns="45656" numCol="1" anchor="t" anchorCtr="0" compatLnSpc="1">
            <a:prstTxWarp prst="textNoShape">
              <a:avLst/>
            </a:prstTxWarp>
          </a:bodyPr>
          <a:lstStyle/>
          <a:p>
            <a:endParaRPr lang="zh-TW" altLang="en-US"/>
          </a:p>
        </p:txBody>
      </p:sp>
      <p:sp>
        <p:nvSpPr>
          <p:cNvPr id="534532" name="投影片編號版面配置區 3"/>
          <p:cNvSpPr txBox="1">
            <a:spLocks noGrp="1"/>
          </p:cNvSpPr>
          <p:nvPr/>
        </p:nvSpPr>
        <p:spPr bwMode="auto">
          <a:xfrm>
            <a:off x="3851275" y="9429750"/>
            <a:ext cx="2944813" cy="496888"/>
          </a:xfrm>
          <a:prstGeom prst="rect">
            <a:avLst/>
          </a:prstGeom>
          <a:noFill/>
          <a:ln w="9525">
            <a:noFill/>
            <a:miter lim="800000"/>
            <a:headEnd/>
            <a:tailEnd/>
          </a:ln>
        </p:spPr>
        <p:txBody>
          <a:bodyPr lIns="91312" tIns="45656" rIns="91312" bIns="45656" anchor="b"/>
          <a:lstStyle/>
          <a:p>
            <a:pPr algn="r" defTabSz="912813"/>
            <a:fld id="{4E7CE810-4C67-499F-8A31-EDAC30A22BB1}" type="slidenum">
              <a:rPr lang="zh-TW" altLang="en-US" sz="1200"/>
              <a:pPr algn="r" defTabSz="912813"/>
              <a:t>100</a:t>
            </a:fld>
            <a:endParaRPr lang="en-US" altLang="zh-TW" sz="1200"/>
          </a:p>
        </p:txBody>
      </p:sp>
    </p:spTree>
    <p:extLst>
      <p:ext uri="{BB962C8B-B14F-4D97-AF65-F5344CB8AC3E}">
        <p14:creationId xmlns:p14="http://schemas.microsoft.com/office/powerpoint/2010/main" val="339613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xfrm>
            <a:off x="919163" y="744538"/>
            <a:ext cx="4960937" cy="3722687"/>
          </a:xfrm>
          <a:noFill/>
          <a:ln>
            <a:solidFill>
              <a:srgbClr val="000000"/>
            </a:solidFill>
            <a:miter lim="800000"/>
            <a:headEnd/>
            <a:tailEnd/>
          </a:ln>
        </p:spPr>
      </p:sp>
      <p:sp>
        <p:nvSpPr>
          <p:cNvPr id="2846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Tree>
    <p:extLst>
      <p:ext uri="{BB962C8B-B14F-4D97-AF65-F5344CB8AC3E}">
        <p14:creationId xmlns:p14="http://schemas.microsoft.com/office/powerpoint/2010/main" val="185519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bwMode="auto">
          <a:noFill/>
        </p:spPr>
        <p:txBody>
          <a:bodyPr/>
          <a:lstStyle/>
          <a:p>
            <a:pPr eaLnBrk="1" hangingPunct="1">
              <a:spcBef>
                <a:spcPct val="0"/>
              </a:spcBef>
            </a:pPr>
            <a:endParaRPr kumimoji="0" lang="zh-TW" altLang="en-US"/>
          </a:p>
        </p:txBody>
      </p:sp>
      <p:sp>
        <p:nvSpPr>
          <p:cNvPr id="19459" name="投影片編號版面配置區 3"/>
          <p:cNvSpPr>
            <a:spLocks noGrp="1"/>
          </p:cNvSpPr>
          <p:nvPr>
            <p:ph type="sldNum" sz="quarter" idx="5"/>
          </p:nvPr>
        </p:nvSpPr>
        <p:spPr bwMode="auto">
          <a:noFill/>
          <a:ln>
            <a:miter lim="800000"/>
            <a:headEnd/>
            <a:tailEnd/>
          </a:ln>
        </p:spPr>
        <p:txBody>
          <a:bodyPr/>
          <a:lstStyle/>
          <a:p>
            <a:fld id="{6BAEC797-2473-47CD-811B-87453884F13E}" type="slidenum">
              <a:rPr lang="zh-TW" altLang="en-US" smtClean="0">
                <a:ea typeface="新細明體" charset="-120"/>
              </a:rPr>
              <a:pPr/>
              <a:t>10</a:t>
            </a:fld>
            <a:endParaRPr lang="en-US" altLang="zh-TW">
              <a:ea typeface="新細明體" charset="-120"/>
            </a:endParaRPr>
          </a:p>
        </p:txBody>
      </p:sp>
    </p:spTree>
    <p:extLst>
      <p:ext uri="{BB962C8B-B14F-4D97-AF65-F5344CB8AC3E}">
        <p14:creationId xmlns:p14="http://schemas.microsoft.com/office/powerpoint/2010/main" val="1075899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bwMode="auto">
          <a:xfrm>
            <a:off x="922338" y="744538"/>
            <a:ext cx="4960937" cy="3722687"/>
          </a:xfrm>
          <a:noFill/>
          <a:ln>
            <a:solidFill>
              <a:srgbClr val="000000"/>
            </a:solidFill>
            <a:miter lim="800000"/>
            <a:headEnd/>
            <a:tailEnd/>
          </a:ln>
        </p:spPr>
      </p:sp>
      <p:sp>
        <p:nvSpPr>
          <p:cNvPr id="286723" name="Rectangle 3"/>
          <p:cNvSpPr>
            <a:spLocks noGrp="1" noChangeArrowheads="1"/>
          </p:cNvSpPr>
          <p:nvPr>
            <p:ph type="body" idx="1"/>
          </p:nvPr>
        </p:nvSpPr>
        <p:spPr bwMode="auto">
          <a:xfrm>
            <a:off x="677863" y="4716463"/>
            <a:ext cx="5441950" cy="4467225"/>
          </a:xfrm>
          <a:noFill/>
        </p:spPr>
        <p:txBody>
          <a:bodyPr wrap="square" lIns="91275" tIns="45638" rIns="91275" bIns="45638" numCol="1" anchor="t" anchorCtr="0" compatLnSpc="1">
            <a:prstTxWarp prst="textNoShape">
              <a:avLst/>
            </a:prstTxWarp>
          </a:bodyPr>
          <a:lstStyle/>
          <a:p>
            <a:pPr eaLnBrk="1" hangingPunct="1">
              <a:spcBef>
                <a:spcPct val="0"/>
              </a:spcBef>
            </a:pPr>
            <a:endParaRPr lang="zh-TW" altLang="en-US" dirty="0"/>
          </a:p>
        </p:txBody>
      </p:sp>
    </p:spTree>
    <p:extLst>
      <p:ext uri="{BB962C8B-B14F-4D97-AF65-F5344CB8AC3E}">
        <p14:creationId xmlns:p14="http://schemas.microsoft.com/office/powerpoint/2010/main" val="3499235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bwMode="auto">
          <a:noFill/>
        </p:spPr>
        <p:txBody>
          <a:bodyPr/>
          <a:lstStyle/>
          <a:p>
            <a:pPr eaLnBrk="1" hangingPunct="1">
              <a:spcBef>
                <a:spcPct val="0"/>
              </a:spcBef>
            </a:pPr>
            <a:endParaRPr kumimoji="0" lang="zh-TW" altLang="en-US"/>
          </a:p>
        </p:txBody>
      </p:sp>
      <p:sp>
        <p:nvSpPr>
          <p:cNvPr id="19459" name="投影片編號版面配置區 3"/>
          <p:cNvSpPr>
            <a:spLocks noGrp="1"/>
          </p:cNvSpPr>
          <p:nvPr>
            <p:ph type="sldNum" sz="quarter" idx="5"/>
          </p:nvPr>
        </p:nvSpPr>
        <p:spPr bwMode="auto">
          <a:noFill/>
          <a:ln>
            <a:miter lim="800000"/>
            <a:headEnd/>
            <a:tailEnd/>
          </a:ln>
        </p:spPr>
        <p:txBody>
          <a:bodyPr/>
          <a:lstStyle/>
          <a:p>
            <a:fld id="{6BAEC797-2473-47CD-811B-87453884F13E}" type="slidenum">
              <a:rPr lang="zh-TW" altLang="en-US" smtClean="0">
                <a:ea typeface="新細明體" charset="-120"/>
              </a:rPr>
              <a:pPr/>
              <a:t>13</a:t>
            </a:fld>
            <a:endParaRPr lang="en-US" altLang="zh-TW">
              <a:ea typeface="新細明體" charset="-120"/>
            </a:endParaRPr>
          </a:p>
        </p:txBody>
      </p:sp>
    </p:spTree>
    <p:extLst>
      <p:ext uri="{BB962C8B-B14F-4D97-AF65-F5344CB8AC3E}">
        <p14:creationId xmlns:p14="http://schemas.microsoft.com/office/powerpoint/2010/main" val="105358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a:ea typeface="標楷體" pitchFamily="65" charset="-120"/>
              <a:cs typeface="Times New Roman" pitchFamily="18" charset="0"/>
            </a:endParaRPr>
          </a:p>
        </p:txBody>
      </p:sp>
      <p:sp>
        <p:nvSpPr>
          <p:cNvPr id="24580" name="投影片編號版面配置區 3"/>
          <p:cNvSpPr>
            <a:spLocks noGrp="1"/>
          </p:cNvSpPr>
          <p:nvPr>
            <p:ph type="sldNum" sz="quarter" idx="5"/>
          </p:nvPr>
        </p:nvSpPr>
        <p:spPr bwMode="auto">
          <a:noFill/>
          <a:ln>
            <a:miter lim="800000"/>
            <a:headEnd/>
            <a:tailEnd/>
          </a:ln>
        </p:spPr>
        <p:txBody>
          <a:bodyPr/>
          <a:lstStyle/>
          <a:p>
            <a:fld id="{190D9D6E-FCFB-4651-B39C-ECBF96576FCE}" type="slidenum">
              <a:rPr lang="fr-CA" altLang="zh-TW">
                <a:solidFill>
                  <a:srgbClr val="000000"/>
                </a:solidFill>
              </a:rPr>
              <a:pPr/>
              <a:t>18</a:t>
            </a:fld>
            <a:endParaRPr lang="fr-CA" altLang="zh-TW">
              <a:solidFill>
                <a:srgbClr val="000000"/>
              </a:solidFill>
            </a:endParaRPr>
          </a:p>
        </p:txBody>
      </p:sp>
    </p:spTree>
    <p:extLst>
      <p:ext uri="{BB962C8B-B14F-4D97-AF65-F5344CB8AC3E}">
        <p14:creationId xmlns:p14="http://schemas.microsoft.com/office/powerpoint/2010/main" val="229800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pPr>
              <a:defRPr/>
            </a:pPr>
            <a:fld id="{292C14BE-8618-47A8-AB18-58F36E7B4951}" type="datetimeFigureOut">
              <a:rPr lang="fr-CA" smtClean="0">
                <a:solidFill>
                  <a:srgbClr val="FFFFFF">
                    <a:tint val="75000"/>
                  </a:srgbClr>
                </a:solidFill>
              </a:rPr>
              <a:pPr>
                <a:defRPr/>
              </a:pPr>
              <a:t>2020-03-13</a:t>
            </a:fld>
            <a:endParaRPr lang="fr-CA">
              <a:solidFill>
                <a:srgbClr val="FFFFFF">
                  <a:tint val="75000"/>
                </a:srgbClr>
              </a:solidFill>
            </a:endParaRPr>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pPr>
              <a:defRPr/>
            </a:pPr>
            <a:endParaRPr lang="fr-CA">
              <a:solidFill>
                <a:srgbClr val="FFFFFF">
                  <a:tint val="75000"/>
                </a:srgbClr>
              </a:solidFill>
            </a:endParaRPr>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pPr>
              <a:defRPr/>
            </a:pPr>
            <a:fld id="{DB4C9AF9-537A-4DC6-9DB0-D368A1575CEF}" type="slidenum">
              <a:rPr lang="fr-CA" smtClean="0">
                <a:solidFill>
                  <a:srgbClr val="FFFFFF">
                    <a:tint val="75000"/>
                  </a:srgbClr>
                </a:solidFill>
              </a:rPr>
              <a:pPr>
                <a:defRPr/>
              </a:pPr>
              <a:t>‹#›</a:t>
            </a:fld>
            <a:endParaRPr lang="fr-CA">
              <a:solidFill>
                <a:srgbClr val="FFFFFF">
                  <a:tint val="75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pPr>
              <a:defRPr/>
            </a:pPr>
            <a:fld id="{A501406A-333B-4CBC-A326-639B8DF15D00}" type="datetime1">
              <a:rPr lang="zh-TW" altLang="en-US" smtClean="0">
                <a:solidFill>
                  <a:prstClr val="black">
                    <a:tint val="75000"/>
                  </a:prstClr>
                </a:solidFill>
              </a:rPr>
              <a:pPr>
                <a:defRPr/>
              </a:pPr>
              <a:t>2020/3/13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a:defRPr/>
            </a:pPr>
            <a:fld id="{F64D086B-9E0D-41D1-B6D4-325148308DA6}" type="slidenum">
              <a:rPr lang="zh-TW" altLang="en-US" smtClean="0">
                <a:solidFill>
                  <a:prstClr val="black">
                    <a:tint val="75000"/>
                  </a:prstClr>
                </a:solidFill>
              </a:rPr>
              <a:pPr>
                <a:defRPr/>
              </a:pPr>
              <a:t>‹#›</a:t>
            </a:fld>
            <a:endParaRPr lang="zh-TW"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pPr>
              <a:defRPr/>
            </a:pPr>
            <a:fld id="{292C14BE-8618-47A8-AB18-58F36E7B4951}" type="datetimeFigureOut">
              <a:rPr lang="fr-CA" smtClean="0">
                <a:solidFill>
                  <a:srgbClr val="FFFFFF">
                    <a:tint val="75000"/>
                  </a:srgbClr>
                </a:solidFill>
              </a:rPr>
              <a:pPr>
                <a:defRPr/>
              </a:pPr>
              <a:t>2020-03-13</a:t>
            </a:fld>
            <a:endParaRPr lang="fr-CA">
              <a:solidFill>
                <a:srgbClr val="FFFFFF">
                  <a:tint val="75000"/>
                </a:srgbClr>
              </a:solidFill>
            </a:endParaRPr>
          </a:p>
        </p:txBody>
      </p:sp>
      <p:sp>
        <p:nvSpPr>
          <p:cNvPr id="5" name="頁尾版面配置區 4"/>
          <p:cNvSpPr>
            <a:spLocks noGrp="1"/>
          </p:cNvSpPr>
          <p:nvPr>
            <p:ph type="ftr" sz="quarter" idx="11"/>
          </p:nvPr>
        </p:nvSpPr>
        <p:spPr/>
        <p:txBody>
          <a:bodyPr/>
          <a:lstStyle/>
          <a:p>
            <a:pPr>
              <a:defRPr/>
            </a:pPr>
            <a:endParaRPr lang="fr-CA">
              <a:solidFill>
                <a:srgbClr val="FFFFFF">
                  <a:tint val="75000"/>
                </a:srgbClr>
              </a:solidFill>
            </a:endParaRPr>
          </a:p>
        </p:txBody>
      </p:sp>
      <p:sp>
        <p:nvSpPr>
          <p:cNvPr id="6" name="投影片編號版面配置區 5"/>
          <p:cNvSpPr>
            <a:spLocks noGrp="1"/>
          </p:cNvSpPr>
          <p:nvPr>
            <p:ph type="sldNum" sz="quarter" idx="12"/>
          </p:nvPr>
        </p:nvSpPr>
        <p:spPr/>
        <p:txBody>
          <a:bodyPr/>
          <a:lstStyle/>
          <a:p>
            <a:pPr>
              <a:defRPr/>
            </a:pPr>
            <a:fld id="{DB4C9AF9-537A-4DC6-9DB0-D368A1575CEF}" type="slidenum">
              <a:rPr lang="fr-CA" smtClean="0">
                <a:solidFill>
                  <a:srgbClr val="FFFFFF">
                    <a:tint val="75000"/>
                  </a:srgbClr>
                </a:solidFill>
              </a:rPr>
              <a:pPr>
                <a:defRPr/>
              </a:pPr>
              <a:t>‹#›</a:t>
            </a:fld>
            <a:endParaRPr lang="fr-CA">
              <a:solidFill>
                <a:srgbClr val="FFFFFF">
                  <a:tint val="75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標題及物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bg1"/>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zh-TW" altLang="en-US"/>
              <a:t>按一下以編輯母片文字樣式</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zh-TW" altLang="en-US"/>
              <a:t>按一下以編輯母片文字樣式</a:t>
            </a:r>
          </a:p>
        </p:txBody>
      </p:sp>
    </p:spTree>
    <p:extLst>
      <p:ext uri="{BB962C8B-B14F-4D97-AF65-F5344CB8AC3E}">
        <p14:creationId xmlns:p14="http://schemas.microsoft.com/office/powerpoint/2010/main" val="1132807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447800"/>
            <a:ext cx="8153400" cy="4876800"/>
          </a:xfrm>
        </p:spPr>
        <p:txBody>
          <a:bodyPr/>
          <a:lstStyle/>
          <a:p>
            <a:pPr lvl="0"/>
            <a:endParaRPr lang="zh-TW" altLang="en-US" noProof="0"/>
          </a:p>
        </p:txBody>
      </p:sp>
      <p:sp>
        <p:nvSpPr>
          <p:cNvPr id="4" name="Rectangle 77"/>
          <p:cNvSpPr>
            <a:spLocks noGrp="1" noChangeArrowheads="1"/>
          </p:cNvSpPr>
          <p:nvPr>
            <p:ph type="sldNum" sz="quarter" idx="10"/>
          </p:nvPr>
        </p:nvSpPr>
        <p:spPr/>
        <p:txBody>
          <a:bodyPr/>
          <a:lstStyle>
            <a:lvl1pPr>
              <a:defRPr/>
            </a:lvl1pPr>
          </a:lstStyle>
          <a:p>
            <a:pPr>
              <a:defRPr/>
            </a:pPr>
            <a:fld id="{F4EC6921-6457-4D05-B04B-D33824B0763A}"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163972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3 - Templateswise.com">
    <p:spTree>
      <p:nvGrpSpPr>
        <p:cNvPr id="1" name=""/>
        <p:cNvGrpSpPr/>
        <p:nvPr/>
      </p:nvGrpSpPr>
      <p:grpSpPr>
        <a:xfrm>
          <a:off x="0" y="0"/>
          <a:ext cx="0" cy="0"/>
          <a:chOff x="0" y="0"/>
          <a:chExt cx="0" cy="0"/>
        </a:xfrm>
      </p:grpSpPr>
      <p:sp>
        <p:nvSpPr>
          <p:cNvPr id="8" name="Title 1"/>
          <p:cNvSpPr>
            <a:spLocks noGrp="1"/>
          </p:cNvSpPr>
          <p:nvPr>
            <p:ph type="title"/>
          </p:nvPr>
        </p:nvSpPr>
        <p:spPr>
          <a:xfrm>
            <a:off x="2627784" y="553805"/>
            <a:ext cx="6059016" cy="1143000"/>
          </a:xfrm>
        </p:spPr>
        <p:txBody>
          <a:bodyPr/>
          <a:lstStyle>
            <a:lvl1pPr>
              <a:defRPr/>
            </a:lvl1pPr>
          </a:lstStyle>
          <a:p>
            <a:r>
              <a:rPr lang="zh-TW" altLang="en-US" dirty="0"/>
              <a:t>按一下以編輯母片標題樣式</a:t>
            </a:r>
            <a:endParaRPr lang="fr-CA" dirty="0"/>
          </a:p>
        </p:txBody>
      </p:sp>
      <p:sp>
        <p:nvSpPr>
          <p:cNvPr id="9" name="Content Placeholder 2"/>
          <p:cNvSpPr>
            <a:spLocks noGrp="1"/>
          </p:cNvSpPr>
          <p:nvPr>
            <p:ph idx="1"/>
          </p:nvPr>
        </p:nvSpPr>
        <p:spPr>
          <a:xfrm>
            <a:off x="2627784" y="1879368"/>
            <a:ext cx="6059016" cy="4525963"/>
          </a:xfrm>
        </p:spPr>
        <p:txBody>
          <a:bodyPr/>
          <a:lstStyle/>
          <a:p>
            <a:pPr lvl="0"/>
            <a:r>
              <a:rPr lang="zh-TW" altLang="en-US" dirty="0" err="1"/>
              <a:t>按一下以編輯母片文字樣式</a:t>
            </a:r>
          </a:p>
        </p:txBody>
      </p:sp>
    </p:spTree>
    <p:extLst>
      <p:ext uri="{BB962C8B-B14F-4D97-AF65-F5344CB8AC3E}">
        <p14:creationId xmlns:p14="http://schemas.microsoft.com/office/powerpoint/2010/main" val="1937745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3 - Templateswise.com">
    <p:spTree>
      <p:nvGrpSpPr>
        <p:cNvPr id="1" name=""/>
        <p:cNvGrpSpPr/>
        <p:nvPr/>
      </p:nvGrpSpPr>
      <p:grpSpPr>
        <a:xfrm>
          <a:off x="0" y="0"/>
          <a:ext cx="0" cy="0"/>
          <a:chOff x="0" y="0"/>
          <a:chExt cx="0" cy="0"/>
        </a:xfrm>
      </p:grpSpPr>
      <p:sp>
        <p:nvSpPr>
          <p:cNvPr id="8" name="Title 1"/>
          <p:cNvSpPr>
            <a:spLocks noGrp="1"/>
          </p:cNvSpPr>
          <p:nvPr>
            <p:ph type="title"/>
          </p:nvPr>
        </p:nvSpPr>
        <p:spPr>
          <a:xfrm>
            <a:off x="2627784" y="553805"/>
            <a:ext cx="6059016" cy="1143000"/>
          </a:xfrm>
        </p:spPr>
        <p:txBody>
          <a:bodyPr/>
          <a:lstStyle>
            <a:lvl1pPr>
              <a:defRPr/>
            </a:lvl1pPr>
          </a:lstStyle>
          <a:p>
            <a:r>
              <a:rPr lang="zh-TW" altLang="en-US" dirty="0"/>
              <a:t>按一下以編輯母片標題樣式</a:t>
            </a:r>
            <a:endParaRPr lang="fr-CA" dirty="0"/>
          </a:p>
        </p:txBody>
      </p:sp>
      <p:sp>
        <p:nvSpPr>
          <p:cNvPr id="9" name="Content Placeholder 2"/>
          <p:cNvSpPr>
            <a:spLocks noGrp="1"/>
          </p:cNvSpPr>
          <p:nvPr>
            <p:ph idx="1"/>
          </p:nvPr>
        </p:nvSpPr>
        <p:spPr>
          <a:xfrm>
            <a:off x="2627784" y="1879368"/>
            <a:ext cx="6059016" cy="4525963"/>
          </a:xfrm>
        </p:spPr>
        <p:txBody>
          <a:bodyPr/>
          <a:lstStyle/>
          <a:p>
            <a:pPr lvl="0"/>
            <a:r>
              <a:rPr lang="zh-TW" altLang="en-US" dirty="0" err="1"/>
              <a:t>按一下以編輯母片文字樣式</a:t>
            </a:r>
          </a:p>
        </p:txBody>
      </p:sp>
    </p:spTree>
    <p:extLst>
      <p:ext uri="{BB962C8B-B14F-4D97-AF65-F5344CB8AC3E}">
        <p14:creationId xmlns:p14="http://schemas.microsoft.com/office/powerpoint/2010/main" val="33008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6 - Templateswise.com">
    <p:spTree>
      <p:nvGrpSpPr>
        <p:cNvPr id="1" name=""/>
        <p:cNvGrpSpPr/>
        <p:nvPr/>
      </p:nvGrpSpPr>
      <p:grpSpPr>
        <a:xfrm>
          <a:off x="0" y="0"/>
          <a:ext cx="0" cy="0"/>
          <a:chOff x="0" y="0"/>
          <a:chExt cx="0" cy="0"/>
        </a:xfrm>
      </p:grpSpPr>
      <p:sp>
        <p:nvSpPr>
          <p:cNvPr id="5"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dirty="0"/>
              <a:t>按一下以編輯母片標題樣式</a:t>
            </a:r>
            <a:endParaRPr lang="fr-CA" dirty="0"/>
          </a:p>
        </p:txBody>
      </p:sp>
      <p:sp>
        <p:nvSpPr>
          <p:cNvPr id="6" name="Content Placeholder 2"/>
          <p:cNvSpPr>
            <a:spLocks noGrp="1"/>
          </p:cNvSpPr>
          <p:nvPr>
            <p:ph idx="1"/>
          </p:nvPr>
        </p:nvSpPr>
        <p:spPr>
          <a:xfrm>
            <a:off x="457200" y="1879368"/>
            <a:ext cx="8229600" cy="4525963"/>
          </a:xfrm>
        </p:spPr>
        <p:txBody>
          <a:bodyPr/>
          <a:lstStyle/>
          <a:p>
            <a:pPr lvl="0"/>
            <a:r>
              <a:rPr lang="zh-TW" altLang="en-US" dirty="0" err="1"/>
              <a:t>按一下以編輯母片文字樣式</a:t>
            </a:r>
          </a:p>
        </p:txBody>
      </p:sp>
    </p:spTree>
    <p:extLst>
      <p:ext uri="{BB962C8B-B14F-4D97-AF65-F5344CB8AC3E}">
        <p14:creationId xmlns:p14="http://schemas.microsoft.com/office/powerpoint/2010/main" val="3826025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fld id="{E42EAE07-4A6E-4BCE-B60F-3B05BFF7ECF7}" type="datetimeFigureOut">
              <a:rPr lang="zh-TW" altLang="en-US"/>
              <a:pPr>
                <a:defRPr/>
              </a:pPr>
              <a:t>2020/3/13</a:t>
            </a:fld>
            <a:endParaRPr lang="zh-TW" altLang="en-US"/>
          </a:p>
        </p:txBody>
      </p:sp>
      <p:sp>
        <p:nvSpPr>
          <p:cNvPr id="5" name="頁尾版面配置區 4"/>
          <p:cNvSpPr>
            <a:spLocks noGrp="1"/>
          </p:cNvSpPr>
          <p:nvPr>
            <p:ph type="ftr" sz="quarter" idx="11"/>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fld id="{5F79ED3B-6C52-40F2-B133-EA0B586BB6BB}" type="slidenum">
              <a:rPr lang="zh-TW" altLang="en-US"/>
              <a:pPr>
                <a:defRPr/>
              </a:pPr>
              <a:t>‹#›</a:t>
            </a:fld>
            <a:endParaRPr lang="zh-TW" altLang="en-US"/>
          </a:p>
        </p:txBody>
      </p:sp>
    </p:spTree>
    <p:extLst>
      <p:ext uri="{BB962C8B-B14F-4D97-AF65-F5344CB8AC3E}">
        <p14:creationId xmlns:p14="http://schemas.microsoft.com/office/powerpoint/2010/main" val="1779314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vl2pPr>
              <a:defRPr>
                <a:latin typeface="Times New Roman" panose="02020603050405020304" pitchFamily="18" charset="0"/>
                <a:ea typeface="標楷體" panose="03000509000000000000" pitchFamily="65" charset="-120"/>
                <a:cs typeface="Times New Roman" panose="02020603050405020304" pitchFamily="18" charset="0"/>
              </a:defRPr>
            </a:lvl2pPr>
            <a:lvl3pPr>
              <a:defRPr>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73983E12-4309-4912-9389-A9ACCE3613D5}" type="datetimeFigureOut">
              <a:rPr lang="zh-TW" altLang="en-US"/>
              <a:pPr>
                <a:defRPr/>
              </a:pPr>
              <a:t>2020/3/13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CF6C782-A86A-45BB-B3F6-D32D537A4B8D}" type="slidenum">
              <a:rPr lang="zh-TW" altLang="en-US"/>
              <a:pPr>
                <a:defRPr/>
              </a:pPr>
              <a:t>‹#›</a:t>
            </a:fld>
            <a:endParaRPr lang="zh-TW" altLang="en-US"/>
          </a:p>
        </p:txBody>
      </p:sp>
    </p:spTree>
    <p:extLst>
      <p:ext uri="{BB962C8B-B14F-4D97-AF65-F5344CB8AC3E}">
        <p14:creationId xmlns:p14="http://schemas.microsoft.com/office/powerpoint/2010/main" val="1340424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2BB13684-602B-4968-8F90-6CD71599E856}" type="datetimeFigureOut">
              <a:rPr lang="zh-TW" altLang="en-US"/>
              <a:pPr>
                <a:defRPr/>
              </a:pPr>
              <a:t>2020/3/13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1B2E5C8-1525-4FA2-A623-8FB5AA55F7F0}" type="slidenum">
              <a:rPr lang="zh-TW" altLang="en-US"/>
              <a:pPr>
                <a:defRPr/>
              </a:pPr>
              <a:t>‹#›</a:t>
            </a:fld>
            <a:endParaRPr lang="zh-TW" altLang="en-US"/>
          </a:p>
        </p:txBody>
      </p:sp>
    </p:spTree>
    <p:extLst>
      <p:ext uri="{BB962C8B-B14F-4D97-AF65-F5344CB8AC3E}">
        <p14:creationId xmlns:p14="http://schemas.microsoft.com/office/powerpoint/2010/main" val="259368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pPr>
              <a:defRPr/>
            </a:pPr>
            <a:fld id="{FEF26435-FA34-491B-9982-EC2E5D9E49E8}" type="datetimeFigureOut">
              <a:rPr lang="zh-TW" altLang="en-US" smtClean="0">
                <a:solidFill>
                  <a:srgbClr val="FFFFFF">
                    <a:tint val="75000"/>
                  </a:srgbClr>
                </a:solidFill>
              </a:rPr>
              <a:pPr>
                <a:defRPr/>
              </a:pPr>
              <a:t>2020/3/13</a:t>
            </a:fld>
            <a:endParaRPr lang="zh-TW" altLang="en-US">
              <a:solidFill>
                <a:srgbClr val="FFFFFF">
                  <a:tint val="75000"/>
                </a:srgbClr>
              </a:solidFill>
            </a:endParaRPr>
          </a:p>
        </p:txBody>
      </p:sp>
      <p:sp>
        <p:nvSpPr>
          <p:cNvPr id="5" name="頁尾版面配置區 4"/>
          <p:cNvSpPr>
            <a:spLocks noGrp="1"/>
          </p:cNvSpPr>
          <p:nvPr>
            <p:ph type="ftr" sz="quarter" idx="11"/>
          </p:nvPr>
        </p:nvSpPr>
        <p:spPr/>
        <p:txBody>
          <a:bodyPr/>
          <a:lstStyle/>
          <a:p>
            <a:pPr>
              <a:defRPr/>
            </a:pPr>
            <a:endParaRPr lang="zh-TW" altLang="en-US">
              <a:solidFill>
                <a:srgbClr val="FFFFFF">
                  <a:tint val="75000"/>
                </a:srgbClr>
              </a:solidFill>
            </a:endParaRPr>
          </a:p>
        </p:txBody>
      </p:sp>
      <p:sp>
        <p:nvSpPr>
          <p:cNvPr id="6" name="投影片編號版面配置區 5"/>
          <p:cNvSpPr>
            <a:spLocks noGrp="1"/>
          </p:cNvSpPr>
          <p:nvPr>
            <p:ph type="sldNum" sz="quarter" idx="12"/>
          </p:nvPr>
        </p:nvSpPr>
        <p:spPr/>
        <p:txBody>
          <a:bodyPr/>
          <a:lstStyle/>
          <a:p>
            <a:pPr>
              <a:defRPr/>
            </a:pPr>
            <a:fld id="{921FF6FC-9006-40F2-B437-0FD8D858D503}" type="slidenum">
              <a:rPr lang="zh-TW" altLang="en-US" smtClean="0">
                <a:solidFill>
                  <a:srgbClr val="FFFFFF">
                    <a:tint val="75000"/>
                  </a:srgbClr>
                </a:solidFill>
              </a:rPr>
              <a:pPr>
                <a:defRPr/>
              </a:pPr>
              <a:t>‹#›</a:t>
            </a:fld>
            <a:endParaRPr lang="zh-TW" altLang="en-US">
              <a:solidFill>
                <a:srgbClr val="FFFFFF">
                  <a:tint val="75000"/>
                </a:srgbClr>
              </a:solidFill>
            </a:endParaRPr>
          </a:p>
        </p:txBody>
      </p:sp>
      <p:sp>
        <p:nvSpPr>
          <p:cNvPr id="7" name="標題 6"/>
          <p:cNvSpPr>
            <a:spLocks noGrp="1"/>
          </p:cNvSpPr>
          <p:nvPr>
            <p:ph type="title"/>
          </p:nvPr>
        </p:nvSpPr>
        <p:spPr/>
        <p:txBody>
          <a:bodyPr rtlCol="0"/>
          <a:lstStyle/>
          <a:p>
            <a:r>
              <a:rPr kumimoji="0" lang="zh-TW" altLang="en-US"/>
              <a:t>按一下以編輯母片標題樣式</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CB664DF7-C7D4-4948-B1CA-143CD14B5D26}" type="datetimeFigureOut">
              <a:rPr lang="zh-TW" altLang="en-US"/>
              <a:pPr>
                <a:defRPr/>
              </a:pPr>
              <a:t>2020/3/13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EB208A6-EFA5-4124-8B23-61E876C9228C}" type="slidenum">
              <a:rPr lang="zh-TW" altLang="en-US"/>
              <a:pPr>
                <a:defRPr/>
              </a:pPr>
              <a:t>‹#›</a:t>
            </a:fld>
            <a:endParaRPr lang="zh-TW" altLang="en-US"/>
          </a:p>
        </p:txBody>
      </p:sp>
    </p:spTree>
    <p:extLst>
      <p:ext uri="{BB962C8B-B14F-4D97-AF65-F5344CB8AC3E}">
        <p14:creationId xmlns:p14="http://schemas.microsoft.com/office/powerpoint/2010/main" val="3437978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8E11F8A1-909B-4CC2-AF46-5273D3648207}" type="datetimeFigureOut">
              <a:rPr lang="zh-TW" altLang="en-US"/>
              <a:pPr>
                <a:defRPr/>
              </a:pPr>
              <a:t>2020/3/13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8576C4A6-D3F7-491A-AC09-B2C3F21F45D0}" type="slidenum">
              <a:rPr lang="zh-TW" altLang="en-US"/>
              <a:pPr>
                <a:defRPr/>
              </a:pPr>
              <a:t>‹#›</a:t>
            </a:fld>
            <a:endParaRPr lang="zh-TW" altLang="en-US"/>
          </a:p>
        </p:txBody>
      </p:sp>
    </p:spTree>
    <p:extLst>
      <p:ext uri="{BB962C8B-B14F-4D97-AF65-F5344CB8AC3E}">
        <p14:creationId xmlns:p14="http://schemas.microsoft.com/office/powerpoint/2010/main" val="3805877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F353D2AF-9CF4-49C0-950F-E371CF903BD6}" type="datetimeFigureOut">
              <a:rPr lang="zh-TW" altLang="en-US"/>
              <a:pPr>
                <a:defRPr/>
              </a:pPr>
              <a:t>2020/3/13</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3389D979-77D4-4AA7-9D0B-5088B9A32813}" type="slidenum">
              <a:rPr lang="zh-TW" altLang="en-US"/>
              <a:pPr>
                <a:defRPr/>
              </a:pPr>
              <a:t>‹#›</a:t>
            </a:fld>
            <a:endParaRPr lang="zh-TW" altLang="en-US"/>
          </a:p>
        </p:txBody>
      </p:sp>
    </p:spTree>
    <p:extLst>
      <p:ext uri="{BB962C8B-B14F-4D97-AF65-F5344CB8AC3E}">
        <p14:creationId xmlns:p14="http://schemas.microsoft.com/office/powerpoint/2010/main" val="4179473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8D385FB8-75E0-443C-B394-1B6EF2063500}" type="datetimeFigureOut">
              <a:rPr lang="zh-TW" altLang="en-US"/>
              <a:pPr>
                <a:defRPr/>
              </a:pPr>
              <a:t>2020/3/13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35E02930-21AB-4DEA-8935-0C3D02CCBCBE}" type="slidenum">
              <a:rPr lang="zh-TW" altLang="en-US"/>
              <a:pPr>
                <a:defRPr/>
              </a:pPr>
              <a:t>‹#›</a:t>
            </a:fld>
            <a:endParaRPr lang="zh-TW" altLang="en-US"/>
          </a:p>
        </p:txBody>
      </p:sp>
    </p:spTree>
    <p:extLst>
      <p:ext uri="{BB962C8B-B14F-4D97-AF65-F5344CB8AC3E}">
        <p14:creationId xmlns:p14="http://schemas.microsoft.com/office/powerpoint/2010/main" val="472230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E38BA44-7827-4CE2-9B88-89D801006561}" type="datetimeFigureOut">
              <a:rPr lang="zh-TW" altLang="en-US"/>
              <a:pPr>
                <a:defRPr/>
              </a:pPr>
              <a:t>2020/3/13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444EC7F-22C7-4D9F-9CF1-3F078E38E64C}" type="slidenum">
              <a:rPr lang="zh-TW" altLang="en-US"/>
              <a:pPr>
                <a:defRPr/>
              </a:pPr>
              <a:t>‹#›</a:t>
            </a:fld>
            <a:endParaRPr lang="zh-TW" altLang="en-US"/>
          </a:p>
        </p:txBody>
      </p:sp>
    </p:spTree>
    <p:extLst>
      <p:ext uri="{BB962C8B-B14F-4D97-AF65-F5344CB8AC3E}">
        <p14:creationId xmlns:p14="http://schemas.microsoft.com/office/powerpoint/2010/main" val="4212829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2A83160-F70B-48E6-8A31-9DBD315E8B62}" type="datetimeFigureOut">
              <a:rPr lang="zh-TW" altLang="en-US"/>
              <a:pPr>
                <a:defRPr/>
              </a:pPr>
              <a:t>2020/3/13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204E7CB-9088-49FF-BB4B-9344440AD2B1}" type="slidenum">
              <a:rPr lang="zh-TW" altLang="en-US"/>
              <a:pPr>
                <a:defRPr/>
              </a:pPr>
              <a:t>‹#›</a:t>
            </a:fld>
            <a:endParaRPr lang="zh-TW" altLang="en-US"/>
          </a:p>
        </p:txBody>
      </p:sp>
    </p:spTree>
    <p:extLst>
      <p:ext uri="{BB962C8B-B14F-4D97-AF65-F5344CB8AC3E}">
        <p14:creationId xmlns:p14="http://schemas.microsoft.com/office/powerpoint/2010/main" val="884683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884FF346-AAAC-4A6F-A960-76DA0AD115E6}" type="datetimeFigureOut">
              <a:rPr lang="zh-TW" altLang="en-US"/>
              <a:pPr>
                <a:defRPr/>
              </a:pPr>
              <a:t>2020/3/13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9A1AFD7-3812-45CF-8ADE-FC107F9941DD}" type="slidenum">
              <a:rPr lang="zh-TW" altLang="en-US"/>
              <a:pPr>
                <a:defRPr/>
              </a:pPr>
              <a:t>‹#›</a:t>
            </a:fld>
            <a:endParaRPr lang="zh-TW" altLang="en-US"/>
          </a:p>
        </p:txBody>
      </p:sp>
    </p:spTree>
    <p:extLst>
      <p:ext uri="{BB962C8B-B14F-4D97-AF65-F5344CB8AC3E}">
        <p14:creationId xmlns:p14="http://schemas.microsoft.com/office/powerpoint/2010/main" val="1475095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64E66A5E-D9BA-4134-9F76-C0D4048285FE}" type="datetimeFigureOut">
              <a:rPr lang="zh-TW" altLang="en-US"/>
              <a:pPr>
                <a:defRPr/>
              </a:pPr>
              <a:t>2020/3/13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1374503-F67A-4AF6-AA92-AC7D5BD026F3}" type="slidenum">
              <a:rPr lang="zh-TW" altLang="en-US"/>
              <a:pPr>
                <a:defRPr/>
              </a:pPr>
              <a:t>‹#›</a:t>
            </a:fld>
            <a:endParaRPr lang="zh-TW" altLang="en-US"/>
          </a:p>
        </p:txBody>
      </p:sp>
    </p:spTree>
    <p:extLst>
      <p:ext uri="{BB962C8B-B14F-4D97-AF65-F5344CB8AC3E}">
        <p14:creationId xmlns:p14="http://schemas.microsoft.com/office/powerpoint/2010/main" val="129138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p:txBody>
          <a:bodyPr/>
          <a:lstStyle/>
          <a:p>
            <a:pPr>
              <a:defRPr/>
            </a:pPr>
            <a:fld id="{292C14BE-8618-47A8-AB18-58F36E7B4951}" type="datetimeFigureOut">
              <a:rPr lang="fr-CA" smtClean="0">
                <a:solidFill>
                  <a:srgbClr val="FFFFFF">
                    <a:tint val="75000"/>
                  </a:srgbClr>
                </a:solidFill>
              </a:rPr>
              <a:pPr>
                <a:defRPr/>
              </a:pPr>
              <a:t>2020-03-13</a:t>
            </a:fld>
            <a:endParaRPr lang="fr-CA">
              <a:solidFill>
                <a:srgbClr val="FFFFFF">
                  <a:tint val="75000"/>
                </a:srgbClr>
              </a:solidFill>
            </a:endParaRPr>
          </a:p>
        </p:txBody>
      </p:sp>
      <p:sp>
        <p:nvSpPr>
          <p:cNvPr id="5" name="頁尾版面配置區 4"/>
          <p:cNvSpPr>
            <a:spLocks noGrp="1"/>
          </p:cNvSpPr>
          <p:nvPr>
            <p:ph type="ftr" sz="quarter" idx="11"/>
          </p:nvPr>
        </p:nvSpPr>
        <p:spPr/>
        <p:txBody>
          <a:bodyPr/>
          <a:lstStyle/>
          <a:p>
            <a:pPr>
              <a:defRPr/>
            </a:pPr>
            <a:endParaRPr lang="fr-CA">
              <a:solidFill>
                <a:srgbClr val="FFFFFF">
                  <a:tint val="75000"/>
                </a:srgbClr>
              </a:solidFill>
            </a:endParaRPr>
          </a:p>
        </p:txBody>
      </p:sp>
      <p:sp>
        <p:nvSpPr>
          <p:cNvPr id="6" name="投影片編號版面配置區 5"/>
          <p:cNvSpPr>
            <a:spLocks noGrp="1"/>
          </p:cNvSpPr>
          <p:nvPr>
            <p:ph type="sldNum" sz="quarter" idx="12"/>
          </p:nvPr>
        </p:nvSpPr>
        <p:spPr/>
        <p:txBody>
          <a:bodyPr/>
          <a:lstStyle/>
          <a:p>
            <a:pPr>
              <a:defRPr/>
            </a:pPr>
            <a:fld id="{DB4C9AF9-537A-4DC6-9DB0-D368A1575CEF}" type="slidenum">
              <a:rPr lang="fr-CA" smtClean="0">
                <a:solidFill>
                  <a:srgbClr val="FFFFFF">
                    <a:tint val="75000"/>
                  </a:srgbClr>
                </a:solidFill>
              </a:rPr>
              <a:pPr>
                <a:defRPr/>
              </a:pPr>
              <a:t>‹#›</a:t>
            </a:fld>
            <a:endParaRPr lang="fr-CA">
              <a:solidFill>
                <a:srgbClr val="FFFFFF">
                  <a:tint val="75000"/>
                </a:srgbClr>
              </a:solidFill>
            </a:endParaRPr>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113A18F4-33C3-445B-924C-31108C51719C}" type="datetime4">
              <a:rPr lang="en-US" smtClean="0"/>
              <a:pPr/>
              <a:t>March 13, 2020</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2754ED01-E2A0-4C1E-8E21-014B99041579}" type="slidenum">
              <a:rPr lang="en-US" smtClean="0"/>
              <a:pPr/>
              <a:t>‹#›</a:t>
            </a:fld>
            <a:endParaRPr lang="en-US"/>
          </a:p>
        </p:txBody>
      </p:sp>
      <p:sp>
        <p:nvSpPr>
          <p:cNvPr id="8" name="標題 7"/>
          <p:cNvSpPr>
            <a:spLocks noGrp="1"/>
          </p:cNvSpPr>
          <p:nvPr>
            <p:ph type="title"/>
          </p:nvPr>
        </p:nvSpPr>
        <p:spPr/>
        <p:txBody>
          <a:bodyPr rtlCol="0"/>
          <a:lstStyle/>
          <a:p>
            <a:r>
              <a:rPr kumimoji="0" lang="zh-TW" altLang="en-US"/>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pPr>
              <a:defRPr/>
            </a:pPr>
            <a:fld id="{292C14BE-8618-47A8-AB18-58F36E7B4951}" type="datetimeFigureOut">
              <a:rPr lang="fr-CA" smtClean="0">
                <a:solidFill>
                  <a:srgbClr val="FFFFFF">
                    <a:tint val="75000"/>
                  </a:srgbClr>
                </a:solidFill>
              </a:rPr>
              <a:pPr>
                <a:defRPr/>
              </a:pPr>
              <a:t>2020-03-13</a:t>
            </a:fld>
            <a:endParaRPr lang="fr-CA">
              <a:solidFill>
                <a:srgbClr val="FFFFFF">
                  <a:tint val="75000"/>
                </a:srgbClr>
              </a:solidFill>
            </a:endParaRPr>
          </a:p>
        </p:txBody>
      </p:sp>
      <p:sp>
        <p:nvSpPr>
          <p:cNvPr id="8" name="頁尾版面配置區 7"/>
          <p:cNvSpPr>
            <a:spLocks noGrp="1"/>
          </p:cNvSpPr>
          <p:nvPr>
            <p:ph type="ftr" sz="quarter" idx="11"/>
          </p:nvPr>
        </p:nvSpPr>
        <p:spPr/>
        <p:txBody>
          <a:bodyPr/>
          <a:lstStyle/>
          <a:p>
            <a:pPr>
              <a:defRPr/>
            </a:pPr>
            <a:endParaRPr lang="fr-CA">
              <a:solidFill>
                <a:srgbClr val="FFFFFF">
                  <a:tint val="75000"/>
                </a:srgbClr>
              </a:solidFill>
            </a:endParaRPr>
          </a:p>
        </p:txBody>
      </p:sp>
      <p:sp>
        <p:nvSpPr>
          <p:cNvPr id="9" name="投影片編號版面配置區 8"/>
          <p:cNvSpPr>
            <a:spLocks noGrp="1"/>
          </p:cNvSpPr>
          <p:nvPr>
            <p:ph type="sldNum" sz="quarter" idx="12"/>
          </p:nvPr>
        </p:nvSpPr>
        <p:spPr/>
        <p:txBody>
          <a:bodyPr/>
          <a:lstStyle/>
          <a:p>
            <a:pPr>
              <a:defRPr/>
            </a:pPr>
            <a:fld id="{DB4C9AF9-537A-4DC6-9DB0-D368A1575CEF}" type="slidenum">
              <a:rPr lang="fr-CA" smtClean="0">
                <a:solidFill>
                  <a:srgbClr val="FFFFFF">
                    <a:tint val="75000"/>
                  </a:srgbClr>
                </a:solidFill>
              </a:rPr>
              <a:pPr>
                <a:defRPr/>
              </a:pPr>
              <a:t>‹#›</a:t>
            </a:fld>
            <a:endParaRPr lang="fr-CA">
              <a:solidFill>
                <a:srgbClr val="FFFFFF">
                  <a:tint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pPr>
              <a:defRPr/>
            </a:pPr>
            <a:fld id="{F7B492CB-25ED-49CB-88D8-151CC29BBC4E}" type="datetime1">
              <a:rPr lang="zh-TW" altLang="en-US" smtClean="0">
                <a:solidFill>
                  <a:prstClr val="black">
                    <a:tint val="75000"/>
                  </a:prstClr>
                </a:solidFill>
              </a:rPr>
              <a:pPr>
                <a:defRPr/>
              </a:pPr>
              <a:t>2020/3/13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pPr>
              <a:defRPr/>
            </a:pPr>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pPr>
              <a:defRPr/>
            </a:pPr>
            <a:fld id="{C5BEBF59-1970-484E-A793-8F5FCA66F725}" type="slidenum">
              <a:rPr lang="zh-TW" altLang="en-US" smtClean="0">
                <a:solidFill>
                  <a:prstClr val="black">
                    <a:tint val="75000"/>
                  </a:prstClr>
                </a:solidFill>
              </a:rPr>
              <a:pPr>
                <a:defRPr/>
              </a:pPr>
              <a:t>‹#›</a:t>
            </a:fld>
            <a:endParaRPr lang="zh-TW" altLang="en-US">
              <a:solidFill>
                <a:prstClr val="black">
                  <a:tint val="75000"/>
                </a:prstClr>
              </a:solidFill>
            </a:endParaRPr>
          </a:p>
        </p:txBody>
      </p:sp>
      <p:sp>
        <p:nvSpPr>
          <p:cNvPr id="6" name="標題 5"/>
          <p:cNvSpPr>
            <a:spLocks noGrp="1"/>
          </p:cNvSpPr>
          <p:nvPr>
            <p:ph type="title"/>
          </p:nvPr>
        </p:nvSpPr>
        <p:spPr/>
        <p:txBody>
          <a:bodyPr rtlCol="0"/>
          <a:lstStyle/>
          <a:p>
            <a:r>
              <a:rPr kumimoji="0" lang="zh-TW" altLang="en-US"/>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4B7499E-3031-413E-B01E-B94970708CAA}" type="datetime4">
              <a:rPr lang="en-US" smtClean="0"/>
              <a:pPr/>
              <a:t>March 13, 2020</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p>
            <a:pPr>
              <a:defRPr/>
            </a:pPr>
            <a:fld id="{292C14BE-8618-47A8-AB18-58F36E7B4951}" type="datetimeFigureOut">
              <a:rPr lang="fr-CA" smtClean="0">
                <a:solidFill>
                  <a:srgbClr val="FFFFFF">
                    <a:tint val="75000"/>
                  </a:srgbClr>
                </a:solidFill>
              </a:rPr>
              <a:pPr>
                <a:defRPr/>
              </a:pPr>
              <a:t>2020-03-13</a:t>
            </a:fld>
            <a:endParaRPr lang="fr-CA">
              <a:solidFill>
                <a:srgbClr val="FFFFFF">
                  <a:tint val="75000"/>
                </a:srgbClr>
              </a:solidFill>
            </a:endParaRPr>
          </a:p>
        </p:txBody>
      </p:sp>
      <p:sp>
        <p:nvSpPr>
          <p:cNvPr id="6" name="頁尾版面配置區 5"/>
          <p:cNvSpPr>
            <a:spLocks noGrp="1"/>
          </p:cNvSpPr>
          <p:nvPr>
            <p:ph type="ftr" sz="quarter" idx="11"/>
          </p:nvPr>
        </p:nvSpPr>
        <p:spPr/>
        <p:txBody>
          <a:bodyPr/>
          <a:lstStyle/>
          <a:p>
            <a:pPr>
              <a:defRPr/>
            </a:pPr>
            <a:endParaRPr lang="fr-CA">
              <a:solidFill>
                <a:srgbClr val="FFFFFF">
                  <a:tint val="75000"/>
                </a:srgbClr>
              </a:solidFill>
            </a:endParaRPr>
          </a:p>
        </p:txBody>
      </p:sp>
      <p:sp>
        <p:nvSpPr>
          <p:cNvPr id="7" name="投影片編號版面配置區 6"/>
          <p:cNvSpPr>
            <a:spLocks noGrp="1"/>
          </p:cNvSpPr>
          <p:nvPr>
            <p:ph type="sldNum" sz="quarter" idx="12"/>
          </p:nvPr>
        </p:nvSpPr>
        <p:spPr/>
        <p:txBody>
          <a:bodyPr/>
          <a:lstStyle/>
          <a:p>
            <a:pPr>
              <a:defRPr/>
            </a:pPr>
            <a:fld id="{DB4C9AF9-537A-4DC6-9DB0-D368A1575CEF}" type="slidenum">
              <a:rPr lang="fr-CA" smtClean="0">
                <a:solidFill>
                  <a:srgbClr val="FFFFFF">
                    <a:tint val="75000"/>
                  </a:srgbClr>
                </a:solidFill>
              </a:rPr>
              <a:pPr>
                <a:defRPr/>
              </a:pPr>
              <a:t>‹#›</a:t>
            </a:fld>
            <a:endParaRPr lang="fr-CA">
              <a:solidFill>
                <a:srgbClr val="FFFFFF">
                  <a:tint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pPr>
              <a:defRPr/>
            </a:pPr>
            <a:fld id="{292C14BE-8618-47A8-AB18-58F36E7B4951}" type="datetimeFigureOut">
              <a:rPr lang="fr-CA" smtClean="0">
                <a:solidFill>
                  <a:srgbClr val="FFFFFF">
                    <a:tint val="75000"/>
                  </a:srgbClr>
                </a:solidFill>
              </a:rPr>
              <a:pPr>
                <a:defRPr/>
              </a:pPr>
              <a:t>2020-03-13</a:t>
            </a:fld>
            <a:endParaRPr lang="fr-CA">
              <a:solidFill>
                <a:srgbClr val="FFFFFF">
                  <a:tint val="75000"/>
                </a:srgbClr>
              </a:solidFill>
            </a:endParaRPr>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fr-CA">
              <a:solidFill>
                <a:srgbClr val="FFFFFF">
                  <a:tint val="75000"/>
                </a:srgbClr>
              </a:solidFill>
            </a:endParaRPr>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pPr>
              <a:defRPr/>
            </a:pPr>
            <a:fld id="{DB4C9AF9-537A-4DC6-9DB0-D368A1575CEF}" type="slidenum">
              <a:rPr lang="fr-CA" smtClean="0">
                <a:solidFill>
                  <a:srgbClr val="FFFFFF">
                    <a:tint val="75000"/>
                  </a:srgbClr>
                </a:solidFill>
              </a:rPr>
              <a:pPr>
                <a:defRPr/>
              </a:pPr>
              <a:t>‹#›</a:t>
            </a:fld>
            <a:endParaRPr lang="fr-CA">
              <a:solidFill>
                <a:srgbClr val="FFFFFF">
                  <a:tint val="75000"/>
                </a:srgbClr>
              </a:solidFill>
            </a:endParaRPr>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8">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zh-TW" altLang="en-US"/>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292C14BE-8618-47A8-AB18-58F36E7B4951}" type="datetimeFigureOut">
              <a:rPr lang="fr-CA" smtClean="0">
                <a:solidFill>
                  <a:srgbClr val="FFFFFF">
                    <a:tint val="75000"/>
                  </a:srgbClr>
                </a:solidFill>
              </a:rPr>
              <a:pPr>
                <a:defRPr/>
              </a:pPr>
              <a:t>2020-03-13</a:t>
            </a:fld>
            <a:endParaRPr lang="fr-CA">
              <a:solidFill>
                <a:srgbClr val="FFFFFF">
                  <a:tint val="75000"/>
                </a:srgbClr>
              </a:solidFill>
            </a:endParaRPr>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fr-CA">
              <a:solidFill>
                <a:srgbClr val="FFFFFF">
                  <a:tint val="75000"/>
                </a:srgbClr>
              </a:solidFill>
            </a:endParaRPr>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B4C9AF9-537A-4DC6-9DB0-D368A1575CEF}" type="slidenum">
              <a:rPr lang="fr-CA" smtClean="0">
                <a:solidFill>
                  <a:srgbClr val="FFFFFF">
                    <a:tint val="75000"/>
                  </a:srgbClr>
                </a:solidFill>
              </a:rPr>
              <a:pPr>
                <a:defRPr/>
              </a:pPr>
              <a:t>‹#›</a:t>
            </a:fld>
            <a:endParaRPr lang="fr-CA">
              <a:solidFill>
                <a:srgbClr val="FFFFFF">
                  <a:tint val="75000"/>
                </a:srgbClr>
              </a:solidFill>
            </a:endParaRP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665" r:id="rId14"/>
    <p:sldLayoutId id="2147483836" r:id="rId15"/>
    <p:sldLayoutId id="2147483837" r:id="rId16"/>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fld id="{91329D10-9FFD-4433-94A5-6CC0E2330EF4}" type="datetimeFigureOut">
              <a:rPr lang="zh-TW" altLang="en-US"/>
              <a:pPr>
                <a:defRPr/>
              </a:pPr>
              <a:t>2020/3/13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anose="020F0502020204030204" pitchFamily="34" charset="0"/>
              </a:defRPr>
            </a:lvl1pPr>
          </a:lstStyle>
          <a:p>
            <a:pPr>
              <a:defRPr/>
            </a:pPr>
            <a:fld id="{9B04441D-CEAB-4AD7-9380-B95EB34EE8C7}" type="slidenum">
              <a:rPr lang="zh-TW" altLang="en-US"/>
              <a:pPr>
                <a:defRPr/>
              </a:pPr>
              <a:t>‹#›</a:t>
            </a:fld>
            <a:endParaRPr lang="zh-TW" altLang="en-US"/>
          </a:p>
        </p:txBody>
      </p:sp>
      <p:pic>
        <p:nvPicPr>
          <p:cNvPr id="1031" name="圖片 7" descr="種子教師ppt底圖.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45246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59.gif"/><Relationship Id="rId4" Type="http://schemas.openxmlformats.org/officeDocument/2006/relationships/image" Target="../media/image3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4.png"/><Relationship Id="rId5" Type="http://schemas.openxmlformats.org/officeDocument/2006/relationships/diagramQuickStyle" Target="../diagrams/quickStyle2.xml"/><Relationship Id="rId10" Type="http://schemas.openxmlformats.org/officeDocument/2006/relationships/image" Target="../media/image33.wmf"/><Relationship Id="rId4" Type="http://schemas.openxmlformats.org/officeDocument/2006/relationships/diagramLayout" Target="../diagrams/layout2.xml"/><Relationship Id="rId9" Type="http://schemas.openxmlformats.org/officeDocument/2006/relationships/image" Target="../media/image32.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8.xml"/><Relationship Id="rId5" Type="http://schemas.openxmlformats.org/officeDocument/2006/relationships/image" Target="../media/image42.png"/><Relationship Id="rId4" Type="http://schemas.openxmlformats.org/officeDocument/2006/relationships/image" Target="../media/image4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9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56275"/>
            <a:ext cx="3586840" cy="2808312"/>
          </a:xfrm>
          <a:prstGeom prst="rect">
            <a:avLst/>
          </a:prstGeom>
        </p:spPr>
      </p:pic>
      <p:sp>
        <p:nvSpPr>
          <p:cNvPr id="2" name="標題 1"/>
          <p:cNvSpPr>
            <a:spLocks noGrp="1"/>
          </p:cNvSpPr>
          <p:nvPr>
            <p:ph type="ctrTitle"/>
          </p:nvPr>
        </p:nvSpPr>
        <p:spPr>
          <a:xfrm>
            <a:off x="395536" y="1268760"/>
            <a:ext cx="8280920" cy="1584176"/>
          </a:xfrm>
        </p:spPr>
        <p:txBody>
          <a:bodyPr>
            <a:noAutofit/>
          </a:bodyPr>
          <a:lstStyle/>
          <a:p>
            <a:pPr algn="ctr">
              <a:defRPr/>
            </a:pPr>
            <a:r>
              <a:rPr lang="en-US" altLang="zh-TW" sz="4400" dirty="0">
                <a:solidFill>
                  <a:schemeClr val="tx1"/>
                </a:solidFill>
                <a:latin typeface="+mj-ea"/>
              </a:rPr>
              <a:t>12</a:t>
            </a:r>
            <a:r>
              <a:rPr lang="zh-TW" altLang="en-US" sz="4400" dirty="0">
                <a:solidFill>
                  <a:schemeClr val="tx1"/>
                </a:solidFill>
                <a:latin typeface="+mj-ea"/>
              </a:rPr>
              <a:t>年國民基本教育</a:t>
            </a:r>
            <a:r>
              <a:rPr lang="en-US" altLang="zh-TW" sz="4400" dirty="0">
                <a:solidFill>
                  <a:schemeClr val="tx1"/>
                </a:solidFill>
                <a:latin typeface="+mj-ea"/>
              </a:rPr>
              <a:t/>
            </a:r>
            <a:br>
              <a:rPr lang="en-US" altLang="zh-TW" sz="4400" dirty="0">
                <a:solidFill>
                  <a:schemeClr val="tx1"/>
                </a:solidFill>
                <a:latin typeface="+mj-ea"/>
              </a:rPr>
            </a:br>
            <a:r>
              <a:rPr lang="en-US" altLang="zh-TW" sz="4400" dirty="0">
                <a:solidFill>
                  <a:schemeClr val="tx1"/>
                </a:solidFill>
                <a:latin typeface="+mj-ea"/>
              </a:rPr>
              <a:t>109</a:t>
            </a:r>
            <a:r>
              <a:rPr lang="zh-TW" altLang="en-US" sz="4400" dirty="0">
                <a:solidFill>
                  <a:schemeClr val="tx1"/>
                </a:solidFill>
                <a:latin typeface="+mj-ea"/>
              </a:rPr>
              <a:t>年雲林區適性入學宣導</a:t>
            </a:r>
          </a:p>
        </p:txBody>
      </p:sp>
      <p:sp>
        <p:nvSpPr>
          <p:cNvPr id="9" name="副標題 2"/>
          <p:cNvSpPr>
            <a:spLocks noGrp="1"/>
          </p:cNvSpPr>
          <p:nvPr>
            <p:ph type="subTitle" idx="1"/>
          </p:nvPr>
        </p:nvSpPr>
        <p:spPr>
          <a:xfrm>
            <a:off x="2987824" y="3501008"/>
            <a:ext cx="5887592" cy="1584176"/>
          </a:xfrm>
        </p:spPr>
        <p:txBody>
          <a:bodyPr>
            <a:noAutofit/>
          </a:bodyPr>
          <a:lstStyle/>
          <a:p>
            <a:pPr algn="l">
              <a:spcBef>
                <a:spcPts val="0"/>
              </a:spcBef>
              <a:spcAft>
                <a:spcPts val="600"/>
              </a:spcAft>
              <a:defRPr/>
            </a:pPr>
            <a:r>
              <a:rPr lang="zh-TW" altLang="en-US" sz="2800" b="1" dirty="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宣導講師</a:t>
            </a:r>
            <a:r>
              <a:rPr lang="zh-TW" altLang="en-US" sz="2800" b="1" dirty="0" smtClean="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：馬光國中校長 林玉彬</a:t>
            </a:r>
            <a:endParaRPr lang="en-US" altLang="zh-TW" sz="2800" b="1" dirty="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lgn="l">
              <a:spcBef>
                <a:spcPts val="0"/>
              </a:spcBef>
              <a:spcAft>
                <a:spcPts val="600"/>
              </a:spcAft>
              <a:defRPr/>
            </a:pPr>
            <a:r>
              <a:rPr lang="zh-TW" altLang="en-US" sz="2800" b="1" dirty="0">
                <a:solidFill>
                  <a:srgbClr val="000099"/>
                </a:solidFill>
                <a:effectLst>
                  <a:outerShdw blurRad="38100" dist="38100" dir="2700000" algn="tl">
                    <a:srgbClr val="C0C0C0"/>
                  </a:outerShdw>
                </a:effectLst>
                <a:latin typeface="微軟正黑體" panose="020B0604030504040204" pitchFamily="34" charset="-120"/>
              </a:rPr>
              <a:t>宣導日期</a:t>
            </a:r>
            <a:r>
              <a:rPr lang="zh-TW" altLang="en-US" sz="2800" b="1" dirty="0" smtClean="0">
                <a:solidFill>
                  <a:srgbClr val="000099"/>
                </a:solidFill>
                <a:effectLst>
                  <a:outerShdw blurRad="38100" dist="38100" dir="2700000" algn="tl">
                    <a:srgbClr val="C0C0C0"/>
                  </a:outerShdw>
                </a:effectLst>
                <a:latin typeface="微軟正黑體" panose="020B0604030504040204" pitchFamily="34" charset="-120"/>
              </a:rPr>
              <a:t>：</a:t>
            </a:r>
            <a:r>
              <a:rPr lang="en-US" altLang="zh-TW" sz="2800" b="1" smtClean="0">
                <a:solidFill>
                  <a:srgbClr val="000099"/>
                </a:solidFill>
                <a:effectLst>
                  <a:outerShdw blurRad="38100" dist="38100" dir="2700000" algn="tl">
                    <a:srgbClr val="C0C0C0"/>
                  </a:outerShdw>
                </a:effectLst>
                <a:latin typeface="微軟正黑體" panose="020B0604030504040204" pitchFamily="34" charset="-120"/>
              </a:rPr>
              <a:t>109.3.13</a:t>
            </a:r>
            <a:endParaRPr lang="en-US" altLang="zh-TW" sz="2800" b="1" dirty="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12" name="矩形 11"/>
          <p:cNvSpPr/>
          <p:nvPr/>
        </p:nvSpPr>
        <p:spPr>
          <a:xfrm>
            <a:off x="3621958" y="6381328"/>
            <a:ext cx="5472608" cy="369332"/>
          </a:xfrm>
          <a:prstGeom prst="rect">
            <a:avLst/>
          </a:prstGeom>
        </p:spPr>
        <p:txBody>
          <a:bodyPr wrap="square">
            <a:spAutoFit/>
          </a:bodyPr>
          <a:lstStyle/>
          <a:p>
            <a:pPr algn="r"/>
            <a:r>
              <a:rPr lang="zh-TW" altLang="en-US" dirty="0"/>
              <a:t>十二年國民教育，適性學習展笑顏。</a:t>
            </a:r>
            <a:endParaRPr lang="zh-TW" altLang="en-US" b="1" dirty="0">
              <a:solidFill>
                <a:schemeClr val="bg1"/>
              </a:solidFill>
              <a:latin typeface="+mj-ea"/>
              <a:ea typeface="+mj-ea"/>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577" y="40111"/>
            <a:ext cx="2169469" cy="105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251520" y="2132856"/>
            <a:ext cx="8640960" cy="1728192"/>
          </a:xfrm>
          <a:effectLst>
            <a:outerShdw blurRad="50800" dist="38100" dir="2700000" algn="tl" rotWithShape="0">
              <a:srgbClr val="000000">
                <a:alpha val="39998"/>
              </a:srgbClr>
            </a:outerShdw>
          </a:effectLst>
        </p:spPr>
        <p:txBody>
          <a:bodyPr anchor="ctr" anchorCtr="0">
            <a:normAutofit/>
          </a:bodyPr>
          <a:lstStyle/>
          <a:p>
            <a:pPr algn="ctr">
              <a:defRPr/>
            </a:pPr>
            <a:r>
              <a:rPr lang="en-US" altLang="zh-TW" sz="4400" dirty="0">
                <a:solidFill>
                  <a:srgbClr val="0000FF"/>
                </a:solidFill>
                <a:effectLst/>
                <a:latin typeface="微軟正黑體" panose="020B0604030504040204" pitchFamily="34" charset="-120"/>
              </a:rPr>
              <a:t>2. 109</a:t>
            </a:r>
            <a:r>
              <a:rPr lang="zh-TW" altLang="en-US" sz="4400" dirty="0">
                <a:solidFill>
                  <a:srgbClr val="0000FF"/>
                </a:solidFill>
                <a:effectLst/>
                <a:latin typeface="微軟正黑體" panose="020B0604030504040204" pitchFamily="34" charset="-120"/>
              </a:rPr>
              <a:t>年適性入學重要日程</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9688"/>
            <a:ext cx="3586840" cy="2808312"/>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577" y="40111"/>
            <a:ext cx="2169469" cy="1056486"/>
          </a:xfrm>
          <a:prstGeom prst="rect">
            <a:avLst/>
          </a:prstGeom>
        </p:spPr>
      </p:pic>
    </p:spTree>
    <p:extLst>
      <p:ext uri="{BB962C8B-B14F-4D97-AF65-F5344CB8AC3E}">
        <p14:creationId xmlns:p14="http://schemas.microsoft.com/office/powerpoint/2010/main" val="22386100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圖片\57bOOOPIC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 y="-12552"/>
            <a:ext cx="9161088" cy="6870552"/>
          </a:xfrm>
          <a:prstGeom prst="rect">
            <a:avLst/>
          </a:prstGeom>
          <a:noFill/>
          <a:extLst>
            <a:ext uri="{909E8E84-426E-40DD-AFC4-6F175D3DCCD1}">
              <a14:hiddenFill xmlns:a14="http://schemas.microsoft.com/office/drawing/2010/main">
                <a:solidFill>
                  <a:srgbClr val="FFFFFF"/>
                </a:solidFill>
              </a14:hiddenFill>
            </a:ext>
          </a:extLst>
        </p:spPr>
      </p:pic>
      <p:sp>
        <p:nvSpPr>
          <p:cNvPr id="4" name="內容版面配置區 2"/>
          <p:cNvSpPr txBox="1">
            <a:spLocks/>
          </p:cNvSpPr>
          <p:nvPr/>
        </p:nvSpPr>
        <p:spPr>
          <a:xfrm>
            <a:off x="1115616" y="1916832"/>
            <a:ext cx="7056784" cy="2177253"/>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5"/>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Tx/>
              <a:buNone/>
              <a:defRPr/>
            </a:pPr>
            <a:r>
              <a:rPr kumimoji="0" lang="zh-TW" altLang="en-US" sz="6000" b="1" dirty="0">
                <a:solidFill>
                  <a:schemeClr val="bg1"/>
                </a:solidFill>
                <a:effectLst>
                  <a:glow rad="228600">
                    <a:schemeClr val="accent6">
                      <a:satMod val="175000"/>
                      <a:alpha val="40000"/>
                    </a:schemeClr>
                  </a:glow>
                </a:effectLst>
                <a:latin typeface="微軟正黑體" panose="020B0604030504040204" pitchFamily="34" charset="-120"/>
                <a:ea typeface="微軟正黑體" panose="020B0604030504040204" pitchFamily="34" charset="-120"/>
                <a:cs typeface="Times New Roman" pitchFamily="18" charset="0"/>
              </a:rPr>
              <a:t>適性揚才、展現自我</a:t>
            </a:r>
            <a:endParaRPr kumimoji="0" lang="en-US" altLang="zh-TW" sz="6000" b="1" dirty="0">
              <a:solidFill>
                <a:schemeClr val="bg1"/>
              </a:solidFill>
              <a:effectLst>
                <a:glow rad="228600">
                  <a:schemeClr val="accent6">
                    <a:satMod val="175000"/>
                    <a:alpha val="40000"/>
                  </a:schemeClr>
                </a:glow>
              </a:effectLst>
              <a:latin typeface="微軟正黑體" panose="020B0604030504040204" pitchFamily="34" charset="-120"/>
              <a:ea typeface="微軟正黑體" panose="020B0604030504040204" pitchFamily="34" charset="-120"/>
              <a:cs typeface="Times New Roman" pitchFamily="18" charset="0"/>
            </a:endParaRPr>
          </a:p>
          <a:p>
            <a:pPr marL="0" indent="0" algn="ctr" fontAlgn="auto">
              <a:spcBef>
                <a:spcPts val="0"/>
              </a:spcBef>
              <a:spcAft>
                <a:spcPts val="0"/>
              </a:spcAft>
              <a:buFontTx/>
              <a:buNone/>
              <a:defRPr/>
            </a:pPr>
            <a:endParaRPr kumimoji="0" lang="en-US" altLang="zh-TW" sz="2400" b="1" dirty="0">
              <a:solidFill>
                <a:schemeClr val="bg1"/>
              </a:solidFill>
              <a:effectLst>
                <a:glow rad="228600">
                  <a:schemeClr val="accent6">
                    <a:satMod val="175000"/>
                    <a:alpha val="40000"/>
                  </a:schemeClr>
                </a:glow>
              </a:effectLst>
              <a:latin typeface="微軟正黑體" panose="020B0604030504040204" pitchFamily="34" charset="-120"/>
              <a:ea typeface="微軟正黑體" panose="020B0604030504040204" pitchFamily="34" charset="-120"/>
              <a:cs typeface="Times New Roman" pitchFamily="18" charset="0"/>
            </a:endParaRPr>
          </a:p>
          <a:p>
            <a:pPr marL="0" indent="0" algn="ctr" fontAlgn="auto">
              <a:spcBef>
                <a:spcPts val="0"/>
              </a:spcBef>
              <a:spcAft>
                <a:spcPts val="0"/>
              </a:spcAft>
              <a:buFontTx/>
              <a:buNone/>
              <a:defRPr/>
            </a:pPr>
            <a:r>
              <a:rPr kumimoji="0" lang="zh-TW" altLang="en-US" sz="6000" b="1" dirty="0">
                <a:solidFill>
                  <a:schemeClr val="bg1"/>
                </a:solidFill>
                <a:effectLst>
                  <a:glow rad="228600">
                    <a:schemeClr val="accent6">
                      <a:satMod val="175000"/>
                      <a:alpha val="40000"/>
                    </a:schemeClr>
                  </a:glow>
                </a:effectLst>
                <a:latin typeface="微軟正黑體" panose="020B0604030504040204" pitchFamily="34" charset="-120"/>
                <a:ea typeface="微軟正黑體" panose="020B0604030504040204" pitchFamily="34" charset="-120"/>
                <a:cs typeface="Times New Roman" pitchFamily="18" charset="0"/>
              </a:rPr>
              <a:t>敬請指教</a:t>
            </a:r>
            <a:endParaRPr kumimoji="0" lang="en-US" altLang="zh-TW" sz="6000" b="1" dirty="0">
              <a:solidFill>
                <a:schemeClr val="bg1"/>
              </a:solidFill>
              <a:effectLst>
                <a:glow rad="228600">
                  <a:schemeClr val="accent6">
                    <a:satMod val="175000"/>
                    <a:alpha val="40000"/>
                  </a:schemeClr>
                </a:glow>
              </a:effectLst>
              <a:latin typeface="微軟正黑體" panose="020B0604030504040204" pitchFamily="34" charset="-120"/>
              <a:ea typeface="微軟正黑體" panose="020B0604030504040204" pitchFamily="34" charset="-120"/>
              <a:cs typeface="Times New Roman" pitchFamily="18" charset="0"/>
            </a:endParaRPr>
          </a:p>
          <a:p>
            <a:pPr marL="0" indent="0" algn="ctr" fontAlgn="auto">
              <a:spcBef>
                <a:spcPts val="0"/>
              </a:spcBef>
              <a:spcAft>
                <a:spcPts val="0"/>
              </a:spcAft>
              <a:buFontTx/>
              <a:buNone/>
              <a:defRPr/>
            </a:pPr>
            <a:r>
              <a:rPr kumimoji="0" lang="zh-TW" altLang="en-US" sz="6000" b="1" dirty="0">
                <a:solidFill>
                  <a:srgbClr val="FFFF00"/>
                </a:solidFill>
                <a:effectLst>
                  <a:glow rad="228600">
                    <a:schemeClr val="accent6">
                      <a:satMod val="175000"/>
                      <a:alpha val="40000"/>
                    </a:schemeClr>
                  </a:glow>
                </a:effectLst>
                <a:latin typeface="微軟正黑體" panose="020B0604030504040204" pitchFamily="34" charset="-120"/>
                <a:ea typeface="微軟正黑體" panose="020B0604030504040204" pitchFamily="34" charset="-120"/>
                <a:cs typeface="Times New Roman" pitchFamily="18" charset="0"/>
              </a:rPr>
              <a:t>謝　　謝</a:t>
            </a:r>
          </a:p>
        </p:txBody>
      </p:sp>
    </p:spTree>
    <p:extLst>
      <p:ext uri="{BB962C8B-B14F-4D97-AF65-F5344CB8AC3E}">
        <p14:creationId xmlns:p14="http://schemas.microsoft.com/office/powerpoint/2010/main" val="91877636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157353" y="1273233"/>
            <a:ext cx="8879144" cy="5324119"/>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iPhone X </a:t>
            </a:r>
            <a:endParaRPr lang="zh-TW" altLang="en-US" dirty="0"/>
          </a:p>
        </p:txBody>
      </p:sp>
      <p:cxnSp>
        <p:nvCxnSpPr>
          <p:cNvPr id="20" name="直線接點 19"/>
          <p:cNvCxnSpPr/>
          <p:nvPr/>
        </p:nvCxnSpPr>
        <p:spPr>
          <a:xfrm flipH="1">
            <a:off x="7596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69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915816"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2623991" y="2785383"/>
            <a:ext cx="2016000" cy="378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直升入學</a:t>
            </a:r>
          </a:p>
        </p:txBody>
      </p:sp>
      <p:sp>
        <p:nvSpPr>
          <p:cNvPr id="8" name="圓角矩形 7"/>
          <p:cNvSpPr/>
          <p:nvPr/>
        </p:nvSpPr>
        <p:spPr>
          <a:xfrm>
            <a:off x="4770199" y="2792030"/>
            <a:ext cx="2016000" cy="136196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高中職</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免試入學</a:t>
            </a:r>
            <a:endParaRPr lang="en-US" altLang="zh-TW" sz="2400" dirty="0">
              <a:latin typeface="微軟正黑體" panose="020B0604030504040204" pitchFamily="34" charset="-120"/>
              <a:ea typeface="微軟正黑體" panose="020B0604030504040204" pitchFamily="34" charset="-120"/>
            </a:endParaRPr>
          </a:p>
        </p:txBody>
      </p:sp>
      <p:sp>
        <p:nvSpPr>
          <p:cNvPr id="9" name="圓角矩形 8"/>
          <p:cNvSpPr/>
          <p:nvPr/>
        </p:nvSpPr>
        <p:spPr>
          <a:xfrm>
            <a:off x="6935118" y="1920768"/>
            <a:ext cx="1170540" cy="404059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免試續招</a:t>
            </a:r>
          </a:p>
        </p:txBody>
      </p:sp>
      <p:sp>
        <p:nvSpPr>
          <p:cNvPr id="10" name="圓角矩形 9"/>
          <p:cNvSpPr/>
          <p:nvPr/>
        </p:nvSpPr>
        <p:spPr>
          <a:xfrm>
            <a:off x="2594528" y="4288992"/>
            <a:ext cx="4194163" cy="756000"/>
          </a:xfrm>
          <a:prstGeom prst="round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單獨辦理免試招生 </a:t>
            </a:r>
            <a:endParaRPr lang="en-US" altLang="zh-TW" sz="2000" dirty="0">
              <a:latin typeface="微軟正黑體" panose="020B0604030504040204" pitchFamily="34" charset="-120"/>
              <a:ea typeface="微軟正黑體" panose="020B0604030504040204" pitchFamily="34" charset="-120"/>
            </a:endParaRPr>
          </a:p>
          <a:p>
            <a:pPr algn="ct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技術型、單科型、進修學校</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11" name="矩形 10"/>
          <p:cNvSpPr/>
          <p:nvPr/>
        </p:nvSpPr>
        <p:spPr>
          <a:xfrm>
            <a:off x="1617886" y="2786437"/>
            <a:ext cx="848260" cy="3158739"/>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國中教育會考</a:t>
            </a:r>
          </a:p>
        </p:txBody>
      </p:sp>
      <p:sp>
        <p:nvSpPr>
          <p:cNvPr id="13" name="矩形 12"/>
          <p:cNvSpPr/>
          <p:nvPr/>
        </p:nvSpPr>
        <p:spPr>
          <a:xfrm>
            <a:off x="468637" y="1916832"/>
            <a:ext cx="6317562" cy="756000"/>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特色招生甄選入學</a:t>
            </a:r>
            <a:r>
              <a:rPr lang="en-US" altLang="zh-TW" sz="2000" dirty="0">
                <a:latin typeface="微軟正黑體" panose="020B0604030504040204" pitchFamily="34" charset="-120"/>
                <a:ea typeface="微軟正黑體" panose="020B0604030504040204" pitchFamily="34" charset="-120"/>
              </a:rPr>
              <a:t/>
            </a:r>
            <a:br>
              <a:rPr lang="en-US" altLang="zh-TW" sz="2000" dirty="0">
                <a:latin typeface="微軟正黑體" panose="020B0604030504040204" pitchFamily="34" charset="-120"/>
                <a:ea typeface="微軟正黑體" panose="020B0604030504040204" pitchFamily="34" charset="-120"/>
              </a:rPr>
            </a:br>
            <a:r>
              <a:rPr lang="zh-TW" altLang="en-US" sz="2000" dirty="0">
                <a:latin typeface="微軟正黑體" panose="020B0604030504040204" pitchFamily="34" charset="-120"/>
                <a:ea typeface="微軟正黑體" panose="020B0604030504040204" pitchFamily="34" charset="-120"/>
              </a:rPr>
              <a:t>（科學班、藝才班、專業群科甄選入學、體育班）</a:t>
            </a:r>
          </a:p>
        </p:txBody>
      </p:sp>
      <p:sp>
        <p:nvSpPr>
          <p:cNvPr id="16" name="文字方塊 15"/>
          <p:cNvSpPr txBox="1"/>
          <p:nvPr/>
        </p:nvSpPr>
        <p:spPr>
          <a:xfrm>
            <a:off x="1785019" y="6199517"/>
            <a:ext cx="827554" cy="461665"/>
          </a:xfrm>
          <a:prstGeom prst="rect">
            <a:avLst/>
          </a:prstGeom>
          <a:noFill/>
        </p:spPr>
        <p:txBody>
          <a:bodyPr wrap="square" rtlCol="0">
            <a:spAutoFit/>
          </a:bodyPr>
          <a:lstStyle/>
          <a:p>
            <a:r>
              <a:rPr lang="en-US" altLang="zh-TW" sz="2400" b="1" dirty="0">
                <a:solidFill>
                  <a:srgbClr val="FF0000"/>
                </a:solidFill>
                <a:latin typeface="微軟正黑體" pitchFamily="34" charset="-120"/>
                <a:ea typeface="微軟正黑體" pitchFamily="34" charset="-120"/>
              </a:rPr>
              <a:t>5</a:t>
            </a:r>
            <a:r>
              <a:rPr lang="zh-TW" altLang="en-US" sz="2400" b="1" dirty="0">
                <a:solidFill>
                  <a:srgbClr val="FF0000"/>
                </a:solidFill>
                <a:latin typeface="微軟正黑體" pitchFamily="34" charset="-120"/>
                <a:ea typeface="微軟正黑體" pitchFamily="34" charset="-120"/>
              </a:rPr>
              <a:t>月</a:t>
            </a:r>
            <a:endParaRPr lang="en-US" altLang="zh-TW" sz="2400" b="1" dirty="0">
              <a:solidFill>
                <a:srgbClr val="FF0000"/>
              </a:solidFill>
              <a:latin typeface="微軟正黑體" pitchFamily="34" charset="-120"/>
              <a:ea typeface="微軟正黑體" pitchFamily="34" charset="-120"/>
            </a:endParaRPr>
          </a:p>
        </p:txBody>
      </p:sp>
      <p:sp>
        <p:nvSpPr>
          <p:cNvPr id="17" name="文字方塊 16"/>
          <p:cNvSpPr txBox="1"/>
          <p:nvPr/>
        </p:nvSpPr>
        <p:spPr>
          <a:xfrm>
            <a:off x="3840277" y="6199519"/>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6</a:t>
            </a:r>
            <a:r>
              <a:rPr lang="zh-TW" altLang="en-US" sz="2400" b="1" dirty="0">
                <a:solidFill>
                  <a:srgbClr val="FF0000"/>
                </a:solidFill>
                <a:latin typeface="微軟正黑體" pitchFamily="34" charset="-120"/>
                <a:ea typeface="微軟正黑體" pitchFamily="34" charset="-120"/>
              </a:rPr>
              <a:t>月</a:t>
            </a:r>
          </a:p>
        </p:txBody>
      </p:sp>
      <p:sp>
        <p:nvSpPr>
          <p:cNvPr id="19" name="文字方塊 18"/>
          <p:cNvSpPr txBox="1"/>
          <p:nvPr/>
        </p:nvSpPr>
        <p:spPr>
          <a:xfrm>
            <a:off x="6439682" y="6199518"/>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7</a:t>
            </a:r>
            <a:r>
              <a:rPr lang="zh-TW" altLang="en-US" sz="2400" b="1" dirty="0">
                <a:solidFill>
                  <a:srgbClr val="FF0000"/>
                </a:solidFill>
                <a:latin typeface="微軟正黑體" pitchFamily="34" charset="-120"/>
                <a:ea typeface="微軟正黑體" pitchFamily="34" charset="-120"/>
              </a:rPr>
              <a:t>月</a:t>
            </a:r>
          </a:p>
        </p:txBody>
      </p:sp>
      <p:sp>
        <p:nvSpPr>
          <p:cNvPr id="21" name="文字方塊 20"/>
          <p:cNvSpPr txBox="1"/>
          <p:nvPr/>
        </p:nvSpPr>
        <p:spPr>
          <a:xfrm>
            <a:off x="7780814" y="6209251"/>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8</a:t>
            </a:r>
            <a:r>
              <a:rPr lang="zh-TW" altLang="en-US" sz="2400" b="1" dirty="0">
                <a:solidFill>
                  <a:srgbClr val="FF0000"/>
                </a:solidFill>
                <a:latin typeface="微軟正黑體" pitchFamily="34" charset="-120"/>
                <a:ea typeface="微軟正黑體" pitchFamily="34" charset="-120"/>
              </a:rPr>
              <a:t>月</a:t>
            </a:r>
          </a:p>
        </p:txBody>
      </p:sp>
      <p:sp>
        <p:nvSpPr>
          <p:cNvPr id="22" name="矩形 21"/>
          <p:cNvSpPr/>
          <p:nvPr/>
        </p:nvSpPr>
        <p:spPr>
          <a:xfrm>
            <a:off x="2623991" y="3784936"/>
            <a:ext cx="2016000" cy="378000"/>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技優甄審入學</a:t>
            </a:r>
          </a:p>
        </p:txBody>
      </p:sp>
      <p:sp>
        <p:nvSpPr>
          <p:cNvPr id="23" name="矩形 22"/>
          <p:cNvSpPr/>
          <p:nvPr/>
        </p:nvSpPr>
        <p:spPr>
          <a:xfrm>
            <a:off x="2623991" y="3285159"/>
            <a:ext cx="2016000" cy="378000"/>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實用技能學程</a:t>
            </a:r>
          </a:p>
        </p:txBody>
      </p:sp>
      <p:sp>
        <p:nvSpPr>
          <p:cNvPr id="25" name="標題 1"/>
          <p:cNvSpPr txBox="1">
            <a:spLocks/>
          </p:cNvSpPr>
          <p:nvPr/>
        </p:nvSpPr>
        <p:spPr bwMode="auto">
          <a:xfrm>
            <a:off x="0" y="0"/>
            <a:ext cx="9144000" cy="980728"/>
          </a:xfrm>
          <a:prstGeom prst="rect">
            <a:avLst/>
          </a:prstGeom>
          <a:solidFill>
            <a:schemeClr val="tx2">
              <a:lumMod val="60000"/>
              <a:lumOff val="40000"/>
            </a:schemeClr>
          </a:solidFill>
          <a:ln>
            <a:noFill/>
          </a:ln>
          <a:extLst/>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C0C0C0"/>
                  </a:outerShdw>
                </a:effectLst>
                <a:latin typeface="微軟正黑體" pitchFamily="34" charset="-120"/>
                <a:ea typeface="微軟正黑體" pitchFamily="34" charset="-120"/>
              </a:rPr>
              <a:t>109</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年雲林區適性入學管道時程表</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7" name="圓角矩形 26"/>
          <p:cNvSpPr/>
          <p:nvPr/>
        </p:nvSpPr>
        <p:spPr>
          <a:xfrm>
            <a:off x="4806199" y="5189176"/>
            <a:ext cx="1980000" cy="756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sz="2000" dirty="0">
                <a:solidFill>
                  <a:srgbClr val="FFFFFF"/>
                </a:solidFill>
                <a:latin typeface="微軟正黑體" panose="020B0604030504040204" pitchFamily="34" charset="-120"/>
                <a:ea typeface="微軟正黑體" panose="020B0604030504040204" pitchFamily="34" charset="-120"/>
                <a:cs typeface="Times New Roman"/>
              </a:rPr>
              <a:t>五專</a:t>
            </a:r>
            <a:endParaRPr lang="en-US" altLang="zh-TW" sz="2000" dirty="0">
              <a:solidFill>
                <a:srgbClr val="FFFFFF"/>
              </a:solidFill>
              <a:latin typeface="微軟正黑體" panose="020B0604030504040204" pitchFamily="34" charset="-120"/>
              <a:ea typeface="微軟正黑體" panose="020B0604030504040204" pitchFamily="34" charset="-120"/>
              <a:cs typeface="Times New Roman"/>
            </a:endParaRPr>
          </a:p>
          <a:p>
            <a:pPr algn="ctr"/>
            <a:r>
              <a:rPr lang="zh-TW" altLang="en-US" sz="2000" dirty="0">
                <a:solidFill>
                  <a:srgbClr val="FFFFFF"/>
                </a:solidFill>
                <a:latin typeface="微軟正黑體" panose="020B0604030504040204" pitchFamily="34" charset="-120"/>
                <a:ea typeface="微軟正黑體" panose="020B0604030504040204" pitchFamily="34" charset="-120"/>
                <a:cs typeface="Times New Roman"/>
              </a:rPr>
              <a:t>聯合免試入學</a:t>
            </a:r>
            <a:endParaRPr lang="en-US" altLang="zh-TW" sz="2000" dirty="0">
              <a:solidFill>
                <a:srgbClr val="FFFFFF"/>
              </a:solidFill>
              <a:latin typeface="微軟正黑體" panose="020B0604030504040204" pitchFamily="34" charset="-120"/>
              <a:ea typeface="微軟正黑體" panose="020B0604030504040204" pitchFamily="34" charset="-120"/>
              <a:cs typeface="Times New Roman"/>
            </a:endParaRPr>
          </a:p>
        </p:txBody>
      </p:sp>
      <p:cxnSp>
        <p:nvCxnSpPr>
          <p:cNvPr id="32" name="直線接點 31"/>
          <p:cNvCxnSpPr/>
          <p:nvPr/>
        </p:nvCxnSpPr>
        <p:spPr>
          <a:xfrm flipH="1">
            <a:off x="1403648"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459711" y="6205640"/>
            <a:ext cx="985541" cy="461665"/>
          </a:xfrm>
          <a:prstGeom prst="rect">
            <a:avLst/>
          </a:prstGeom>
          <a:noFill/>
        </p:spPr>
        <p:txBody>
          <a:bodyPr wrap="square" rtlCol="0">
            <a:spAutoFit/>
          </a:bodyPr>
          <a:lstStyle/>
          <a:p>
            <a:r>
              <a:rPr lang="en-US" altLang="zh-TW" sz="2400" b="1" dirty="0">
                <a:solidFill>
                  <a:srgbClr val="FF0000"/>
                </a:solidFill>
                <a:latin typeface="微軟正黑體" pitchFamily="34" charset="-120"/>
                <a:ea typeface="微軟正黑體" pitchFamily="34" charset="-120"/>
              </a:rPr>
              <a:t>3-4</a:t>
            </a:r>
            <a:r>
              <a:rPr lang="zh-TW" altLang="en-US" sz="2400" b="1" dirty="0">
                <a:solidFill>
                  <a:srgbClr val="FF0000"/>
                </a:solidFill>
                <a:latin typeface="微軟正黑體" pitchFamily="34" charset="-120"/>
                <a:ea typeface="微軟正黑體" pitchFamily="34" charset="-120"/>
              </a:rPr>
              <a:t>月</a:t>
            </a:r>
            <a:endParaRPr lang="en-US" altLang="zh-TW" sz="2400" b="1" dirty="0">
              <a:solidFill>
                <a:srgbClr val="FF0000"/>
              </a:solidFill>
              <a:latin typeface="微軟正黑體" pitchFamily="34" charset="-120"/>
              <a:ea typeface="微軟正黑體" pitchFamily="34" charset="-120"/>
            </a:endParaRPr>
          </a:p>
        </p:txBody>
      </p:sp>
      <p:sp>
        <p:nvSpPr>
          <p:cNvPr id="26" name="圓角矩形 25"/>
          <p:cNvSpPr/>
          <p:nvPr/>
        </p:nvSpPr>
        <p:spPr>
          <a:xfrm>
            <a:off x="2623991" y="5189176"/>
            <a:ext cx="1980000" cy="756000"/>
          </a:xfrm>
          <a:prstGeom prst="roundRect">
            <a:avLst/>
          </a:prstGeom>
          <a:ln/>
        </p:spPr>
        <p:style>
          <a:lnRef idx="3">
            <a:schemeClr val="lt1"/>
          </a:lnRef>
          <a:fillRef idx="1">
            <a:schemeClr val="accent5"/>
          </a:fillRef>
          <a:effectRef idx="1">
            <a:schemeClr val="accent5"/>
          </a:effectRef>
          <a:fontRef idx="minor">
            <a:schemeClr val="lt1"/>
          </a:fontRef>
        </p:style>
        <p:txBody>
          <a:bodyPr wrap="square" rtlCol="0" anchor="ctr"/>
          <a:lstStyle/>
          <a:p>
            <a:pPr algn="ctr" fontAlgn="base">
              <a:spcAft>
                <a:spcPts val="0"/>
              </a:spcAft>
            </a:pPr>
            <a:r>
              <a:rPr lang="zh-TW" sz="2000" kern="1200" dirty="0">
                <a:solidFill>
                  <a:srgbClr val="FFFFFF"/>
                </a:solidFill>
                <a:effectLst/>
                <a:latin typeface="微軟正黑體" panose="020B0604030504040204" pitchFamily="34" charset="-120"/>
                <a:ea typeface="微軟正黑體" panose="020B0604030504040204" pitchFamily="34" charset="-120"/>
                <a:cs typeface="Times New Roman"/>
              </a:rPr>
              <a:t>五專</a:t>
            </a:r>
            <a:endParaRPr lang="en-US" altLang="zh-TW" sz="2000" kern="1200" dirty="0">
              <a:solidFill>
                <a:srgbClr val="FFFFFF"/>
              </a:solidFill>
              <a:effectLst/>
              <a:latin typeface="微軟正黑體" panose="020B0604030504040204" pitchFamily="34" charset="-120"/>
              <a:ea typeface="微軟正黑體" panose="020B0604030504040204" pitchFamily="34" charset="-120"/>
              <a:cs typeface="Times New Roman"/>
            </a:endParaRPr>
          </a:p>
          <a:p>
            <a:pPr algn="ctr" fontAlgn="base">
              <a:spcAft>
                <a:spcPts val="0"/>
              </a:spcAft>
            </a:pPr>
            <a:r>
              <a:rPr lang="zh-TW" sz="2000" kern="1200" dirty="0">
                <a:solidFill>
                  <a:srgbClr val="FFFFFF"/>
                </a:solidFill>
                <a:effectLst/>
                <a:latin typeface="微軟正黑體" panose="020B0604030504040204" pitchFamily="34" charset="-120"/>
                <a:ea typeface="微軟正黑體" panose="020B0604030504040204" pitchFamily="34" charset="-120"/>
                <a:cs typeface="Times New Roman"/>
              </a:rPr>
              <a:t>優先免試入學</a:t>
            </a:r>
            <a:endParaRPr lang="zh-TW" sz="2000" dirty="0">
              <a:effectLst/>
              <a:latin typeface="微軟正黑體" panose="020B0604030504040204" pitchFamily="34" charset="-120"/>
              <a:ea typeface="微軟正黑體" panose="020B0604030504040204" pitchFamily="34" charset="-120"/>
              <a:cs typeface="新細明體"/>
            </a:endParaRPr>
          </a:p>
        </p:txBody>
      </p:sp>
    </p:spTree>
    <p:extLst>
      <p:ext uri="{BB962C8B-B14F-4D97-AF65-F5344CB8AC3E}">
        <p14:creationId xmlns:p14="http://schemas.microsoft.com/office/powerpoint/2010/main" val="293241837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7" name="AutoShape 74"/>
          <p:cNvSpPr>
            <a:spLocks noChangeArrowheads="1"/>
          </p:cNvSpPr>
          <p:nvPr/>
        </p:nvSpPr>
        <p:spPr bwMode="auto">
          <a:xfrm>
            <a:off x="7859713" y="5625876"/>
            <a:ext cx="1268412" cy="458787"/>
          </a:xfrm>
          <a:prstGeom prst="flowChartTerminator">
            <a:avLst/>
          </a:prstGeom>
          <a:solidFill>
            <a:srgbClr val="FFFF99"/>
          </a:solidFill>
          <a:ln w="9525">
            <a:solidFill>
              <a:srgbClr val="000000"/>
            </a:solidFill>
            <a:miter lim="800000"/>
            <a:headEnd/>
            <a:tailEnd/>
          </a:ln>
        </p:spPr>
        <p:txBody>
          <a:bodyPr lIns="53035" tIns="26518" rIns="53035" bIns="26518" anchor="ctr" anchorCtr="0"/>
          <a:lstStyle/>
          <a:p>
            <a:pPr algn="ctr" eaLnBrk="0" hangingPunct="0">
              <a:spcBef>
                <a:spcPct val="20000"/>
              </a:spcBef>
            </a:pPr>
            <a:r>
              <a:rPr kumimoji="0" lang="zh-TW" altLang="en-US" sz="1400" b="1" dirty="0">
                <a:solidFill>
                  <a:srgbClr val="000000"/>
                </a:solidFill>
                <a:latin typeface="+mn-ea"/>
                <a:ea typeface="+mn-ea"/>
              </a:rPr>
              <a:t>報到入學</a:t>
            </a:r>
          </a:p>
        </p:txBody>
      </p:sp>
      <p:sp>
        <p:nvSpPr>
          <p:cNvPr id="23601" name="Text Box 82"/>
          <p:cNvSpPr txBox="1">
            <a:spLocks noChangeArrowheads="1"/>
          </p:cNvSpPr>
          <p:nvPr/>
        </p:nvSpPr>
        <p:spPr bwMode="auto">
          <a:xfrm>
            <a:off x="7632700" y="1555527"/>
            <a:ext cx="1511300" cy="340735"/>
          </a:xfrm>
          <a:prstGeom prst="rect">
            <a:avLst/>
          </a:prstGeom>
          <a:noFill/>
          <a:ln w="9525" algn="ctr">
            <a:noFill/>
            <a:miter lim="800000"/>
            <a:headEnd/>
            <a:tailEnd/>
          </a:ln>
          <a:effectLst>
            <a:prstShdw prst="shdw17" dist="17961" dir="2700000">
              <a:srgbClr val="995C1F"/>
            </a:prstShdw>
          </a:effectLst>
        </p:spPr>
        <p:txBody>
          <a:bodyPr lIns="90000" tIns="46800" rIns="90000" bIns="46800">
            <a:spAutoFit/>
          </a:bodyPr>
          <a:lstStyle/>
          <a:p>
            <a:pPr eaLnBrk="0" hangingPunct="0">
              <a:spcBef>
                <a:spcPct val="50000"/>
              </a:spcBef>
            </a:pPr>
            <a:r>
              <a:rPr kumimoji="0" lang="zh-TW" altLang="en-US" sz="1600" b="1" dirty="0">
                <a:solidFill>
                  <a:prstClr val="black"/>
                </a:solidFill>
                <a:latin typeface="+mn-ea"/>
                <a:ea typeface="+mn-ea"/>
              </a:rPr>
              <a:t>三、四、五月</a:t>
            </a:r>
          </a:p>
        </p:txBody>
      </p:sp>
      <p:sp>
        <p:nvSpPr>
          <p:cNvPr id="23603" name="Oval 85"/>
          <p:cNvSpPr>
            <a:spLocks noChangeArrowheads="1"/>
          </p:cNvSpPr>
          <p:nvPr/>
        </p:nvSpPr>
        <p:spPr bwMode="auto">
          <a:xfrm>
            <a:off x="0" y="3621339"/>
            <a:ext cx="1187450" cy="576262"/>
          </a:xfrm>
          <a:prstGeom prst="ellipse">
            <a:avLst/>
          </a:prstGeom>
          <a:noFill/>
          <a:ln w="9525" algn="ctr">
            <a:solidFill>
              <a:srgbClr val="FF0000"/>
            </a:solidFill>
            <a:round/>
            <a:headEnd/>
            <a:tailEnd/>
          </a:ln>
          <a:effectLst>
            <a:prstShdw prst="shdw17" dist="17961" dir="2700000">
              <a:srgbClr val="990000"/>
            </a:prstShdw>
          </a:effectLst>
        </p:spPr>
        <p:txBody>
          <a:bodyPr wrap="none" lIns="90000" tIns="46800" rIns="90000" bIns="46800" anchor="ctr"/>
          <a:lstStyle/>
          <a:p>
            <a:pPr algn="ctr" eaLnBrk="0" hangingPunct="0">
              <a:spcBef>
                <a:spcPct val="20000"/>
              </a:spcBef>
            </a:pPr>
            <a:r>
              <a:rPr kumimoji="0" lang="en-US" altLang="zh-TW" sz="1400" b="1" dirty="0">
                <a:solidFill>
                  <a:srgbClr val="000000"/>
                </a:solidFill>
                <a:latin typeface="+mj-ea"/>
                <a:ea typeface="+mj-ea"/>
              </a:rPr>
              <a:t>5</a:t>
            </a:r>
            <a:r>
              <a:rPr kumimoji="0" lang="zh-TW" altLang="en-US" sz="1400" b="1" dirty="0">
                <a:solidFill>
                  <a:srgbClr val="000000"/>
                </a:solidFill>
                <a:latin typeface="+mj-ea"/>
                <a:ea typeface="+mj-ea"/>
              </a:rPr>
              <a:t>月底</a:t>
            </a:r>
            <a:r>
              <a:rPr kumimoji="0" lang="en-US" altLang="zh-TW" sz="1400" b="1" dirty="0">
                <a:solidFill>
                  <a:srgbClr val="000000"/>
                </a:solidFill>
                <a:latin typeface="+mj-ea"/>
                <a:ea typeface="+mj-ea"/>
              </a:rPr>
              <a:t>~6</a:t>
            </a:r>
            <a:r>
              <a:rPr kumimoji="0" lang="zh-TW" altLang="en-US" sz="1400" b="1" dirty="0">
                <a:solidFill>
                  <a:srgbClr val="000000"/>
                </a:solidFill>
                <a:latin typeface="+mj-ea"/>
                <a:ea typeface="+mj-ea"/>
              </a:rPr>
              <a:t>月</a:t>
            </a:r>
          </a:p>
        </p:txBody>
      </p:sp>
      <p:sp>
        <p:nvSpPr>
          <p:cNvPr id="23605" name="Oval 88"/>
          <p:cNvSpPr>
            <a:spLocks noChangeArrowheads="1"/>
          </p:cNvSpPr>
          <p:nvPr/>
        </p:nvSpPr>
        <p:spPr bwMode="auto">
          <a:xfrm>
            <a:off x="7524328" y="1484089"/>
            <a:ext cx="1571625" cy="478633"/>
          </a:xfrm>
          <a:prstGeom prst="ellipse">
            <a:avLst/>
          </a:prstGeom>
          <a:noFill/>
          <a:ln w="9525" algn="ctr">
            <a:solidFill>
              <a:srgbClr val="FF0000"/>
            </a:solidFill>
            <a:round/>
            <a:headEnd/>
            <a:tailEnd/>
          </a:ln>
          <a:effectLst>
            <a:prstShdw prst="shdw17" dist="17961" dir="2700000">
              <a:srgbClr val="990000"/>
            </a:prstShdw>
          </a:effectLst>
        </p:spPr>
        <p:txBody>
          <a:bodyPr wrap="none" lIns="90000" tIns="46800" rIns="90000" bIns="46800" anchor="ctr"/>
          <a:lstStyle/>
          <a:p>
            <a:pPr eaLnBrk="0" hangingPunct="0">
              <a:spcBef>
                <a:spcPct val="20000"/>
              </a:spcBef>
            </a:pPr>
            <a:endParaRPr kumimoji="0" lang="zh-TW" altLang="en-US" sz="2400" b="1">
              <a:solidFill>
                <a:prstClr val="black"/>
              </a:solidFill>
              <a:latin typeface="+mn-ea"/>
              <a:ea typeface="+mn-ea"/>
            </a:endParaRPr>
          </a:p>
        </p:txBody>
      </p:sp>
      <p:sp>
        <p:nvSpPr>
          <p:cNvPr id="23610" name="Oval 85"/>
          <p:cNvSpPr>
            <a:spLocks noChangeArrowheads="1"/>
          </p:cNvSpPr>
          <p:nvPr/>
        </p:nvSpPr>
        <p:spPr bwMode="auto">
          <a:xfrm>
            <a:off x="0" y="4732314"/>
            <a:ext cx="1187450" cy="521695"/>
          </a:xfrm>
          <a:prstGeom prst="ellipse">
            <a:avLst/>
          </a:prstGeom>
          <a:noFill/>
          <a:ln w="9525" algn="ctr">
            <a:solidFill>
              <a:srgbClr val="FF0000"/>
            </a:solidFill>
            <a:round/>
            <a:headEnd/>
            <a:tailEnd/>
          </a:ln>
          <a:effectLst>
            <a:prstShdw prst="shdw17" dist="17961" dir="2700000">
              <a:srgbClr val="990000"/>
            </a:prstShdw>
          </a:effectLst>
        </p:spPr>
        <p:txBody>
          <a:bodyPr wrap="none" lIns="90000" tIns="46800" rIns="90000" bIns="46800" anchor="ctr"/>
          <a:lstStyle/>
          <a:p>
            <a:pPr algn="ctr" eaLnBrk="0" hangingPunct="0">
              <a:spcBef>
                <a:spcPct val="20000"/>
              </a:spcBef>
            </a:pPr>
            <a:r>
              <a:rPr kumimoji="0" lang="en-US" altLang="zh-TW" sz="1400" b="1" dirty="0">
                <a:solidFill>
                  <a:prstClr val="black"/>
                </a:solidFill>
                <a:latin typeface="+mn-ea"/>
                <a:ea typeface="+mn-ea"/>
              </a:rPr>
              <a:t>7</a:t>
            </a:r>
            <a:r>
              <a:rPr kumimoji="0" lang="zh-TW" altLang="en-US" sz="1400" b="1" dirty="0">
                <a:solidFill>
                  <a:prstClr val="black"/>
                </a:solidFill>
                <a:latin typeface="+mn-ea"/>
                <a:ea typeface="+mn-ea"/>
              </a:rPr>
              <a:t>月初</a:t>
            </a:r>
          </a:p>
        </p:txBody>
      </p:sp>
      <p:sp>
        <p:nvSpPr>
          <p:cNvPr id="66" name="Oval 85"/>
          <p:cNvSpPr>
            <a:spLocks noChangeArrowheads="1"/>
          </p:cNvSpPr>
          <p:nvPr/>
        </p:nvSpPr>
        <p:spPr bwMode="auto">
          <a:xfrm>
            <a:off x="4188212" y="6193524"/>
            <a:ext cx="1103868" cy="452437"/>
          </a:xfrm>
          <a:prstGeom prst="ellipse">
            <a:avLst/>
          </a:prstGeom>
          <a:noFill/>
          <a:ln w="9525" algn="ctr">
            <a:solidFill>
              <a:srgbClr val="FF0000"/>
            </a:solidFill>
            <a:round/>
            <a:headEnd/>
            <a:tailEnd/>
          </a:ln>
          <a:effectLst>
            <a:prstShdw prst="shdw17" dist="17961" dir="2700000">
              <a:srgbClr val="990000"/>
            </a:prstShdw>
          </a:effectLst>
        </p:spPr>
        <p:txBody>
          <a:bodyPr wrap="none" lIns="90000" tIns="46800" rIns="90000" bIns="46800" anchor="ctr"/>
          <a:lstStyle/>
          <a:p>
            <a:pPr algn="ctr" eaLnBrk="0" hangingPunct="0">
              <a:spcBef>
                <a:spcPct val="20000"/>
              </a:spcBef>
            </a:pPr>
            <a:r>
              <a:rPr kumimoji="0" lang="en-US" altLang="zh-TW" sz="1400" b="1" dirty="0">
                <a:solidFill>
                  <a:prstClr val="black"/>
                </a:solidFill>
                <a:latin typeface="+mn-ea"/>
                <a:ea typeface="+mn-ea"/>
              </a:rPr>
              <a:t>7</a:t>
            </a:r>
            <a:r>
              <a:rPr kumimoji="0" lang="zh-TW" altLang="en-US" sz="1400" b="1" dirty="0">
                <a:solidFill>
                  <a:prstClr val="black"/>
                </a:solidFill>
                <a:latin typeface="+mn-ea"/>
                <a:ea typeface="+mn-ea"/>
              </a:rPr>
              <a:t>月底</a:t>
            </a:r>
          </a:p>
        </p:txBody>
      </p:sp>
      <p:sp>
        <p:nvSpPr>
          <p:cNvPr id="23555" name="AutoShape 74"/>
          <p:cNvSpPr>
            <a:spLocks noChangeArrowheads="1"/>
          </p:cNvSpPr>
          <p:nvPr/>
        </p:nvSpPr>
        <p:spPr bwMode="auto">
          <a:xfrm>
            <a:off x="116493" y="6043167"/>
            <a:ext cx="1109662" cy="407987"/>
          </a:xfrm>
          <a:prstGeom prst="flowChartTerminator">
            <a:avLst/>
          </a:prstGeom>
          <a:solidFill>
            <a:srgbClr val="FFFF99"/>
          </a:solidFill>
          <a:ln w="9525">
            <a:solidFill>
              <a:srgbClr val="000000"/>
            </a:solidFill>
            <a:miter lim="800000"/>
            <a:headEnd/>
            <a:tailEnd/>
          </a:ln>
        </p:spPr>
        <p:txBody>
          <a:bodyPr lIns="53035" tIns="26518" rIns="53035" bIns="26518" anchor="ctr" anchorCtr="0"/>
          <a:lstStyle/>
          <a:p>
            <a:pPr algn="ctr" eaLnBrk="0" hangingPunct="0">
              <a:spcBef>
                <a:spcPct val="20000"/>
              </a:spcBef>
            </a:pPr>
            <a:r>
              <a:rPr kumimoji="0" lang="zh-TW" altLang="en-US" sz="1400" b="1" dirty="0">
                <a:solidFill>
                  <a:srgbClr val="000000"/>
                </a:solidFill>
                <a:latin typeface="+mn-ea"/>
                <a:ea typeface="+mn-ea"/>
              </a:rPr>
              <a:t>報到入學</a:t>
            </a:r>
          </a:p>
        </p:txBody>
      </p:sp>
      <p:sp>
        <p:nvSpPr>
          <p:cNvPr id="23556" name="AutoShape 4"/>
          <p:cNvSpPr>
            <a:spLocks noChangeArrowheads="1"/>
          </p:cNvSpPr>
          <p:nvPr/>
        </p:nvSpPr>
        <p:spPr bwMode="auto">
          <a:xfrm>
            <a:off x="4070350" y="1196752"/>
            <a:ext cx="1843088" cy="301625"/>
          </a:xfrm>
          <a:prstGeom prst="flowChartPreparation">
            <a:avLst/>
          </a:prstGeom>
          <a:solidFill>
            <a:srgbClr val="FF6600"/>
          </a:solidFill>
          <a:ln w="9525">
            <a:solidFill>
              <a:srgbClr val="000000"/>
            </a:solidFill>
            <a:miter lim="800000"/>
            <a:headEnd/>
            <a:tailEnd/>
          </a:ln>
        </p:spPr>
        <p:txBody>
          <a:bodyPr lIns="53035" tIns="26518" rIns="53035" bIns="26518" anchor="ctr" anchorCtr="0"/>
          <a:lstStyle/>
          <a:p>
            <a:pPr algn="ctr" eaLnBrk="0" hangingPunct="0">
              <a:spcBef>
                <a:spcPct val="20000"/>
              </a:spcBef>
            </a:pPr>
            <a:r>
              <a:rPr kumimoji="0" lang="zh-TW" altLang="en-US" sz="1400" b="1" dirty="0">
                <a:solidFill>
                  <a:srgbClr val="000000"/>
                </a:solidFill>
                <a:latin typeface="+mn-ea"/>
                <a:ea typeface="+mn-ea"/>
              </a:rPr>
              <a:t>國中學生</a:t>
            </a:r>
          </a:p>
        </p:txBody>
      </p:sp>
      <p:sp>
        <p:nvSpPr>
          <p:cNvPr id="23558" name="AutoShape 74"/>
          <p:cNvSpPr>
            <a:spLocks noChangeArrowheads="1"/>
          </p:cNvSpPr>
          <p:nvPr/>
        </p:nvSpPr>
        <p:spPr bwMode="auto">
          <a:xfrm>
            <a:off x="4053522" y="5765163"/>
            <a:ext cx="1295400" cy="360363"/>
          </a:xfrm>
          <a:prstGeom prst="flowChartTerminator">
            <a:avLst/>
          </a:prstGeom>
          <a:solidFill>
            <a:srgbClr val="FFFF99"/>
          </a:solidFill>
          <a:ln w="9525">
            <a:solidFill>
              <a:srgbClr val="000000"/>
            </a:solidFill>
            <a:miter lim="800000"/>
            <a:headEnd/>
            <a:tailEnd/>
          </a:ln>
        </p:spPr>
        <p:txBody>
          <a:bodyPr lIns="53035" tIns="26518" rIns="53035" bIns="26518" anchor="ctr" anchorCtr="0"/>
          <a:lstStyle/>
          <a:p>
            <a:pPr algn="ctr" eaLnBrk="0" hangingPunct="0">
              <a:spcBef>
                <a:spcPct val="20000"/>
              </a:spcBef>
            </a:pPr>
            <a:r>
              <a:rPr kumimoji="0" lang="zh-TW" altLang="en-US" sz="1600" b="1" dirty="0">
                <a:solidFill>
                  <a:srgbClr val="000000"/>
                </a:solidFill>
                <a:latin typeface="+mn-ea"/>
                <a:ea typeface="+mn-ea"/>
              </a:rPr>
              <a:t>續招</a:t>
            </a:r>
            <a:endParaRPr kumimoji="0" lang="zh-TW" altLang="en-US" sz="2000" b="1" dirty="0">
              <a:solidFill>
                <a:srgbClr val="000000"/>
              </a:solidFill>
              <a:latin typeface="+mn-ea"/>
              <a:ea typeface="+mn-ea"/>
            </a:endParaRPr>
          </a:p>
        </p:txBody>
      </p:sp>
      <p:sp>
        <p:nvSpPr>
          <p:cNvPr id="23559" name="Line 85"/>
          <p:cNvSpPr>
            <a:spLocks noChangeShapeType="1"/>
          </p:cNvSpPr>
          <p:nvPr/>
        </p:nvSpPr>
        <p:spPr bwMode="auto">
          <a:xfrm>
            <a:off x="7473542" y="4212060"/>
            <a:ext cx="0" cy="926453"/>
          </a:xfrm>
          <a:prstGeom prst="line">
            <a:avLst/>
          </a:prstGeom>
          <a:noFill/>
          <a:ln w="9525">
            <a:solidFill>
              <a:srgbClr val="000000"/>
            </a:solidFill>
            <a:round/>
            <a:headEnd/>
            <a:tailEnd/>
          </a:ln>
        </p:spPr>
        <p:txBody>
          <a:bodyPr/>
          <a:lstStyle/>
          <a:p>
            <a:endParaRPr lang="zh-TW" altLang="en-US">
              <a:solidFill>
                <a:prstClr val="black"/>
              </a:solidFill>
              <a:latin typeface="+mn-ea"/>
              <a:ea typeface="+mn-ea"/>
            </a:endParaRPr>
          </a:p>
        </p:txBody>
      </p:sp>
      <p:sp>
        <p:nvSpPr>
          <p:cNvPr id="23560" name="Line 86"/>
          <p:cNvSpPr>
            <a:spLocks noChangeShapeType="1"/>
          </p:cNvSpPr>
          <p:nvPr/>
        </p:nvSpPr>
        <p:spPr bwMode="auto">
          <a:xfrm flipH="1">
            <a:off x="6300788" y="1598389"/>
            <a:ext cx="25400" cy="279353"/>
          </a:xfrm>
          <a:prstGeom prst="line">
            <a:avLst/>
          </a:prstGeom>
          <a:noFill/>
          <a:ln w="9525">
            <a:solidFill>
              <a:srgbClr val="000000"/>
            </a:solidFill>
            <a:round/>
            <a:headEnd/>
            <a:tailEnd type="triangle" w="med" len="med"/>
          </a:ln>
        </p:spPr>
        <p:txBody>
          <a:bodyPr/>
          <a:lstStyle/>
          <a:p>
            <a:endParaRPr lang="zh-TW" altLang="en-US">
              <a:solidFill>
                <a:prstClr val="black"/>
              </a:solidFill>
              <a:latin typeface="+mn-ea"/>
              <a:ea typeface="+mn-ea"/>
            </a:endParaRPr>
          </a:p>
        </p:txBody>
      </p:sp>
      <p:sp>
        <p:nvSpPr>
          <p:cNvPr id="23561" name="Line 87"/>
          <p:cNvSpPr>
            <a:spLocks noChangeShapeType="1"/>
          </p:cNvSpPr>
          <p:nvPr/>
        </p:nvSpPr>
        <p:spPr bwMode="auto">
          <a:xfrm flipH="1">
            <a:off x="2052502" y="3278498"/>
            <a:ext cx="0" cy="425485"/>
          </a:xfrm>
          <a:prstGeom prst="line">
            <a:avLst/>
          </a:prstGeom>
          <a:noFill/>
          <a:ln w="9525">
            <a:solidFill>
              <a:srgbClr val="000000"/>
            </a:solidFill>
            <a:round/>
            <a:headEnd/>
            <a:tailEnd type="triangle" w="med" len="med"/>
          </a:ln>
        </p:spPr>
        <p:txBody>
          <a:bodyPr/>
          <a:lstStyle/>
          <a:p>
            <a:endParaRPr lang="zh-TW" altLang="en-US">
              <a:solidFill>
                <a:prstClr val="black"/>
              </a:solidFill>
              <a:latin typeface="+mn-ea"/>
              <a:ea typeface="+mn-ea"/>
            </a:endParaRPr>
          </a:p>
        </p:txBody>
      </p:sp>
      <p:sp>
        <p:nvSpPr>
          <p:cNvPr id="23562" name="AutoShape 10"/>
          <p:cNvSpPr>
            <a:spLocks noChangeArrowheads="1"/>
          </p:cNvSpPr>
          <p:nvPr/>
        </p:nvSpPr>
        <p:spPr bwMode="auto">
          <a:xfrm>
            <a:off x="2811647" y="1896261"/>
            <a:ext cx="2209616" cy="560172"/>
          </a:xfrm>
          <a:prstGeom prst="flowChartProcess">
            <a:avLst/>
          </a:prstGeom>
          <a:solidFill>
            <a:srgbClr val="FF6600"/>
          </a:solidFill>
          <a:ln w="9525">
            <a:solidFill>
              <a:srgbClr val="000000"/>
            </a:solidFill>
            <a:miter lim="800000"/>
            <a:headEnd/>
            <a:tailEnd/>
          </a:ln>
        </p:spPr>
        <p:txBody>
          <a:bodyPr lIns="53035" tIns="26518" rIns="53035" bIns="26518" anchor="ctr" anchorCtr="0"/>
          <a:lstStyle/>
          <a:p>
            <a:pPr algn="ctr" eaLnBrk="0" hangingPunct="0">
              <a:spcBef>
                <a:spcPts val="1800"/>
              </a:spcBef>
            </a:pPr>
            <a:r>
              <a:rPr kumimoji="0" lang="zh-TW" altLang="en-US" b="1" dirty="0">
                <a:solidFill>
                  <a:srgbClr val="000000"/>
                </a:solidFill>
                <a:latin typeface="+mn-ea"/>
                <a:ea typeface="+mn-ea"/>
              </a:rPr>
              <a:t>國中適性輔導</a:t>
            </a:r>
          </a:p>
        </p:txBody>
      </p:sp>
      <p:sp>
        <p:nvSpPr>
          <p:cNvPr id="23563" name="AutoShape 20"/>
          <p:cNvSpPr>
            <a:spLocks noChangeArrowheads="1"/>
          </p:cNvSpPr>
          <p:nvPr/>
        </p:nvSpPr>
        <p:spPr bwMode="auto">
          <a:xfrm>
            <a:off x="3126316" y="3688333"/>
            <a:ext cx="3489325" cy="318294"/>
          </a:xfrm>
          <a:prstGeom prst="flowChartProcess">
            <a:avLst/>
          </a:prstGeom>
          <a:solidFill>
            <a:srgbClr val="99CCFF"/>
          </a:solidFill>
          <a:ln w="9525">
            <a:solidFill>
              <a:srgbClr val="000000"/>
            </a:solidFill>
            <a:miter lim="800000"/>
            <a:headEnd/>
            <a:tailEnd/>
          </a:ln>
        </p:spPr>
        <p:txBody>
          <a:bodyPr lIns="53035" tIns="26518" rIns="53035" bIns="26518" anchor="ctr" anchorCtr="0"/>
          <a:lstStyle/>
          <a:p>
            <a:pPr algn="ctr" eaLnBrk="0" hangingPunct="0"/>
            <a:r>
              <a:rPr kumimoji="0" lang="zh-TW" altLang="en-US" sz="1400" b="1" dirty="0">
                <a:solidFill>
                  <a:srgbClr val="000000"/>
                </a:solidFill>
                <a:latin typeface="+mn-ea"/>
                <a:ea typeface="+mn-ea"/>
              </a:rPr>
              <a:t>高中、高職免試入學（</a:t>
            </a:r>
            <a:r>
              <a:rPr kumimoji="0" lang="zh-TW" altLang="en-US" sz="1400" b="1" dirty="0">
                <a:solidFill>
                  <a:srgbClr val="FF0000"/>
                </a:solidFill>
                <a:latin typeface="+mn-ea"/>
                <a:ea typeface="+mn-ea"/>
              </a:rPr>
              <a:t>技優甄審、直升</a:t>
            </a:r>
            <a:r>
              <a:rPr kumimoji="0" lang="zh-TW" altLang="en-US" sz="1400" b="1" dirty="0">
                <a:solidFill>
                  <a:srgbClr val="000000"/>
                </a:solidFill>
                <a:latin typeface="+mn-ea"/>
                <a:ea typeface="+mn-ea"/>
              </a:rPr>
              <a:t>）</a:t>
            </a:r>
            <a:endParaRPr kumimoji="0" lang="zh-TW" altLang="en-US" b="1" dirty="0">
              <a:solidFill>
                <a:srgbClr val="000099"/>
              </a:solidFill>
              <a:latin typeface="+mn-ea"/>
              <a:ea typeface="+mn-ea"/>
            </a:endParaRPr>
          </a:p>
        </p:txBody>
      </p:sp>
      <p:sp>
        <p:nvSpPr>
          <p:cNvPr id="23564" name="AutoShape 5"/>
          <p:cNvSpPr>
            <a:spLocks noChangeArrowheads="1"/>
          </p:cNvSpPr>
          <p:nvPr/>
        </p:nvSpPr>
        <p:spPr bwMode="auto">
          <a:xfrm>
            <a:off x="3168383" y="2758852"/>
            <a:ext cx="3806825" cy="338931"/>
          </a:xfrm>
          <a:prstGeom prst="flowChartProcess">
            <a:avLst/>
          </a:prstGeom>
          <a:solidFill>
            <a:srgbClr val="FF6600"/>
          </a:solidFill>
          <a:ln w="9525">
            <a:solidFill>
              <a:srgbClr val="000000"/>
            </a:solidFill>
            <a:miter lim="800000"/>
            <a:headEnd/>
            <a:tailEnd/>
          </a:ln>
        </p:spPr>
        <p:txBody>
          <a:bodyPr lIns="53035" tIns="26518" rIns="53035" bIns="26518" anchor="ctr" anchorCtr="0"/>
          <a:lstStyle/>
          <a:p>
            <a:pPr algn="ctr" eaLnBrk="0" hangingPunct="0">
              <a:spcBef>
                <a:spcPct val="20000"/>
              </a:spcBef>
            </a:pPr>
            <a:r>
              <a:rPr kumimoji="0" lang="zh-TW" altLang="en-US" sz="1400" b="1" dirty="0">
                <a:solidFill>
                  <a:srgbClr val="000000"/>
                </a:solidFill>
                <a:latin typeface="+mn-ea"/>
                <a:ea typeface="+mn-ea"/>
              </a:rPr>
              <a:t>國中提供學生升學輔導建議</a:t>
            </a:r>
          </a:p>
        </p:txBody>
      </p:sp>
      <p:sp>
        <p:nvSpPr>
          <p:cNvPr id="23565" name="AutoShape 21"/>
          <p:cNvSpPr>
            <a:spLocks noChangeArrowheads="1"/>
          </p:cNvSpPr>
          <p:nvPr/>
        </p:nvSpPr>
        <p:spPr bwMode="auto">
          <a:xfrm>
            <a:off x="1435023" y="4880544"/>
            <a:ext cx="1574989" cy="617170"/>
          </a:xfrm>
          <a:prstGeom prst="flowChartProcess">
            <a:avLst/>
          </a:prstGeom>
          <a:solidFill>
            <a:srgbClr val="FBD1D2"/>
          </a:solidFill>
          <a:ln w="9525">
            <a:solidFill>
              <a:srgbClr val="000000"/>
            </a:solidFill>
            <a:miter lim="800000"/>
            <a:headEnd/>
            <a:tailEnd/>
          </a:ln>
        </p:spPr>
        <p:txBody>
          <a:bodyPr lIns="10440" tIns="26518" rIns="53035" bIns="26518"/>
          <a:lstStyle/>
          <a:p>
            <a:pPr algn="ctr" eaLnBrk="0" hangingPunct="0">
              <a:lnSpc>
                <a:spcPct val="85000"/>
              </a:lnSpc>
              <a:spcBef>
                <a:spcPct val="20000"/>
              </a:spcBef>
            </a:pPr>
            <a:r>
              <a:rPr kumimoji="0" lang="zh-TW" altLang="en-US" sz="1200" b="1" dirty="0">
                <a:solidFill>
                  <a:srgbClr val="000000"/>
                </a:solidFill>
                <a:latin typeface="+mn-ea"/>
                <a:ea typeface="+mn-ea"/>
              </a:rPr>
              <a:t> 五專聯合免試入學</a:t>
            </a:r>
            <a:endParaRPr kumimoji="0" lang="en-US" altLang="zh-TW" sz="1200" b="1" dirty="0">
              <a:solidFill>
                <a:srgbClr val="000000"/>
              </a:solidFill>
              <a:latin typeface="+mn-ea"/>
              <a:ea typeface="+mn-ea"/>
            </a:endParaRPr>
          </a:p>
          <a:p>
            <a:pPr algn="ctr" eaLnBrk="0" hangingPunct="0">
              <a:lnSpc>
                <a:spcPct val="85000"/>
              </a:lnSpc>
              <a:spcBef>
                <a:spcPct val="20000"/>
              </a:spcBef>
            </a:pPr>
            <a:r>
              <a:rPr kumimoji="0" lang="en-US" altLang="zh-TW" sz="1200" b="1" dirty="0">
                <a:solidFill>
                  <a:srgbClr val="000000"/>
                </a:solidFill>
                <a:latin typeface="+mn-ea"/>
                <a:ea typeface="+mn-ea"/>
              </a:rPr>
              <a:t>(</a:t>
            </a:r>
            <a:r>
              <a:rPr kumimoji="0" lang="zh-TW" altLang="en-US" sz="1200" b="1" dirty="0">
                <a:solidFill>
                  <a:srgbClr val="000000"/>
                </a:solidFill>
                <a:latin typeface="+mn-ea"/>
                <a:ea typeface="+mn-ea"/>
              </a:rPr>
              <a:t>北中南可各報名一所學校</a:t>
            </a:r>
            <a:r>
              <a:rPr kumimoji="0" lang="en-US" altLang="zh-TW" sz="1200" b="1" dirty="0">
                <a:solidFill>
                  <a:srgbClr val="000000"/>
                </a:solidFill>
                <a:latin typeface="+mn-ea"/>
                <a:ea typeface="+mn-ea"/>
              </a:rPr>
              <a:t>)</a:t>
            </a:r>
          </a:p>
        </p:txBody>
      </p:sp>
      <p:sp>
        <p:nvSpPr>
          <p:cNvPr id="23566" name="AutoShape 32"/>
          <p:cNvSpPr>
            <a:spLocks noChangeArrowheads="1"/>
          </p:cNvSpPr>
          <p:nvPr/>
        </p:nvSpPr>
        <p:spPr bwMode="auto">
          <a:xfrm>
            <a:off x="1611585" y="5765163"/>
            <a:ext cx="1268413" cy="403225"/>
          </a:xfrm>
          <a:prstGeom prst="flowChartDecision">
            <a:avLst/>
          </a:prstGeom>
          <a:solidFill>
            <a:srgbClr val="FFFF99"/>
          </a:solidFill>
          <a:ln w="9525">
            <a:solidFill>
              <a:srgbClr val="000000"/>
            </a:solidFill>
            <a:miter lim="800000"/>
            <a:headEnd/>
            <a:tailEnd/>
          </a:ln>
        </p:spPr>
        <p:txBody>
          <a:bodyPr lIns="53035" tIns="26518" rIns="53035" bIns="26518" anchor="ctr" anchorCtr="0"/>
          <a:lstStyle/>
          <a:p>
            <a:pPr algn="ctr" eaLnBrk="0" hangingPunct="0">
              <a:spcBef>
                <a:spcPct val="20000"/>
              </a:spcBef>
            </a:pPr>
            <a:r>
              <a:rPr kumimoji="0" lang="zh-TW" altLang="en-US" sz="1400" b="1" dirty="0">
                <a:solidFill>
                  <a:srgbClr val="000000"/>
                </a:solidFill>
                <a:latin typeface="+mn-ea"/>
                <a:ea typeface="+mn-ea"/>
              </a:rPr>
              <a:t>錄取</a:t>
            </a:r>
          </a:p>
        </p:txBody>
      </p:sp>
      <p:sp>
        <p:nvSpPr>
          <p:cNvPr id="23567" name="AutoShape 33"/>
          <p:cNvSpPr>
            <a:spLocks noChangeArrowheads="1"/>
          </p:cNvSpPr>
          <p:nvPr/>
        </p:nvSpPr>
        <p:spPr bwMode="auto">
          <a:xfrm>
            <a:off x="4585494" y="4269133"/>
            <a:ext cx="1268412" cy="403225"/>
          </a:xfrm>
          <a:prstGeom prst="flowChartDecision">
            <a:avLst/>
          </a:prstGeom>
          <a:solidFill>
            <a:srgbClr val="FFFF99"/>
          </a:solidFill>
          <a:ln w="9525">
            <a:solidFill>
              <a:srgbClr val="000000"/>
            </a:solidFill>
            <a:miter lim="800000"/>
            <a:headEnd/>
            <a:tailEnd/>
          </a:ln>
        </p:spPr>
        <p:txBody>
          <a:bodyPr lIns="53035" tIns="26518" rIns="53035" bIns="26518" anchor="ctr" anchorCtr="0"/>
          <a:lstStyle/>
          <a:p>
            <a:pPr algn="ctr" eaLnBrk="0" hangingPunct="0">
              <a:spcBef>
                <a:spcPct val="20000"/>
              </a:spcBef>
            </a:pPr>
            <a:r>
              <a:rPr kumimoji="0" lang="zh-TW" altLang="en-US" sz="1400" b="1" dirty="0">
                <a:solidFill>
                  <a:srgbClr val="000000"/>
                </a:solidFill>
                <a:latin typeface="+mn-ea"/>
                <a:ea typeface="+mn-ea"/>
              </a:rPr>
              <a:t>錄取</a:t>
            </a:r>
          </a:p>
        </p:txBody>
      </p:sp>
      <p:sp>
        <p:nvSpPr>
          <p:cNvPr id="23568" name="Line 41"/>
          <p:cNvSpPr>
            <a:spLocks noChangeShapeType="1"/>
          </p:cNvSpPr>
          <p:nvPr/>
        </p:nvSpPr>
        <p:spPr bwMode="auto">
          <a:xfrm flipH="1">
            <a:off x="2222518" y="5551080"/>
            <a:ext cx="0" cy="214132"/>
          </a:xfrm>
          <a:prstGeom prst="line">
            <a:avLst/>
          </a:prstGeom>
          <a:noFill/>
          <a:ln w="9525">
            <a:solidFill>
              <a:srgbClr val="000000"/>
            </a:solidFill>
            <a:round/>
            <a:headEnd/>
            <a:tailEnd type="triangle" w="med" len="med"/>
          </a:ln>
        </p:spPr>
        <p:txBody>
          <a:bodyPr wrap="none" lIns="90000" tIns="46800" rIns="90000" bIns="46800" anchor="ctr"/>
          <a:lstStyle/>
          <a:p>
            <a:endParaRPr lang="zh-TW" altLang="en-US">
              <a:solidFill>
                <a:prstClr val="black"/>
              </a:solidFill>
              <a:latin typeface="+mn-ea"/>
              <a:ea typeface="+mn-ea"/>
            </a:endParaRPr>
          </a:p>
        </p:txBody>
      </p:sp>
      <p:sp>
        <p:nvSpPr>
          <p:cNvPr id="23569" name="Rectangle 35"/>
          <p:cNvSpPr>
            <a:spLocks noChangeArrowheads="1"/>
          </p:cNvSpPr>
          <p:nvPr/>
        </p:nvSpPr>
        <p:spPr bwMode="auto">
          <a:xfrm>
            <a:off x="6138863" y="5596095"/>
            <a:ext cx="323850" cy="201612"/>
          </a:xfrm>
          <a:prstGeom prst="rect">
            <a:avLst/>
          </a:prstGeom>
          <a:noFill/>
          <a:ln w="9525">
            <a:noFill/>
            <a:miter lim="800000"/>
            <a:headEnd/>
            <a:tailEnd/>
          </a:ln>
        </p:spPr>
        <p:txBody>
          <a:bodyPr lIns="53035" tIns="26518" rIns="53035" bIns="26518"/>
          <a:lstStyle/>
          <a:p>
            <a:pPr eaLnBrk="0" hangingPunct="0">
              <a:spcBef>
                <a:spcPct val="20000"/>
              </a:spcBef>
            </a:pPr>
            <a:r>
              <a:rPr kumimoji="0" lang="en-US" altLang="zh-TW" sz="1400" b="1" dirty="0">
                <a:solidFill>
                  <a:srgbClr val="000000"/>
                </a:solidFill>
                <a:latin typeface="+mn-ea"/>
                <a:ea typeface="+mn-ea"/>
              </a:rPr>
              <a:t>N</a:t>
            </a:r>
          </a:p>
        </p:txBody>
      </p:sp>
      <p:sp>
        <p:nvSpPr>
          <p:cNvPr id="23570" name="Rectangle 91"/>
          <p:cNvSpPr>
            <a:spLocks noChangeArrowheads="1"/>
          </p:cNvSpPr>
          <p:nvPr/>
        </p:nvSpPr>
        <p:spPr bwMode="auto">
          <a:xfrm>
            <a:off x="2771775" y="3284314"/>
            <a:ext cx="5184775" cy="301625"/>
          </a:xfrm>
          <a:prstGeom prst="rect">
            <a:avLst/>
          </a:prstGeom>
          <a:noFill/>
          <a:ln w="9525" cap="rnd">
            <a:noFill/>
            <a:prstDash val="sysDot"/>
            <a:miter lim="800000"/>
            <a:headEnd/>
            <a:tailEnd/>
          </a:ln>
        </p:spPr>
        <p:txBody>
          <a:bodyPr lIns="10440" tIns="26518" rIns="10440" bIns="26518"/>
          <a:lstStyle/>
          <a:p>
            <a:pPr eaLnBrk="0" hangingPunct="0">
              <a:spcBef>
                <a:spcPct val="20000"/>
              </a:spcBef>
            </a:pPr>
            <a:r>
              <a:rPr kumimoji="0" lang="en-US" altLang="zh-TW" sz="1400" b="1" dirty="0">
                <a:solidFill>
                  <a:srgbClr val="FF3300"/>
                </a:solidFill>
                <a:latin typeface="+mn-ea"/>
                <a:ea typeface="+mn-ea"/>
              </a:rPr>
              <a:t>( </a:t>
            </a:r>
            <a:r>
              <a:rPr kumimoji="0" lang="zh-TW" altLang="en-US" sz="1400" b="1" dirty="0">
                <a:solidFill>
                  <a:srgbClr val="FF3300"/>
                </a:solidFill>
                <a:latin typeface="+mn-ea"/>
                <a:ea typeface="+mn-ea"/>
              </a:rPr>
              <a:t>可 同 時 報 名 ， 但 錄 取 後 擇 一 校 報 到 </a:t>
            </a:r>
            <a:r>
              <a:rPr kumimoji="0" lang="en-US" altLang="zh-TW" sz="1400" b="1" dirty="0">
                <a:solidFill>
                  <a:srgbClr val="FF3300"/>
                </a:solidFill>
                <a:latin typeface="+mn-ea"/>
                <a:ea typeface="+mn-ea"/>
              </a:rPr>
              <a:t>)</a:t>
            </a:r>
            <a:endParaRPr kumimoji="0" lang="en-US" altLang="zh-TW" sz="1400" b="1" dirty="0">
              <a:solidFill>
                <a:srgbClr val="000000"/>
              </a:solidFill>
              <a:latin typeface="+mn-ea"/>
              <a:ea typeface="+mn-ea"/>
            </a:endParaRPr>
          </a:p>
        </p:txBody>
      </p:sp>
      <p:sp>
        <p:nvSpPr>
          <p:cNvPr id="23571" name="Rectangle 35"/>
          <p:cNvSpPr>
            <a:spLocks noChangeArrowheads="1"/>
          </p:cNvSpPr>
          <p:nvPr/>
        </p:nvSpPr>
        <p:spPr bwMode="auto">
          <a:xfrm>
            <a:off x="7572375" y="5557614"/>
            <a:ext cx="287338" cy="201613"/>
          </a:xfrm>
          <a:prstGeom prst="rect">
            <a:avLst/>
          </a:prstGeom>
          <a:noFill/>
          <a:ln w="9525">
            <a:noFill/>
            <a:miter lim="800000"/>
            <a:headEnd/>
            <a:tailEnd/>
          </a:ln>
        </p:spPr>
        <p:txBody>
          <a:bodyPr lIns="53035" tIns="26518" rIns="53035" bIns="26518"/>
          <a:lstStyle/>
          <a:p>
            <a:pPr eaLnBrk="0" hangingPunct="0">
              <a:spcBef>
                <a:spcPct val="20000"/>
              </a:spcBef>
            </a:pPr>
            <a:r>
              <a:rPr kumimoji="0" lang="en-US" altLang="zh-TW" sz="1400" b="1" dirty="0">
                <a:solidFill>
                  <a:srgbClr val="000000"/>
                </a:solidFill>
                <a:latin typeface="+mn-ea"/>
                <a:ea typeface="+mn-ea"/>
              </a:rPr>
              <a:t>Y</a:t>
            </a:r>
          </a:p>
        </p:txBody>
      </p:sp>
      <p:sp>
        <p:nvSpPr>
          <p:cNvPr id="23572" name="AutoShape 20"/>
          <p:cNvSpPr>
            <a:spLocks noChangeArrowheads="1"/>
          </p:cNvSpPr>
          <p:nvPr/>
        </p:nvSpPr>
        <p:spPr bwMode="auto">
          <a:xfrm>
            <a:off x="6978206" y="3683786"/>
            <a:ext cx="948375" cy="504825"/>
          </a:xfrm>
          <a:prstGeom prst="flowChartProcess">
            <a:avLst/>
          </a:prstGeom>
          <a:solidFill>
            <a:srgbClr val="99CC00"/>
          </a:solidFill>
          <a:ln w="9525">
            <a:solidFill>
              <a:srgbClr val="000000"/>
            </a:solidFill>
            <a:miter lim="800000"/>
            <a:headEnd/>
            <a:tailEnd/>
          </a:ln>
        </p:spPr>
        <p:txBody>
          <a:bodyPr lIns="53035" tIns="26518" rIns="53035" bIns="26518"/>
          <a:lstStyle/>
          <a:p>
            <a:pPr algn="ctr" eaLnBrk="0" hangingPunct="0">
              <a:spcBef>
                <a:spcPct val="20000"/>
              </a:spcBef>
            </a:pPr>
            <a:r>
              <a:rPr kumimoji="0" lang="zh-TW" altLang="en-US" sz="1400" b="1" dirty="0">
                <a:solidFill>
                  <a:srgbClr val="000000"/>
                </a:solidFill>
                <a:latin typeface="+mn-ea"/>
                <a:ea typeface="+mn-ea"/>
              </a:rPr>
              <a:t>特色招生</a:t>
            </a:r>
          </a:p>
          <a:p>
            <a:pPr algn="ctr" eaLnBrk="0" hangingPunct="0">
              <a:spcBef>
                <a:spcPct val="20000"/>
              </a:spcBef>
            </a:pPr>
            <a:r>
              <a:rPr kumimoji="0" lang="zh-TW" altLang="en-US" sz="1400" b="1" dirty="0">
                <a:solidFill>
                  <a:srgbClr val="000000"/>
                </a:solidFill>
                <a:latin typeface="+mn-ea"/>
                <a:ea typeface="+mn-ea"/>
              </a:rPr>
              <a:t>甄選入學</a:t>
            </a:r>
          </a:p>
        </p:txBody>
      </p:sp>
      <p:sp>
        <p:nvSpPr>
          <p:cNvPr id="23573" name="Line 101"/>
          <p:cNvSpPr>
            <a:spLocks noChangeShapeType="1"/>
          </p:cNvSpPr>
          <p:nvPr/>
        </p:nvSpPr>
        <p:spPr bwMode="auto">
          <a:xfrm flipH="1">
            <a:off x="4992751" y="3288803"/>
            <a:ext cx="0" cy="404877"/>
          </a:xfrm>
          <a:prstGeom prst="line">
            <a:avLst/>
          </a:prstGeom>
          <a:noFill/>
          <a:ln w="9525">
            <a:solidFill>
              <a:srgbClr val="000000"/>
            </a:solidFill>
            <a:round/>
            <a:headEnd/>
            <a:tailEnd type="triangle" w="med" len="med"/>
          </a:ln>
        </p:spPr>
        <p:txBody>
          <a:bodyPr/>
          <a:lstStyle/>
          <a:p>
            <a:endParaRPr lang="zh-TW" altLang="en-US">
              <a:solidFill>
                <a:prstClr val="black"/>
              </a:solidFill>
              <a:latin typeface="+mn-ea"/>
              <a:ea typeface="+mn-ea"/>
            </a:endParaRPr>
          </a:p>
        </p:txBody>
      </p:sp>
      <p:sp>
        <p:nvSpPr>
          <p:cNvPr id="23574" name="Line 102"/>
          <p:cNvSpPr>
            <a:spLocks noChangeShapeType="1"/>
          </p:cNvSpPr>
          <p:nvPr/>
        </p:nvSpPr>
        <p:spPr bwMode="auto">
          <a:xfrm>
            <a:off x="5219699" y="4662693"/>
            <a:ext cx="1" cy="228086"/>
          </a:xfrm>
          <a:prstGeom prst="line">
            <a:avLst/>
          </a:prstGeom>
          <a:noFill/>
          <a:ln w="9525">
            <a:solidFill>
              <a:srgbClr val="000000"/>
            </a:solidFill>
            <a:round/>
            <a:headEnd/>
            <a:tailEnd/>
          </a:ln>
        </p:spPr>
        <p:txBody>
          <a:bodyPr/>
          <a:lstStyle/>
          <a:p>
            <a:endParaRPr lang="zh-TW" altLang="en-US">
              <a:solidFill>
                <a:prstClr val="black"/>
              </a:solidFill>
              <a:latin typeface="+mn-ea"/>
              <a:ea typeface="+mn-ea"/>
            </a:endParaRPr>
          </a:p>
        </p:txBody>
      </p:sp>
      <p:sp>
        <p:nvSpPr>
          <p:cNvPr id="23575" name="Line 103"/>
          <p:cNvSpPr>
            <a:spLocks noChangeShapeType="1"/>
          </p:cNvSpPr>
          <p:nvPr/>
        </p:nvSpPr>
        <p:spPr bwMode="auto">
          <a:xfrm>
            <a:off x="6615640" y="5124772"/>
            <a:ext cx="871726" cy="4692"/>
          </a:xfrm>
          <a:prstGeom prst="line">
            <a:avLst/>
          </a:prstGeom>
          <a:noFill/>
          <a:ln w="9525">
            <a:solidFill>
              <a:srgbClr val="000000"/>
            </a:solidFill>
            <a:round/>
            <a:headEnd/>
            <a:tailEnd/>
          </a:ln>
        </p:spPr>
        <p:txBody>
          <a:bodyPr/>
          <a:lstStyle/>
          <a:p>
            <a:endParaRPr lang="zh-TW" altLang="en-US">
              <a:solidFill>
                <a:prstClr val="black"/>
              </a:solidFill>
              <a:latin typeface="+mn-ea"/>
              <a:ea typeface="+mn-ea"/>
            </a:endParaRPr>
          </a:p>
        </p:txBody>
      </p:sp>
      <p:sp>
        <p:nvSpPr>
          <p:cNvPr id="23576" name="Line 104"/>
          <p:cNvSpPr>
            <a:spLocks noChangeShapeType="1"/>
          </p:cNvSpPr>
          <p:nvPr/>
        </p:nvSpPr>
        <p:spPr bwMode="auto">
          <a:xfrm>
            <a:off x="6999445" y="5148040"/>
            <a:ext cx="0" cy="329006"/>
          </a:xfrm>
          <a:prstGeom prst="line">
            <a:avLst/>
          </a:prstGeom>
          <a:noFill/>
          <a:ln w="9525">
            <a:solidFill>
              <a:srgbClr val="000000"/>
            </a:solidFill>
            <a:round/>
            <a:headEnd/>
            <a:tailEnd type="triangle" w="med" len="med"/>
          </a:ln>
        </p:spPr>
        <p:txBody>
          <a:bodyPr/>
          <a:lstStyle/>
          <a:p>
            <a:endParaRPr lang="zh-TW" altLang="en-US">
              <a:solidFill>
                <a:prstClr val="black"/>
              </a:solidFill>
              <a:latin typeface="+mn-ea"/>
              <a:ea typeface="+mn-ea"/>
            </a:endParaRPr>
          </a:p>
        </p:txBody>
      </p:sp>
      <p:sp>
        <p:nvSpPr>
          <p:cNvPr id="23577" name="Line 105"/>
          <p:cNvSpPr>
            <a:spLocks noChangeShapeType="1"/>
          </p:cNvSpPr>
          <p:nvPr/>
        </p:nvSpPr>
        <p:spPr bwMode="auto">
          <a:xfrm>
            <a:off x="5021263" y="1498377"/>
            <a:ext cx="0" cy="100012"/>
          </a:xfrm>
          <a:prstGeom prst="line">
            <a:avLst/>
          </a:prstGeom>
          <a:noFill/>
          <a:ln w="9525">
            <a:solidFill>
              <a:srgbClr val="000000"/>
            </a:solidFill>
            <a:round/>
            <a:headEnd/>
            <a:tailEnd/>
          </a:ln>
        </p:spPr>
        <p:txBody>
          <a:bodyPr/>
          <a:lstStyle/>
          <a:p>
            <a:endParaRPr lang="zh-TW" altLang="en-US">
              <a:solidFill>
                <a:prstClr val="black"/>
              </a:solidFill>
              <a:latin typeface="+mn-ea"/>
              <a:ea typeface="+mn-ea"/>
            </a:endParaRPr>
          </a:p>
        </p:txBody>
      </p:sp>
      <p:sp>
        <p:nvSpPr>
          <p:cNvPr id="23578" name="Line 106"/>
          <p:cNvSpPr>
            <a:spLocks noChangeShapeType="1"/>
          </p:cNvSpPr>
          <p:nvPr/>
        </p:nvSpPr>
        <p:spPr bwMode="auto">
          <a:xfrm>
            <a:off x="3594100" y="1598389"/>
            <a:ext cx="2732088" cy="0"/>
          </a:xfrm>
          <a:prstGeom prst="line">
            <a:avLst/>
          </a:prstGeom>
          <a:noFill/>
          <a:ln w="9525">
            <a:solidFill>
              <a:srgbClr val="000000"/>
            </a:solidFill>
            <a:round/>
            <a:headEnd/>
            <a:tailEnd/>
          </a:ln>
        </p:spPr>
        <p:txBody>
          <a:bodyPr/>
          <a:lstStyle/>
          <a:p>
            <a:endParaRPr lang="zh-TW" altLang="en-US">
              <a:solidFill>
                <a:prstClr val="black"/>
              </a:solidFill>
              <a:latin typeface="+mn-ea"/>
              <a:ea typeface="+mn-ea"/>
            </a:endParaRPr>
          </a:p>
        </p:txBody>
      </p:sp>
      <p:sp>
        <p:nvSpPr>
          <p:cNvPr id="23579" name="Line 107"/>
          <p:cNvSpPr>
            <a:spLocks noChangeShapeType="1"/>
          </p:cNvSpPr>
          <p:nvPr/>
        </p:nvSpPr>
        <p:spPr bwMode="auto">
          <a:xfrm>
            <a:off x="3594100" y="1598389"/>
            <a:ext cx="0" cy="268279"/>
          </a:xfrm>
          <a:prstGeom prst="line">
            <a:avLst/>
          </a:prstGeom>
          <a:noFill/>
          <a:ln w="9525">
            <a:solidFill>
              <a:srgbClr val="000000"/>
            </a:solidFill>
            <a:round/>
            <a:headEnd/>
            <a:tailEnd type="triangle" w="med" len="med"/>
          </a:ln>
        </p:spPr>
        <p:txBody>
          <a:bodyPr/>
          <a:lstStyle/>
          <a:p>
            <a:endParaRPr lang="zh-TW" altLang="en-US">
              <a:solidFill>
                <a:prstClr val="black"/>
              </a:solidFill>
              <a:latin typeface="+mn-ea"/>
              <a:ea typeface="+mn-ea"/>
            </a:endParaRPr>
          </a:p>
        </p:txBody>
      </p:sp>
      <p:sp>
        <p:nvSpPr>
          <p:cNvPr id="23580" name="Line 108"/>
          <p:cNvSpPr>
            <a:spLocks noChangeShapeType="1"/>
          </p:cNvSpPr>
          <p:nvPr/>
        </p:nvSpPr>
        <p:spPr bwMode="auto">
          <a:xfrm>
            <a:off x="6326186" y="2456435"/>
            <a:ext cx="1" cy="186000"/>
          </a:xfrm>
          <a:prstGeom prst="line">
            <a:avLst/>
          </a:prstGeom>
          <a:noFill/>
          <a:ln w="9525">
            <a:solidFill>
              <a:srgbClr val="000000"/>
            </a:solidFill>
            <a:round/>
            <a:headEnd/>
            <a:tailEnd/>
          </a:ln>
        </p:spPr>
        <p:txBody>
          <a:bodyPr/>
          <a:lstStyle/>
          <a:p>
            <a:endParaRPr lang="zh-TW" altLang="en-US">
              <a:solidFill>
                <a:prstClr val="black"/>
              </a:solidFill>
              <a:latin typeface="+mn-ea"/>
              <a:ea typeface="+mn-ea"/>
            </a:endParaRPr>
          </a:p>
        </p:txBody>
      </p:sp>
      <p:sp>
        <p:nvSpPr>
          <p:cNvPr id="23581" name="Line 109"/>
          <p:cNvSpPr>
            <a:spLocks noChangeShapeType="1"/>
          </p:cNvSpPr>
          <p:nvPr/>
        </p:nvSpPr>
        <p:spPr bwMode="auto">
          <a:xfrm>
            <a:off x="3604604" y="2618093"/>
            <a:ext cx="2719388" cy="0"/>
          </a:xfrm>
          <a:prstGeom prst="line">
            <a:avLst/>
          </a:prstGeom>
          <a:noFill/>
          <a:ln w="9525">
            <a:solidFill>
              <a:srgbClr val="000000"/>
            </a:solidFill>
            <a:round/>
            <a:headEnd/>
            <a:tailEnd/>
          </a:ln>
        </p:spPr>
        <p:txBody>
          <a:bodyPr/>
          <a:lstStyle/>
          <a:p>
            <a:endParaRPr lang="zh-TW" altLang="en-US">
              <a:solidFill>
                <a:prstClr val="black"/>
              </a:solidFill>
              <a:latin typeface="+mn-ea"/>
              <a:ea typeface="+mn-ea"/>
            </a:endParaRPr>
          </a:p>
        </p:txBody>
      </p:sp>
      <p:sp>
        <p:nvSpPr>
          <p:cNvPr id="23582" name="Line 110"/>
          <p:cNvSpPr>
            <a:spLocks noChangeShapeType="1"/>
          </p:cNvSpPr>
          <p:nvPr/>
        </p:nvSpPr>
        <p:spPr bwMode="auto">
          <a:xfrm flipH="1">
            <a:off x="3604604" y="2430768"/>
            <a:ext cx="0" cy="164571"/>
          </a:xfrm>
          <a:prstGeom prst="line">
            <a:avLst/>
          </a:prstGeom>
          <a:noFill/>
          <a:ln w="9525">
            <a:solidFill>
              <a:srgbClr val="000000"/>
            </a:solidFill>
            <a:round/>
            <a:headEnd/>
            <a:tailEnd/>
          </a:ln>
        </p:spPr>
        <p:txBody>
          <a:bodyPr/>
          <a:lstStyle/>
          <a:p>
            <a:endParaRPr lang="zh-TW" altLang="en-US">
              <a:solidFill>
                <a:prstClr val="black"/>
              </a:solidFill>
              <a:latin typeface="+mn-ea"/>
              <a:ea typeface="+mn-ea"/>
            </a:endParaRPr>
          </a:p>
        </p:txBody>
      </p:sp>
      <p:sp>
        <p:nvSpPr>
          <p:cNvPr id="23583" name="Line 111"/>
          <p:cNvSpPr>
            <a:spLocks noChangeShapeType="1"/>
          </p:cNvSpPr>
          <p:nvPr/>
        </p:nvSpPr>
        <p:spPr bwMode="auto">
          <a:xfrm>
            <a:off x="5038726" y="2623914"/>
            <a:ext cx="0" cy="134938"/>
          </a:xfrm>
          <a:prstGeom prst="line">
            <a:avLst/>
          </a:prstGeom>
          <a:noFill/>
          <a:ln w="9525">
            <a:solidFill>
              <a:srgbClr val="000000"/>
            </a:solidFill>
            <a:round/>
            <a:headEnd/>
            <a:tailEnd type="triangle" w="med" len="med"/>
          </a:ln>
        </p:spPr>
        <p:txBody>
          <a:bodyPr/>
          <a:lstStyle/>
          <a:p>
            <a:endParaRPr lang="zh-TW" altLang="en-US">
              <a:solidFill>
                <a:prstClr val="black"/>
              </a:solidFill>
              <a:latin typeface="+mn-ea"/>
              <a:ea typeface="+mn-ea"/>
            </a:endParaRPr>
          </a:p>
        </p:txBody>
      </p:sp>
      <p:sp>
        <p:nvSpPr>
          <p:cNvPr id="23584" name="Line 112"/>
          <p:cNvSpPr>
            <a:spLocks noChangeShapeType="1"/>
          </p:cNvSpPr>
          <p:nvPr/>
        </p:nvSpPr>
        <p:spPr bwMode="auto">
          <a:xfrm flipV="1">
            <a:off x="2052502" y="3258677"/>
            <a:ext cx="5421042" cy="30127"/>
          </a:xfrm>
          <a:prstGeom prst="line">
            <a:avLst/>
          </a:prstGeom>
          <a:noFill/>
          <a:ln w="9525">
            <a:solidFill>
              <a:srgbClr val="000000"/>
            </a:solidFill>
            <a:round/>
            <a:headEnd/>
            <a:tailEnd/>
          </a:ln>
        </p:spPr>
        <p:txBody>
          <a:bodyPr/>
          <a:lstStyle/>
          <a:p>
            <a:endParaRPr lang="zh-TW" altLang="en-US">
              <a:solidFill>
                <a:prstClr val="black"/>
              </a:solidFill>
              <a:latin typeface="+mn-ea"/>
              <a:ea typeface="+mn-ea"/>
            </a:endParaRPr>
          </a:p>
        </p:txBody>
      </p:sp>
      <p:sp>
        <p:nvSpPr>
          <p:cNvPr id="23586" name="Line 114"/>
          <p:cNvSpPr>
            <a:spLocks noChangeShapeType="1"/>
          </p:cNvSpPr>
          <p:nvPr/>
        </p:nvSpPr>
        <p:spPr bwMode="auto">
          <a:xfrm>
            <a:off x="7694479" y="5760863"/>
            <a:ext cx="131896" cy="128539"/>
          </a:xfrm>
          <a:prstGeom prst="line">
            <a:avLst/>
          </a:prstGeom>
          <a:noFill/>
          <a:ln w="9525">
            <a:solidFill>
              <a:srgbClr val="000000"/>
            </a:solidFill>
            <a:round/>
            <a:headEnd/>
            <a:tailEnd type="triangle" w="med" len="med"/>
          </a:ln>
        </p:spPr>
        <p:txBody>
          <a:bodyPr/>
          <a:lstStyle/>
          <a:p>
            <a:endParaRPr lang="zh-TW" altLang="en-US">
              <a:solidFill>
                <a:prstClr val="black"/>
              </a:solidFill>
              <a:latin typeface="+mn-ea"/>
              <a:ea typeface="+mn-ea"/>
            </a:endParaRPr>
          </a:p>
        </p:txBody>
      </p:sp>
      <p:sp>
        <p:nvSpPr>
          <p:cNvPr id="23589" name="Line 121"/>
          <p:cNvSpPr>
            <a:spLocks noChangeShapeType="1"/>
          </p:cNvSpPr>
          <p:nvPr/>
        </p:nvSpPr>
        <p:spPr bwMode="auto">
          <a:xfrm flipH="1">
            <a:off x="5364163" y="5744541"/>
            <a:ext cx="688986" cy="144861"/>
          </a:xfrm>
          <a:prstGeom prst="line">
            <a:avLst/>
          </a:prstGeom>
          <a:noFill/>
          <a:ln w="9525">
            <a:solidFill>
              <a:srgbClr val="000000"/>
            </a:solidFill>
            <a:round/>
            <a:headEnd/>
            <a:tailEnd type="triangle" w="med" len="med"/>
          </a:ln>
        </p:spPr>
        <p:txBody>
          <a:bodyPr/>
          <a:lstStyle/>
          <a:p>
            <a:endParaRPr lang="zh-TW" altLang="en-US">
              <a:solidFill>
                <a:prstClr val="black"/>
              </a:solidFill>
              <a:latin typeface="+mn-ea"/>
              <a:ea typeface="+mn-ea"/>
            </a:endParaRPr>
          </a:p>
        </p:txBody>
      </p:sp>
      <p:sp>
        <p:nvSpPr>
          <p:cNvPr id="23590" name="Rectangle 70"/>
          <p:cNvSpPr>
            <a:spLocks noChangeArrowheads="1"/>
          </p:cNvSpPr>
          <p:nvPr/>
        </p:nvSpPr>
        <p:spPr bwMode="auto">
          <a:xfrm>
            <a:off x="7859713" y="2103214"/>
            <a:ext cx="1176337" cy="401638"/>
          </a:xfrm>
          <a:prstGeom prst="rect">
            <a:avLst/>
          </a:prstGeom>
          <a:solidFill>
            <a:srgbClr val="99CC00"/>
          </a:solidFill>
          <a:ln w="9525">
            <a:solidFill>
              <a:srgbClr val="000000"/>
            </a:solidFill>
            <a:prstDash val="dash"/>
            <a:miter lim="800000"/>
            <a:headEnd/>
            <a:tailEnd/>
          </a:ln>
        </p:spPr>
        <p:txBody>
          <a:bodyPr lIns="10440" tIns="26518" rIns="10440" bIns="26518"/>
          <a:lstStyle/>
          <a:p>
            <a:pPr algn="ctr" eaLnBrk="0" hangingPunct="0">
              <a:spcBef>
                <a:spcPct val="20000"/>
              </a:spcBef>
            </a:pPr>
            <a:r>
              <a:rPr kumimoji="0" lang="zh-TW" altLang="en-US" sz="1200" b="1" dirty="0">
                <a:solidFill>
                  <a:srgbClr val="000000"/>
                </a:solidFill>
                <a:latin typeface="+mn-ea"/>
                <a:ea typeface="+mn-ea"/>
              </a:rPr>
              <a:t>特色招生</a:t>
            </a:r>
          </a:p>
          <a:p>
            <a:pPr algn="ctr" eaLnBrk="0" hangingPunct="0">
              <a:spcBef>
                <a:spcPct val="20000"/>
              </a:spcBef>
            </a:pPr>
            <a:r>
              <a:rPr kumimoji="0" lang="zh-TW" altLang="en-US" sz="1200" b="1" dirty="0">
                <a:solidFill>
                  <a:srgbClr val="000000"/>
                </a:solidFill>
                <a:latin typeface="+mn-ea"/>
                <a:ea typeface="+mn-ea"/>
              </a:rPr>
              <a:t>術科測驗</a:t>
            </a:r>
            <a:endParaRPr kumimoji="0" lang="zh-TW" altLang="en-US" sz="2400" b="1" dirty="0">
              <a:solidFill>
                <a:srgbClr val="000000"/>
              </a:solidFill>
              <a:latin typeface="+mn-ea"/>
              <a:ea typeface="+mn-ea"/>
            </a:endParaRPr>
          </a:p>
        </p:txBody>
      </p:sp>
      <p:sp>
        <p:nvSpPr>
          <p:cNvPr id="23591" name="Line 130"/>
          <p:cNvSpPr>
            <a:spLocks noChangeShapeType="1"/>
          </p:cNvSpPr>
          <p:nvPr/>
        </p:nvSpPr>
        <p:spPr bwMode="auto">
          <a:xfrm flipH="1">
            <a:off x="7473543" y="3256930"/>
            <a:ext cx="13823" cy="436750"/>
          </a:xfrm>
          <a:prstGeom prst="line">
            <a:avLst/>
          </a:prstGeom>
          <a:noFill/>
          <a:ln w="9525">
            <a:solidFill>
              <a:srgbClr val="000000"/>
            </a:solidFill>
            <a:round/>
            <a:headEnd/>
            <a:tailEnd type="triangle" w="med" len="med"/>
          </a:ln>
        </p:spPr>
        <p:txBody>
          <a:bodyPr/>
          <a:lstStyle/>
          <a:p>
            <a:endParaRPr lang="zh-TW" altLang="en-US">
              <a:solidFill>
                <a:prstClr val="black"/>
              </a:solidFill>
              <a:latin typeface="+mn-ea"/>
              <a:ea typeface="+mn-ea"/>
            </a:endParaRPr>
          </a:p>
        </p:txBody>
      </p:sp>
      <p:sp>
        <p:nvSpPr>
          <p:cNvPr id="23592" name="Line 142"/>
          <p:cNvSpPr>
            <a:spLocks noChangeShapeType="1"/>
          </p:cNvSpPr>
          <p:nvPr/>
        </p:nvSpPr>
        <p:spPr bwMode="auto">
          <a:xfrm flipH="1">
            <a:off x="1067405" y="5896662"/>
            <a:ext cx="317500" cy="144463"/>
          </a:xfrm>
          <a:prstGeom prst="line">
            <a:avLst/>
          </a:prstGeom>
          <a:noFill/>
          <a:ln w="9525">
            <a:solidFill>
              <a:srgbClr val="000000"/>
            </a:solidFill>
            <a:round/>
            <a:headEnd/>
            <a:tailEnd type="triangle" w="med" len="med"/>
          </a:ln>
        </p:spPr>
        <p:txBody>
          <a:bodyPr/>
          <a:lstStyle/>
          <a:p>
            <a:endParaRPr lang="zh-TW" altLang="en-US">
              <a:solidFill>
                <a:prstClr val="black"/>
              </a:solidFill>
              <a:latin typeface="+mn-ea"/>
              <a:ea typeface="+mn-ea"/>
            </a:endParaRPr>
          </a:p>
        </p:txBody>
      </p:sp>
      <p:sp>
        <p:nvSpPr>
          <p:cNvPr id="23593" name="Rectangle 35"/>
          <p:cNvSpPr>
            <a:spLocks noChangeArrowheads="1"/>
          </p:cNvSpPr>
          <p:nvPr/>
        </p:nvSpPr>
        <p:spPr bwMode="auto">
          <a:xfrm>
            <a:off x="1384905" y="5788596"/>
            <a:ext cx="317500" cy="201612"/>
          </a:xfrm>
          <a:prstGeom prst="rect">
            <a:avLst/>
          </a:prstGeom>
          <a:noFill/>
          <a:ln w="9525">
            <a:noFill/>
            <a:miter lim="800000"/>
            <a:headEnd/>
            <a:tailEnd/>
          </a:ln>
        </p:spPr>
        <p:txBody>
          <a:bodyPr lIns="53035" tIns="26518" rIns="53035" bIns="26518"/>
          <a:lstStyle/>
          <a:p>
            <a:pPr eaLnBrk="0" hangingPunct="0">
              <a:spcBef>
                <a:spcPct val="20000"/>
              </a:spcBef>
            </a:pPr>
            <a:r>
              <a:rPr kumimoji="0" lang="en-US" altLang="zh-TW" sz="1400" b="1" dirty="0">
                <a:solidFill>
                  <a:srgbClr val="000000"/>
                </a:solidFill>
                <a:latin typeface="+mn-ea"/>
                <a:ea typeface="+mn-ea"/>
              </a:rPr>
              <a:t>Y</a:t>
            </a:r>
          </a:p>
        </p:txBody>
      </p:sp>
      <p:sp>
        <p:nvSpPr>
          <p:cNvPr id="23594" name="Line 149"/>
          <p:cNvSpPr>
            <a:spLocks noChangeShapeType="1"/>
          </p:cNvSpPr>
          <p:nvPr/>
        </p:nvSpPr>
        <p:spPr bwMode="auto">
          <a:xfrm>
            <a:off x="6289675" y="2236564"/>
            <a:ext cx="1585913" cy="0"/>
          </a:xfrm>
          <a:prstGeom prst="line">
            <a:avLst/>
          </a:prstGeom>
          <a:noFill/>
          <a:ln w="9525">
            <a:solidFill>
              <a:srgbClr val="000000"/>
            </a:solidFill>
            <a:prstDash val="dash"/>
            <a:round/>
            <a:headEnd/>
            <a:tailEnd/>
          </a:ln>
        </p:spPr>
        <p:txBody>
          <a:bodyPr/>
          <a:lstStyle/>
          <a:p>
            <a:endParaRPr lang="zh-TW" altLang="en-US">
              <a:solidFill>
                <a:prstClr val="black"/>
              </a:solidFill>
              <a:latin typeface="+mn-ea"/>
              <a:ea typeface="+mn-ea"/>
            </a:endParaRPr>
          </a:p>
        </p:txBody>
      </p:sp>
      <p:sp>
        <p:nvSpPr>
          <p:cNvPr id="23596" name="AutoShape 6"/>
          <p:cNvSpPr>
            <a:spLocks noChangeArrowheads="1"/>
          </p:cNvSpPr>
          <p:nvPr/>
        </p:nvSpPr>
        <p:spPr bwMode="auto">
          <a:xfrm>
            <a:off x="5219700" y="1866668"/>
            <a:ext cx="2020888" cy="589766"/>
          </a:xfrm>
          <a:prstGeom prst="flowChartProcess">
            <a:avLst/>
          </a:prstGeom>
          <a:solidFill>
            <a:srgbClr val="FF6600"/>
          </a:solidFill>
          <a:ln w="9525">
            <a:solidFill>
              <a:srgbClr val="000000"/>
            </a:solidFill>
            <a:miter lim="800000"/>
            <a:headEnd/>
            <a:tailEnd/>
          </a:ln>
        </p:spPr>
        <p:txBody>
          <a:bodyPr lIns="53035" tIns="26518" rIns="53035" bIns="26518"/>
          <a:lstStyle/>
          <a:p>
            <a:pPr algn="ctr" eaLnBrk="0" hangingPunct="0">
              <a:lnSpc>
                <a:spcPct val="85000"/>
              </a:lnSpc>
            </a:pPr>
            <a:r>
              <a:rPr kumimoji="0" lang="zh-TW" altLang="en-US" sz="2000" b="1" dirty="0">
                <a:solidFill>
                  <a:srgbClr val="000000"/>
                </a:solidFill>
                <a:latin typeface="+mn-ea"/>
                <a:ea typeface="+mn-ea"/>
              </a:rPr>
              <a:t>國中教育會考</a:t>
            </a:r>
          </a:p>
          <a:p>
            <a:pPr algn="ctr" eaLnBrk="0" hangingPunct="0">
              <a:lnSpc>
                <a:spcPct val="85000"/>
              </a:lnSpc>
            </a:pPr>
            <a:r>
              <a:rPr kumimoji="0" lang="zh-TW" altLang="en-US" sz="2000" b="1" dirty="0">
                <a:solidFill>
                  <a:srgbClr val="000099"/>
                </a:solidFill>
                <a:latin typeface="+mn-ea"/>
                <a:ea typeface="+mn-ea"/>
              </a:rPr>
              <a:t>（</a:t>
            </a:r>
            <a:r>
              <a:rPr kumimoji="0" lang="en-US" altLang="zh-TW" sz="2000" b="1" dirty="0">
                <a:solidFill>
                  <a:srgbClr val="000099"/>
                </a:solidFill>
                <a:latin typeface="+mn-ea"/>
                <a:ea typeface="+mn-ea"/>
              </a:rPr>
              <a:t>5/16-5/17</a:t>
            </a:r>
            <a:r>
              <a:rPr kumimoji="0" lang="zh-TW" altLang="en-US" sz="2000" b="1" dirty="0">
                <a:solidFill>
                  <a:srgbClr val="000099"/>
                </a:solidFill>
                <a:latin typeface="+mn-ea"/>
                <a:ea typeface="+mn-ea"/>
              </a:rPr>
              <a:t>）</a:t>
            </a:r>
          </a:p>
        </p:txBody>
      </p:sp>
      <p:sp>
        <p:nvSpPr>
          <p:cNvPr id="23598" name="Line 154"/>
          <p:cNvSpPr>
            <a:spLocks noChangeShapeType="1"/>
          </p:cNvSpPr>
          <p:nvPr/>
        </p:nvSpPr>
        <p:spPr bwMode="auto">
          <a:xfrm>
            <a:off x="7399338" y="2217514"/>
            <a:ext cx="1587" cy="477838"/>
          </a:xfrm>
          <a:prstGeom prst="line">
            <a:avLst/>
          </a:prstGeom>
          <a:noFill/>
          <a:ln w="9525">
            <a:solidFill>
              <a:srgbClr val="000000"/>
            </a:solidFill>
            <a:prstDash val="dash"/>
            <a:round/>
            <a:headEnd/>
            <a:tailEnd/>
          </a:ln>
        </p:spPr>
        <p:txBody>
          <a:bodyPr/>
          <a:lstStyle/>
          <a:p>
            <a:endParaRPr lang="zh-TW" altLang="en-US">
              <a:solidFill>
                <a:prstClr val="black"/>
              </a:solidFill>
              <a:latin typeface="+mn-ea"/>
              <a:ea typeface="+mn-ea"/>
            </a:endParaRPr>
          </a:p>
        </p:txBody>
      </p:sp>
      <p:sp>
        <p:nvSpPr>
          <p:cNvPr id="23599" name="AutoShape 85"/>
          <p:cNvSpPr>
            <a:spLocks noChangeArrowheads="1"/>
          </p:cNvSpPr>
          <p:nvPr/>
        </p:nvSpPr>
        <p:spPr bwMode="auto">
          <a:xfrm>
            <a:off x="7859713" y="2595339"/>
            <a:ext cx="1176337" cy="401638"/>
          </a:xfrm>
          <a:prstGeom prst="flowChartProcess">
            <a:avLst/>
          </a:prstGeom>
          <a:solidFill>
            <a:srgbClr val="CC99FF"/>
          </a:solidFill>
          <a:ln w="9525">
            <a:solidFill>
              <a:srgbClr val="000000"/>
            </a:solidFill>
            <a:prstDash val="dash"/>
            <a:miter lim="800000"/>
            <a:headEnd/>
            <a:tailEnd/>
          </a:ln>
        </p:spPr>
        <p:txBody>
          <a:bodyPr lIns="53035" tIns="26518" rIns="53035" bIns="26518"/>
          <a:lstStyle/>
          <a:p>
            <a:pPr algn="ctr" eaLnBrk="0" hangingPunct="0">
              <a:spcBef>
                <a:spcPct val="20000"/>
              </a:spcBef>
            </a:pPr>
            <a:r>
              <a:rPr kumimoji="0" lang="zh-TW" altLang="en-US" sz="1200" b="1" dirty="0">
                <a:solidFill>
                  <a:srgbClr val="000000"/>
                </a:solidFill>
                <a:latin typeface="+mn-ea"/>
                <a:ea typeface="+mn-ea"/>
              </a:rPr>
              <a:t>身心障礙學生就學輔導</a:t>
            </a:r>
            <a:endParaRPr kumimoji="0" lang="zh-TW" altLang="en-US" sz="2400" b="1" dirty="0">
              <a:solidFill>
                <a:srgbClr val="000000"/>
              </a:solidFill>
              <a:latin typeface="+mn-ea"/>
              <a:ea typeface="+mn-ea"/>
            </a:endParaRPr>
          </a:p>
        </p:txBody>
      </p:sp>
      <p:sp>
        <p:nvSpPr>
          <p:cNvPr id="23600" name="Line 156"/>
          <p:cNvSpPr>
            <a:spLocks noChangeShapeType="1"/>
          </p:cNvSpPr>
          <p:nvPr/>
        </p:nvSpPr>
        <p:spPr bwMode="auto">
          <a:xfrm>
            <a:off x="7394575" y="2693764"/>
            <a:ext cx="431800" cy="0"/>
          </a:xfrm>
          <a:prstGeom prst="line">
            <a:avLst/>
          </a:prstGeom>
          <a:noFill/>
          <a:ln w="9525">
            <a:solidFill>
              <a:srgbClr val="000000"/>
            </a:solidFill>
            <a:prstDash val="dash"/>
            <a:round/>
            <a:headEnd/>
            <a:tailEnd/>
          </a:ln>
        </p:spPr>
        <p:txBody>
          <a:bodyPr/>
          <a:lstStyle/>
          <a:p>
            <a:endParaRPr lang="zh-TW" altLang="en-US">
              <a:solidFill>
                <a:prstClr val="black"/>
              </a:solidFill>
              <a:latin typeface="+mn-ea"/>
              <a:ea typeface="+mn-ea"/>
            </a:endParaRPr>
          </a:p>
        </p:txBody>
      </p:sp>
      <p:sp>
        <p:nvSpPr>
          <p:cNvPr id="713810" name="Rectangle 83"/>
          <p:cNvSpPr>
            <a:spLocks noChangeArrowheads="1"/>
          </p:cNvSpPr>
          <p:nvPr/>
        </p:nvSpPr>
        <p:spPr bwMode="auto">
          <a:xfrm>
            <a:off x="8002778" y="3287452"/>
            <a:ext cx="1042987" cy="1515833"/>
          </a:xfrm>
          <a:prstGeom prst="rect">
            <a:avLst/>
          </a:prstGeom>
          <a:solidFill>
            <a:srgbClr val="FFFF00"/>
          </a:solidFill>
          <a:ln w="9525">
            <a:solidFill>
              <a:srgbClr val="000000"/>
            </a:solidFill>
            <a:miter lim="800000"/>
            <a:headEnd/>
            <a:tailEnd/>
          </a:ln>
        </p:spPr>
        <p:txBody>
          <a:bodyPr/>
          <a:lstStyle/>
          <a:p>
            <a:pPr algn="just" eaLnBrk="0" hangingPunct="0">
              <a:lnSpc>
                <a:spcPct val="96000"/>
              </a:lnSpc>
              <a:spcBef>
                <a:spcPct val="20000"/>
              </a:spcBef>
              <a:defRPr/>
            </a:pPr>
            <a:r>
              <a:rPr kumimoji="0" lang="zh-TW" altLang="en-US" sz="1200" b="1" dirty="0">
                <a:solidFill>
                  <a:prstClr val="black"/>
                </a:solidFill>
                <a:effectLst>
                  <a:outerShdw blurRad="38100" dist="38100" dir="2700000" algn="tl">
                    <a:srgbClr val="FFFFFF"/>
                  </a:outerShdw>
                </a:effectLst>
                <a:latin typeface="+mn-ea"/>
                <a:ea typeface="+mn-ea"/>
              </a:rPr>
              <a:t>藝術才能班</a:t>
            </a:r>
          </a:p>
          <a:p>
            <a:pPr algn="just" eaLnBrk="0" hangingPunct="0">
              <a:lnSpc>
                <a:spcPct val="96000"/>
              </a:lnSpc>
              <a:spcBef>
                <a:spcPct val="20000"/>
              </a:spcBef>
              <a:defRPr/>
            </a:pPr>
            <a:r>
              <a:rPr kumimoji="0" lang="zh-TW" altLang="en-US" sz="1200" b="1" dirty="0">
                <a:solidFill>
                  <a:prstClr val="black"/>
                </a:solidFill>
                <a:effectLst>
                  <a:outerShdw blurRad="38100" dist="38100" dir="2700000" algn="tl">
                    <a:srgbClr val="FFFFFF"/>
                  </a:outerShdw>
                </a:effectLst>
                <a:latin typeface="+mn-ea"/>
                <a:ea typeface="+mn-ea"/>
              </a:rPr>
              <a:t>體育班</a:t>
            </a:r>
          </a:p>
          <a:p>
            <a:pPr algn="just" eaLnBrk="0" hangingPunct="0">
              <a:lnSpc>
                <a:spcPct val="96000"/>
              </a:lnSpc>
              <a:spcBef>
                <a:spcPct val="20000"/>
              </a:spcBef>
              <a:defRPr/>
            </a:pPr>
            <a:r>
              <a:rPr kumimoji="0" lang="zh-TW" altLang="en-US" sz="1200" b="1" dirty="0">
                <a:solidFill>
                  <a:prstClr val="black"/>
                </a:solidFill>
                <a:effectLst>
                  <a:outerShdw blurRad="38100" dist="38100" dir="2700000" algn="tl">
                    <a:srgbClr val="FFFFFF"/>
                  </a:outerShdw>
                </a:effectLst>
                <a:latin typeface="+mn-ea"/>
                <a:ea typeface="+mn-ea"/>
              </a:rPr>
              <a:t>科學班</a:t>
            </a:r>
          </a:p>
          <a:p>
            <a:pPr algn="just" eaLnBrk="0" hangingPunct="0">
              <a:lnSpc>
                <a:spcPct val="96000"/>
              </a:lnSpc>
              <a:spcBef>
                <a:spcPct val="20000"/>
              </a:spcBef>
              <a:defRPr/>
            </a:pPr>
            <a:r>
              <a:rPr kumimoji="0" lang="zh-TW" altLang="en-US" sz="1200" b="1" dirty="0">
                <a:solidFill>
                  <a:prstClr val="black"/>
                </a:solidFill>
                <a:effectLst>
                  <a:outerShdw blurRad="38100" dist="38100" dir="2700000" algn="tl">
                    <a:srgbClr val="FFFFFF"/>
                  </a:outerShdw>
                </a:effectLst>
                <a:latin typeface="+mn-ea"/>
                <a:ea typeface="+mn-ea"/>
              </a:rPr>
              <a:t>專業群科甄選入學</a:t>
            </a:r>
            <a:endParaRPr kumimoji="0" lang="en-US" altLang="zh-TW" sz="1200" b="1" dirty="0">
              <a:solidFill>
                <a:prstClr val="black"/>
              </a:solidFill>
              <a:effectLst>
                <a:outerShdw blurRad="38100" dist="38100" dir="2700000" algn="tl">
                  <a:srgbClr val="FFFFFF"/>
                </a:outerShdw>
              </a:effectLst>
              <a:latin typeface="+mn-ea"/>
              <a:ea typeface="+mn-ea"/>
            </a:endParaRPr>
          </a:p>
          <a:p>
            <a:pPr algn="just" eaLnBrk="0" hangingPunct="0">
              <a:lnSpc>
                <a:spcPct val="96000"/>
              </a:lnSpc>
              <a:spcBef>
                <a:spcPct val="20000"/>
              </a:spcBef>
              <a:defRPr/>
            </a:pPr>
            <a:r>
              <a:rPr kumimoji="0" lang="zh-TW" altLang="en-US" sz="1200" b="1" dirty="0">
                <a:solidFill>
                  <a:prstClr val="black"/>
                </a:solidFill>
                <a:effectLst>
                  <a:outerShdw blurRad="38100" dist="38100" dir="2700000" algn="tl">
                    <a:srgbClr val="FFFFFF"/>
                  </a:outerShdw>
                </a:effectLst>
                <a:latin typeface="+mn-ea"/>
                <a:ea typeface="+mn-ea"/>
              </a:rPr>
              <a:t>建教合作班</a:t>
            </a:r>
            <a:endParaRPr kumimoji="0" lang="en-US" altLang="zh-TW" sz="1200" b="1" dirty="0">
              <a:solidFill>
                <a:prstClr val="black"/>
              </a:solidFill>
              <a:effectLst>
                <a:outerShdw blurRad="38100" dist="38100" dir="2700000" algn="tl">
                  <a:srgbClr val="FFFFFF"/>
                </a:outerShdw>
              </a:effectLst>
              <a:latin typeface="+mn-ea"/>
              <a:ea typeface="+mn-ea"/>
            </a:endParaRPr>
          </a:p>
        </p:txBody>
      </p:sp>
      <p:sp>
        <p:nvSpPr>
          <p:cNvPr id="23607" name="Line 121"/>
          <p:cNvSpPr>
            <a:spLocks noChangeShapeType="1"/>
          </p:cNvSpPr>
          <p:nvPr/>
        </p:nvSpPr>
        <p:spPr bwMode="auto">
          <a:xfrm>
            <a:off x="3209934" y="5902364"/>
            <a:ext cx="843588" cy="0"/>
          </a:xfrm>
          <a:prstGeom prst="line">
            <a:avLst/>
          </a:prstGeom>
          <a:noFill/>
          <a:ln w="9525">
            <a:solidFill>
              <a:srgbClr val="000000"/>
            </a:solidFill>
            <a:round/>
            <a:headEnd/>
            <a:tailEnd type="triangle" w="med" len="med"/>
          </a:ln>
        </p:spPr>
        <p:txBody>
          <a:bodyPr/>
          <a:lstStyle/>
          <a:p>
            <a:endParaRPr lang="zh-TW" altLang="en-US">
              <a:solidFill>
                <a:prstClr val="black"/>
              </a:solidFill>
              <a:latin typeface="+mn-ea"/>
              <a:ea typeface="+mn-ea"/>
            </a:endParaRPr>
          </a:p>
        </p:txBody>
      </p:sp>
      <p:sp>
        <p:nvSpPr>
          <p:cNvPr id="23608" name="Rectangle 35"/>
          <p:cNvSpPr>
            <a:spLocks noChangeArrowheads="1"/>
          </p:cNvSpPr>
          <p:nvPr/>
        </p:nvSpPr>
        <p:spPr bwMode="auto">
          <a:xfrm>
            <a:off x="2886084" y="5792001"/>
            <a:ext cx="323850" cy="201612"/>
          </a:xfrm>
          <a:prstGeom prst="rect">
            <a:avLst/>
          </a:prstGeom>
          <a:noFill/>
          <a:ln w="9525">
            <a:noFill/>
            <a:miter lim="800000"/>
            <a:headEnd/>
            <a:tailEnd/>
          </a:ln>
        </p:spPr>
        <p:txBody>
          <a:bodyPr lIns="53035" tIns="26518" rIns="53035" bIns="26518"/>
          <a:lstStyle/>
          <a:p>
            <a:pPr eaLnBrk="0" hangingPunct="0">
              <a:spcBef>
                <a:spcPct val="20000"/>
              </a:spcBef>
            </a:pPr>
            <a:r>
              <a:rPr kumimoji="0" lang="en-US" altLang="zh-TW" sz="1400" b="1" dirty="0">
                <a:solidFill>
                  <a:srgbClr val="000000"/>
                </a:solidFill>
                <a:latin typeface="+mn-ea"/>
                <a:ea typeface="+mn-ea"/>
              </a:rPr>
              <a:t>N</a:t>
            </a:r>
          </a:p>
        </p:txBody>
      </p:sp>
      <p:sp>
        <p:nvSpPr>
          <p:cNvPr id="57" name="AutoShape 21"/>
          <p:cNvSpPr>
            <a:spLocks noChangeArrowheads="1"/>
          </p:cNvSpPr>
          <p:nvPr/>
        </p:nvSpPr>
        <p:spPr bwMode="auto">
          <a:xfrm>
            <a:off x="1284806" y="3695142"/>
            <a:ext cx="1679751" cy="396012"/>
          </a:xfrm>
          <a:prstGeom prst="flowChartProcess">
            <a:avLst/>
          </a:prstGeom>
          <a:solidFill>
            <a:srgbClr val="FBD1D2"/>
          </a:solidFill>
          <a:ln w="9525">
            <a:solidFill>
              <a:srgbClr val="000000"/>
            </a:solidFill>
            <a:miter lim="800000"/>
            <a:headEnd/>
            <a:tailEnd/>
          </a:ln>
        </p:spPr>
        <p:txBody>
          <a:bodyPr lIns="10440" tIns="26518" rIns="53035" bIns="26518"/>
          <a:lstStyle/>
          <a:p>
            <a:pPr algn="ctr" eaLnBrk="0" hangingPunct="0">
              <a:lnSpc>
                <a:spcPct val="85000"/>
              </a:lnSpc>
              <a:spcBef>
                <a:spcPct val="20000"/>
              </a:spcBef>
            </a:pPr>
            <a:r>
              <a:rPr kumimoji="0" lang="zh-TW" altLang="en-US" sz="1200" b="1" dirty="0">
                <a:solidFill>
                  <a:srgbClr val="000000"/>
                </a:solidFill>
                <a:latin typeface="+mn-ea"/>
                <a:ea typeface="+mn-ea"/>
              </a:rPr>
              <a:t> 五專優先免試入學</a:t>
            </a:r>
          </a:p>
          <a:p>
            <a:pPr algn="ctr" eaLnBrk="0" hangingPunct="0">
              <a:lnSpc>
                <a:spcPct val="85000"/>
              </a:lnSpc>
              <a:spcBef>
                <a:spcPct val="20000"/>
              </a:spcBef>
            </a:pPr>
            <a:r>
              <a:rPr kumimoji="0" lang="en-US" altLang="zh-TW" sz="1200" b="1" dirty="0">
                <a:solidFill>
                  <a:srgbClr val="000000"/>
                </a:solidFill>
                <a:latin typeface="+mn-ea"/>
                <a:ea typeface="+mn-ea"/>
              </a:rPr>
              <a:t>(</a:t>
            </a:r>
            <a:r>
              <a:rPr kumimoji="0" lang="zh-TW" altLang="en-US" sz="1200" b="1" dirty="0">
                <a:solidFill>
                  <a:srgbClr val="000000"/>
                </a:solidFill>
                <a:latin typeface="+mn-ea"/>
                <a:ea typeface="+mn-ea"/>
              </a:rPr>
              <a:t>全國一區</a:t>
            </a:r>
            <a:r>
              <a:rPr kumimoji="0" lang="en-US" altLang="zh-TW" sz="1200" b="1" dirty="0" smtClean="0">
                <a:solidFill>
                  <a:srgbClr val="000000"/>
                </a:solidFill>
                <a:latin typeface="+mn-ea"/>
                <a:ea typeface="+mn-ea"/>
              </a:rPr>
              <a:t>)46</a:t>
            </a:r>
            <a:r>
              <a:rPr kumimoji="0" lang="zh-TW" altLang="en-US" sz="1200" b="1" dirty="0" smtClean="0">
                <a:solidFill>
                  <a:srgbClr val="000000"/>
                </a:solidFill>
                <a:latin typeface="+mn-ea"/>
                <a:ea typeface="+mn-ea"/>
              </a:rPr>
              <a:t>所</a:t>
            </a:r>
            <a:endParaRPr kumimoji="0" lang="en-US" altLang="zh-TW" sz="1200" b="1" dirty="0">
              <a:solidFill>
                <a:srgbClr val="000000"/>
              </a:solidFill>
              <a:latin typeface="+mn-ea"/>
              <a:ea typeface="+mn-ea"/>
            </a:endParaRPr>
          </a:p>
        </p:txBody>
      </p:sp>
      <p:sp>
        <p:nvSpPr>
          <p:cNvPr id="60" name="AutoShape 20"/>
          <p:cNvSpPr>
            <a:spLocks noChangeArrowheads="1"/>
          </p:cNvSpPr>
          <p:nvPr/>
        </p:nvSpPr>
        <p:spPr bwMode="auto">
          <a:xfrm>
            <a:off x="3126315" y="4890779"/>
            <a:ext cx="3489325" cy="504825"/>
          </a:xfrm>
          <a:prstGeom prst="flowChartProcess">
            <a:avLst/>
          </a:prstGeom>
          <a:solidFill>
            <a:srgbClr val="99CCFF"/>
          </a:solidFill>
          <a:ln w="9525">
            <a:solidFill>
              <a:srgbClr val="000000"/>
            </a:solidFill>
            <a:miter lim="800000"/>
            <a:headEnd/>
            <a:tailEnd/>
          </a:ln>
        </p:spPr>
        <p:txBody>
          <a:bodyPr lIns="53035" tIns="26518" rIns="53035" bIns="26518" anchor="ctr" anchorCtr="0"/>
          <a:lstStyle/>
          <a:p>
            <a:pPr algn="ctr" eaLnBrk="0" hangingPunct="0"/>
            <a:r>
              <a:rPr kumimoji="0" lang="zh-TW" altLang="en-US" sz="1400" b="1" dirty="0">
                <a:solidFill>
                  <a:srgbClr val="000000"/>
                </a:solidFill>
                <a:latin typeface="+mn-ea"/>
                <a:ea typeface="+mn-ea"/>
              </a:rPr>
              <a:t>高中、高職免試入學（</a:t>
            </a:r>
            <a:r>
              <a:rPr kumimoji="0" lang="zh-TW" altLang="en-US" sz="1400" b="1" dirty="0">
                <a:solidFill>
                  <a:srgbClr val="FF0000"/>
                </a:solidFill>
                <a:latin typeface="+mn-ea"/>
                <a:ea typeface="+mn-ea"/>
              </a:rPr>
              <a:t>一般生</a:t>
            </a:r>
            <a:r>
              <a:rPr kumimoji="0" lang="zh-TW" altLang="en-US" sz="1400" b="1" dirty="0">
                <a:solidFill>
                  <a:srgbClr val="000000"/>
                </a:solidFill>
                <a:latin typeface="+mn-ea"/>
                <a:ea typeface="+mn-ea"/>
              </a:rPr>
              <a:t>免試入學）</a:t>
            </a:r>
            <a:endParaRPr kumimoji="0" lang="zh-TW" altLang="en-US" b="1" dirty="0">
              <a:solidFill>
                <a:srgbClr val="000099"/>
              </a:solidFill>
              <a:latin typeface="+mn-ea"/>
              <a:ea typeface="+mn-ea"/>
            </a:endParaRPr>
          </a:p>
        </p:txBody>
      </p:sp>
      <p:sp>
        <p:nvSpPr>
          <p:cNvPr id="61" name="AutoShape 33"/>
          <p:cNvSpPr>
            <a:spLocks noChangeArrowheads="1"/>
          </p:cNvSpPr>
          <p:nvPr/>
        </p:nvSpPr>
        <p:spPr bwMode="auto">
          <a:xfrm>
            <a:off x="6326188" y="5514338"/>
            <a:ext cx="1268412" cy="403225"/>
          </a:xfrm>
          <a:prstGeom prst="flowChartDecision">
            <a:avLst/>
          </a:prstGeom>
          <a:solidFill>
            <a:srgbClr val="FFFF99"/>
          </a:solidFill>
          <a:ln w="9525">
            <a:solidFill>
              <a:srgbClr val="000000"/>
            </a:solidFill>
            <a:miter lim="800000"/>
            <a:headEnd/>
            <a:tailEnd/>
          </a:ln>
        </p:spPr>
        <p:txBody>
          <a:bodyPr lIns="53035" tIns="26518" rIns="53035" bIns="26518" anchor="ctr" anchorCtr="0"/>
          <a:lstStyle/>
          <a:p>
            <a:pPr algn="ctr" eaLnBrk="0" hangingPunct="0">
              <a:spcBef>
                <a:spcPct val="20000"/>
              </a:spcBef>
            </a:pPr>
            <a:r>
              <a:rPr kumimoji="0" lang="zh-TW" altLang="en-US" sz="1400" b="1" dirty="0">
                <a:solidFill>
                  <a:srgbClr val="000000"/>
                </a:solidFill>
                <a:latin typeface="+mn-ea"/>
                <a:ea typeface="+mn-ea"/>
              </a:rPr>
              <a:t>錄取</a:t>
            </a:r>
          </a:p>
        </p:txBody>
      </p:sp>
      <p:sp>
        <p:nvSpPr>
          <p:cNvPr id="63" name="Rectangle 35"/>
          <p:cNvSpPr>
            <a:spLocks noChangeArrowheads="1"/>
          </p:cNvSpPr>
          <p:nvPr/>
        </p:nvSpPr>
        <p:spPr bwMode="auto">
          <a:xfrm>
            <a:off x="7604125" y="5609208"/>
            <a:ext cx="317500" cy="201613"/>
          </a:xfrm>
          <a:prstGeom prst="rect">
            <a:avLst/>
          </a:prstGeom>
          <a:noFill/>
          <a:ln w="9525">
            <a:noFill/>
            <a:miter lim="800000"/>
            <a:headEnd/>
            <a:tailEnd/>
          </a:ln>
        </p:spPr>
        <p:txBody>
          <a:bodyPr lIns="53035" tIns="26518" rIns="53035" bIns="26518"/>
          <a:lstStyle/>
          <a:p>
            <a:pPr eaLnBrk="0" hangingPunct="0">
              <a:spcBef>
                <a:spcPct val="20000"/>
              </a:spcBef>
            </a:pPr>
            <a:endParaRPr kumimoji="0" lang="en-US" altLang="zh-TW" sz="1400" b="1" dirty="0">
              <a:solidFill>
                <a:srgbClr val="000000"/>
              </a:solidFill>
              <a:latin typeface="+mn-ea"/>
              <a:ea typeface="+mn-ea"/>
            </a:endParaRPr>
          </a:p>
        </p:txBody>
      </p:sp>
      <p:sp>
        <p:nvSpPr>
          <p:cNvPr id="65" name="AutoShape 74"/>
          <p:cNvSpPr>
            <a:spLocks noChangeArrowheads="1"/>
          </p:cNvSpPr>
          <p:nvPr/>
        </p:nvSpPr>
        <p:spPr bwMode="auto">
          <a:xfrm>
            <a:off x="2951257" y="4337402"/>
            <a:ext cx="1228318" cy="304857"/>
          </a:xfrm>
          <a:prstGeom prst="flowChartTerminator">
            <a:avLst/>
          </a:prstGeom>
          <a:solidFill>
            <a:srgbClr val="FFFF99"/>
          </a:solidFill>
          <a:ln w="9525">
            <a:solidFill>
              <a:srgbClr val="000000"/>
            </a:solidFill>
            <a:miter lim="800000"/>
            <a:headEnd/>
            <a:tailEnd/>
          </a:ln>
        </p:spPr>
        <p:txBody>
          <a:bodyPr lIns="53035" tIns="26518" rIns="53035" bIns="26518" anchor="ctr" anchorCtr="0"/>
          <a:lstStyle/>
          <a:p>
            <a:pPr algn="ctr" eaLnBrk="0" hangingPunct="0">
              <a:spcBef>
                <a:spcPct val="20000"/>
              </a:spcBef>
            </a:pPr>
            <a:r>
              <a:rPr kumimoji="0" lang="zh-TW" altLang="en-US" sz="1400" b="1" dirty="0">
                <a:solidFill>
                  <a:srgbClr val="000000"/>
                </a:solidFill>
                <a:latin typeface="+mn-ea"/>
                <a:ea typeface="+mn-ea"/>
              </a:rPr>
              <a:t>報到入學</a:t>
            </a:r>
          </a:p>
        </p:txBody>
      </p:sp>
      <p:sp>
        <p:nvSpPr>
          <p:cNvPr id="68" name="Rectangle 35"/>
          <p:cNvSpPr>
            <a:spLocks noChangeArrowheads="1"/>
          </p:cNvSpPr>
          <p:nvPr/>
        </p:nvSpPr>
        <p:spPr bwMode="auto">
          <a:xfrm>
            <a:off x="5857895" y="4337401"/>
            <a:ext cx="323850" cy="201612"/>
          </a:xfrm>
          <a:prstGeom prst="rect">
            <a:avLst/>
          </a:prstGeom>
          <a:noFill/>
          <a:ln w="9525">
            <a:noFill/>
            <a:miter lim="800000"/>
            <a:headEnd/>
            <a:tailEnd/>
          </a:ln>
        </p:spPr>
        <p:txBody>
          <a:bodyPr lIns="53035" tIns="26518" rIns="53035" bIns="26518"/>
          <a:lstStyle/>
          <a:p>
            <a:pPr eaLnBrk="0" hangingPunct="0">
              <a:spcBef>
                <a:spcPct val="20000"/>
              </a:spcBef>
            </a:pPr>
            <a:r>
              <a:rPr kumimoji="0" lang="en-US" altLang="zh-TW" sz="1400" b="1" dirty="0">
                <a:solidFill>
                  <a:srgbClr val="000000"/>
                </a:solidFill>
                <a:latin typeface="+mn-ea"/>
                <a:ea typeface="+mn-ea"/>
              </a:rPr>
              <a:t>N</a:t>
            </a:r>
          </a:p>
        </p:txBody>
      </p:sp>
      <p:sp>
        <p:nvSpPr>
          <p:cNvPr id="87" name="Rectangle 35"/>
          <p:cNvSpPr>
            <a:spLocks noChangeArrowheads="1"/>
          </p:cNvSpPr>
          <p:nvPr/>
        </p:nvSpPr>
        <p:spPr bwMode="auto">
          <a:xfrm>
            <a:off x="2578295" y="4236595"/>
            <a:ext cx="233352" cy="201613"/>
          </a:xfrm>
          <a:prstGeom prst="rect">
            <a:avLst/>
          </a:prstGeom>
          <a:noFill/>
          <a:ln w="9525">
            <a:noFill/>
            <a:miter lim="800000"/>
            <a:headEnd/>
            <a:tailEnd/>
          </a:ln>
        </p:spPr>
        <p:txBody>
          <a:bodyPr lIns="53035" tIns="26518" rIns="53035" bIns="26518"/>
          <a:lstStyle/>
          <a:p>
            <a:pPr eaLnBrk="0" hangingPunct="0">
              <a:spcBef>
                <a:spcPct val="20000"/>
              </a:spcBef>
            </a:pPr>
            <a:r>
              <a:rPr kumimoji="0" lang="en-US" altLang="zh-TW" sz="1400" b="1" dirty="0">
                <a:solidFill>
                  <a:srgbClr val="000000"/>
                </a:solidFill>
                <a:latin typeface="+mn-ea"/>
                <a:ea typeface="+mn-ea"/>
              </a:rPr>
              <a:t>Y</a:t>
            </a:r>
          </a:p>
        </p:txBody>
      </p:sp>
      <p:sp>
        <p:nvSpPr>
          <p:cNvPr id="94" name="AutoShape 33"/>
          <p:cNvSpPr>
            <a:spLocks noChangeArrowheads="1"/>
          </p:cNvSpPr>
          <p:nvPr/>
        </p:nvSpPr>
        <p:spPr bwMode="auto">
          <a:xfrm>
            <a:off x="1553128" y="4319896"/>
            <a:ext cx="989364" cy="342797"/>
          </a:xfrm>
          <a:prstGeom prst="flowChartDecision">
            <a:avLst/>
          </a:prstGeom>
          <a:solidFill>
            <a:srgbClr val="FFFF99"/>
          </a:solidFill>
          <a:ln w="9525">
            <a:solidFill>
              <a:srgbClr val="000000"/>
            </a:solidFill>
            <a:miter lim="800000"/>
            <a:headEnd/>
            <a:tailEnd/>
          </a:ln>
        </p:spPr>
        <p:txBody>
          <a:bodyPr lIns="53035" tIns="26518" rIns="53035" bIns="26518" anchor="ctr" anchorCtr="0"/>
          <a:lstStyle/>
          <a:p>
            <a:pPr algn="ctr" eaLnBrk="0" hangingPunct="0">
              <a:spcBef>
                <a:spcPct val="20000"/>
              </a:spcBef>
            </a:pPr>
            <a:r>
              <a:rPr kumimoji="0" lang="zh-TW" altLang="en-US" sz="1400" b="1" dirty="0">
                <a:solidFill>
                  <a:srgbClr val="000000"/>
                </a:solidFill>
                <a:latin typeface="+mn-ea"/>
                <a:ea typeface="+mn-ea"/>
              </a:rPr>
              <a:t>錄取</a:t>
            </a:r>
          </a:p>
        </p:txBody>
      </p:sp>
      <p:sp>
        <p:nvSpPr>
          <p:cNvPr id="97" name="Rectangle 35"/>
          <p:cNvSpPr>
            <a:spLocks noChangeArrowheads="1"/>
          </p:cNvSpPr>
          <p:nvPr/>
        </p:nvSpPr>
        <p:spPr bwMode="auto">
          <a:xfrm>
            <a:off x="4266086" y="4174901"/>
            <a:ext cx="233352" cy="201613"/>
          </a:xfrm>
          <a:prstGeom prst="rect">
            <a:avLst/>
          </a:prstGeom>
          <a:noFill/>
          <a:ln w="9525">
            <a:noFill/>
            <a:miter lim="800000"/>
            <a:headEnd/>
            <a:tailEnd/>
          </a:ln>
        </p:spPr>
        <p:txBody>
          <a:bodyPr lIns="53035" tIns="26518" rIns="53035" bIns="26518"/>
          <a:lstStyle/>
          <a:p>
            <a:pPr eaLnBrk="0" hangingPunct="0">
              <a:spcBef>
                <a:spcPct val="20000"/>
              </a:spcBef>
            </a:pPr>
            <a:r>
              <a:rPr kumimoji="0" lang="en-US" altLang="zh-TW" sz="1400" b="1" dirty="0">
                <a:solidFill>
                  <a:srgbClr val="000000"/>
                </a:solidFill>
                <a:latin typeface="+mn-ea"/>
                <a:ea typeface="+mn-ea"/>
              </a:rPr>
              <a:t>Y</a:t>
            </a:r>
          </a:p>
        </p:txBody>
      </p:sp>
      <p:sp>
        <p:nvSpPr>
          <p:cNvPr id="98" name="Rectangle 35"/>
          <p:cNvSpPr>
            <a:spLocks noChangeArrowheads="1"/>
          </p:cNvSpPr>
          <p:nvPr/>
        </p:nvSpPr>
        <p:spPr bwMode="auto">
          <a:xfrm>
            <a:off x="1302378" y="4231798"/>
            <a:ext cx="301025" cy="312081"/>
          </a:xfrm>
          <a:prstGeom prst="rect">
            <a:avLst/>
          </a:prstGeom>
          <a:noFill/>
          <a:ln w="9525">
            <a:noFill/>
            <a:miter lim="800000"/>
            <a:headEnd/>
            <a:tailEnd/>
          </a:ln>
        </p:spPr>
        <p:txBody>
          <a:bodyPr lIns="53035" tIns="26518" rIns="53035" bIns="26518"/>
          <a:lstStyle/>
          <a:p>
            <a:pPr eaLnBrk="0" hangingPunct="0">
              <a:spcBef>
                <a:spcPct val="20000"/>
              </a:spcBef>
            </a:pPr>
            <a:r>
              <a:rPr kumimoji="0" lang="en-US" altLang="zh-TW" sz="1400" b="1" dirty="0">
                <a:solidFill>
                  <a:srgbClr val="000000"/>
                </a:solidFill>
                <a:latin typeface="+mn-ea"/>
                <a:ea typeface="+mn-ea"/>
              </a:rPr>
              <a:t>N</a:t>
            </a:r>
          </a:p>
        </p:txBody>
      </p:sp>
      <p:cxnSp>
        <p:nvCxnSpPr>
          <p:cNvPr id="31" name="直線單箭頭接點 30"/>
          <p:cNvCxnSpPr/>
          <p:nvPr/>
        </p:nvCxnSpPr>
        <p:spPr>
          <a:xfrm flipH="1">
            <a:off x="4188212" y="4476700"/>
            <a:ext cx="389101" cy="24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直線單箭頭接點 40"/>
          <p:cNvCxnSpPr>
            <a:endCxn id="23567" idx="0"/>
          </p:cNvCxnSpPr>
          <p:nvPr/>
        </p:nvCxnSpPr>
        <p:spPr>
          <a:xfrm>
            <a:off x="5219700" y="4061784"/>
            <a:ext cx="0" cy="207349"/>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21" name="直線單箭頭接點 120"/>
          <p:cNvCxnSpPr/>
          <p:nvPr/>
        </p:nvCxnSpPr>
        <p:spPr>
          <a:xfrm>
            <a:off x="2052502" y="4110301"/>
            <a:ext cx="0" cy="207349"/>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4" name="直線單箭頭接點 13"/>
          <p:cNvCxnSpPr>
            <a:stCxn id="94" idx="2"/>
          </p:cNvCxnSpPr>
          <p:nvPr/>
        </p:nvCxnSpPr>
        <p:spPr>
          <a:xfrm>
            <a:off x="2047810" y="4662693"/>
            <a:ext cx="4692" cy="2178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stCxn id="94" idx="3"/>
            <a:endCxn id="65" idx="1"/>
          </p:cNvCxnSpPr>
          <p:nvPr/>
        </p:nvCxnSpPr>
        <p:spPr>
          <a:xfrm flipV="1">
            <a:off x="2542492" y="4489831"/>
            <a:ext cx="408765" cy="14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肘形接點 28"/>
          <p:cNvCxnSpPr/>
          <p:nvPr/>
        </p:nvCxnSpPr>
        <p:spPr>
          <a:xfrm>
            <a:off x="6157945" y="4448125"/>
            <a:ext cx="142247" cy="365078"/>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標題 1"/>
          <p:cNvSpPr txBox="1">
            <a:spLocks/>
          </p:cNvSpPr>
          <p:nvPr/>
        </p:nvSpPr>
        <p:spPr bwMode="auto">
          <a:xfrm>
            <a:off x="0" y="1408"/>
            <a:ext cx="9144000" cy="980728"/>
          </a:xfrm>
          <a:prstGeom prst="rect">
            <a:avLst/>
          </a:prstGeom>
          <a:solidFill>
            <a:schemeClr val="tx2">
              <a:lumMod val="60000"/>
              <a:lumOff val="40000"/>
            </a:schemeClr>
          </a:solidFill>
          <a:ln>
            <a:noFill/>
          </a:ln>
          <a:extLst/>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C0C0C0"/>
                  </a:outerShdw>
                </a:effectLst>
                <a:latin typeface="微軟正黑體" pitchFamily="34" charset="-120"/>
                <a:ea typeface="微軟正黑體" pitchFamily="34" charset="-120"/>
              </a:rPr>
              <a:t>109</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年雲林區適性入學管道流程圖</a:t>
            </a:r>
          </a:p>
        </p:txBody>
      </p:sp>
    </p:spTree>
    <p:extLst>
      <p:ext uri="{BB962C8B-B14F-4D97-AF65-F5344CB8AC3E}">
        <p14:creationId xmlns:p14="http://schemas.microsoft.com/office/powerpoint/2010/main" val="163280142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251520" y="2132856"/>
            <a:ext cx="8640960" cy="1728192"/>
          </a:xfrm>
          <a:effectLst>
            <a:outerShdw blurRad="50800" dist="38100" dir="2700000" algn="tl" rotWithShape="0">
              <a:srgbClr val="000000">
                <a:alpha val="39998"/>
              </a:srgbClr>
            </a:outerShdw>
          </a:effectLst>
        </p:spPr>
        <p:txBody>
          <a:bodyPr anchor="ctr" anchorCtr="0">
            <a:normAutofit/>
          </a:bodyPr>
          <a:lstStyle/>
          <a:p>
            <a:pPr algn="ctr">
              <a:defRPr/>
            </a:pPr>
            <a:r>
              <a:rPr lang="en-US" altLang="zh-TW" sz="4400" dirty="0">
                <a:solidFill>
                  <a:srgbClr val="0000FF"/>
                </a:solidFill>
                <a:latin typeface="+mj-ea"/>
              </a:rPr>
              <a:t>3. 109</a:t>
            </a:r>
            <a:r>
              <a:rPr lang="zh-TW" altLang="en-US" sz="4400" dirty="0">
                <a:solidFill>
                  <a:srgbClr val="0000FF"/>
                </a:solidFill>
                <a:latin typeface="+mj-ea"/>
              </a:rPr>
              <a:t>年國中教育會考</a:t>
            </a:r>
            <a:endParaRPr lang="zh-TW" altLang="en-US" sz="4400" dirty="0">
              <a:solidFill>
                <a:srgbClr val="0000FF"/>
              </a:solidFill>
              <a:effectLst/>
              <a:latin typeface="微軟正黑體" panose="020B0604030504040204" pitchFamily="34"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9688"/>
            <a:ext cx="3586840" cy="2808312"/>
          </a:xfrm>
          <a:prstGeom prst="rect">
            <a:avLst/>
          </a:prstGeom>
        </p:spPr>
      </p:pic>
      <p:sp>
        <p:nvSpPr>
          <p:cNvPr id="2" name="矩形 1"/>
          <p:cNvSpPr/>
          <p:nvPr/>
        </p:nvSpPr>
        <p:spPr>
          <a:xfrm>
            <a:off x="2411760" y="3573016"/>
            <a:ext cx="6120680" cy="1246495"/>
          </a:xfrm>
          <a:prstGeom prst="rect">
            <a:avLst/>
          </a:prstGeom>
        </p:spPr>
        <p:txBody>
          <a:bodyPr wrap="square">
            <a:spAutoFit/>
          </a:bodyPr>
          <a:lstStyle/>
          <a:p>
            <a:pPr fontAlgn="auto">
              <a:lnSpc>
                <a:spcPts val="3000"/>
              </a:lnSpc>
              <a:spcAft>
                <a:spcPts val="0"/>
              </a:spcAft>
            </a:pPr>
            <a:r>
              <a:rPr lang="zh-TW" altLang="en-US" sz="2000" dirty="0">
                <a:latin typeface="微軟正黑體" panose="020B0604030504040204" pitchFamily="34" charset="-120"/>
                <a:ea typeface="微軟正黑體" panose="020B0604030504040204" pitchFamily="34" charset="-120"/>
              </a:rPr>
              <a:t>依據國民中學學生成績評量準則第</a:t>
            </a:r>
            <a:r>
              <a:rPr lang="en-US" altLang="zh-TW" sz="2000" dirty="0">
                <a:latin typeface="微軟正黑體" panose="020B0604030504040204" pitchFamily="34" charset="-120"/>
                <a:ea typeface="微軟正黑體" panose="020B0604030504040204" pitchFamily="34" charset="-120"/>
              </a:rPr>
              <a:t>13</a:t>
            </a:r>
            <a:r>
              <a:rPr lang="zh-TW" altLang="en-US" sz="2000" dirty="0">
                <a:latin typeface="微軟正黑體" panose="020B0604030504040204" pitchFamily="34" charset="-120"/>
                <a:ea typeface="微軟正黑體" panose="020B0604030504040204" pitchFamily="34" charset="-120"/>
              </a:rPr>
              <a:t>條規定，由中央與地方共同辦理國中教育會考，以瞭解及確保國中畢業生學力品質。所以，每位國中畢業生都要報名參加。</a:t>
            </a:r>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577" y="40111"/>
            <a:ext cx="2169469" cy="1056486"/>
          </a:xfrm>
          <a:prstGeom prst="rect">
            <a:avLst/>
          </a:prstGeom>
        </p:spPr>
      </p:pic>
    </p:spTree>
    <p:extLst>
      <p:ext uri="{BB962C8B-B14F-4D97-AF65-F5344CB8AC3E}">
        <p14:creationId xmlns:p14="http://schemas.microsoft.com/office/powerpoint/2010/main" val="324601143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980728"/>
            <a:ext cx="8784976" cy="4525963"/>
          </a:xfrm>
        </p:spPr>
        <p:txBody>
          <a:bodyPr rtlCol="0">
            <a:noAutofit/>
          </a:bodyPr>
          <a:lstStyle/>
          <a:p>
            <a:pPr>
              <a:spcBef>
                <a:spcPts val="0"/>
              </a:spcBef>
              <a:spcAft>
                <a:spcPts val="600"/>
              </a:spcAft>
              <a:buSzPct val="100000"/>
              <a:buFont typeface="Arial" panose="020B0604020202020204" pitchFamily="34" charset="0"/>
              <a:buChar char="•"/>
              <a:defRPr/>
            </a:pPr>
            <a:r>
              <a:rPr lang="zh-TW" altLang="en-US" sz="2800" dirty="0">
                <a:latin typeface="+mj-ea"/>
                <a:ea typeface="+mj-ea"/>
              </a:rPr>
              <a:t>在「降低壓力以活化學習」和「確保品質以維持競爭力」兩目標之間求得平衡。國中教育會考目的如下：</a:t>
            </a:r>
          </a:p>
          <a:p>
            <a:pPr lvl="1">
              <a:spcBef>
                <a:spcPts val="0"/>
              </a:spcBef>
              <a:spcAft>
                <a:spcPts val="600"/>
              </a:spcAft>
              <a:buSzPct val="100000"/>
              <a:buFont typeface="Arial" panose="020B0604020202020204" pitchFamily="34" charset="0"/>
              <a:buChar char="•"/>
              <a:defRPr/>
            </a:pPr>
            <a:r>
              <a:rPr lang="zh-TW" altLang="en-US" sz="2400" dirty="0">
                <a:latin typeface="+mj-ea"/>
                <a:ea typeface="+mj-ea"/>
              </a:rPr>
              <a:t>降低考試壓力，活化學生學習</a:t>
            </a:r>
          </a:p>
          <a:p>
            <a:pPr lvl="1">
              <a:spcBef>
                <a:spcPts val="0"/>
              </a:spcBef>
              <a:spcAft>
                <a:spcPts val="600"/>
              </a:spcAft>
              <a:buSzPct val="100000"/>
              <a:buFont typeface="Arial" panose="020B0604020202020204" pitchFamily="34" charset="0"/>
              <a:buChar char="•"/>
              <a:defRPr/>
            </a:pPr>
            <a:r>
              <a:rPr lang="zh-TW" altLang="en-US" sz="2400" dirty="0">
                <a:latin typeface="+mj-ea"/>
                <a:ea typeface="+mj-ea"/>
              </a:rPr>
              <a:t>檢視學生學力，確保學習品質</a:t>
            </a:r>
          </a:p>
          <a:p>
            <a:pPr lvl="1">
              <a:spcBef>
                <a:spcPts val="0"/>
              </a:spcBef>
              <a:spcAft>
                <a:spcPts val="600"/>
              </a:spcAft>
              <a:buSzPct val="100000"/>
              <a:buFont typeface="Arial" panose="020B0604020202020204" pitchFamily="34" charset="0"/>
              <a:buChar char="•"/>
              <a:defRPr/>
            </a:pPr>
            <a:r>
              <a:rPr lang="zh-TW" altLang="en-US" sz="2400" dirty="0">
                <a:latin typeface="+mj-ea"/>
                <a:ea typeface="+mj-ea"/>
              </a:rPr>
              <a:t>回饋學習成果，強化適性輔導</a:t>
            </a:r>
          </a:p>
          <a:p>
            <a:pPr lvl="1">
              <a:spcBef>
                <a:spcPts val="0"/>
              </a:spcBef>
              <a:spcAft>
                <a:spcPts val="600"/>
              </a:spcAft>
              <a:buSzPct val="100000"/>
              <a:buFont typeface="Arial" panose="020B0604020202020204" pitchFamily="34" charset="0"/>
              <a:buChar char="•"/>
              <a:defRPr/>
            </a:pPr>
            <a:r>
              <a:rPr lang="zh-TW" altLang="en-US" sz="2400" dirty="0">
                <a:latin typeface="+mj-ea"/>
                <a:ea typeface="+mj-ea"/>
              </a:rPr>
              <a:t>提供學力資訊，俾利因材施教</a:t>
            </a:r>
          </a:p>
          <a:p>
            <a:pPr marL="365760" lvl="1" indent="-256032">
              <a:spcBef>
                <a:spcPts val="0"/>
              </a:spcBef>
              <a:spcAft>
                <a:spcPts val="600"/>
              </a:spcAft>
              <a:buSzPct val="100000"/>
              <a:buFont typeface="Arial" panose="020B0604020202020204" pitchFamily="34" charset="0"/>
              <a:buChar char="•"/>
              <a:defRPr/>
            </a:pPr>
            <a:r>
              <a:rPr lang="zh-TW" altLang="en-US" sz="2800" dirty="0">
                <a:solidFill>
                  <a:srgbClr val="FF0000"/>
                </a:solidFill>
                <a:latin typeface="+mj-ea"/>
                <a:ea typeface="+mj-ea"/>
              </a:rPr>
              <a:t>使用三個表現等級：精熟</a:t>
            </a:r>
            <a:r>
              <a:rPr lang="en-US" altLang="zh-TW" sz="2800" dirty="0">
                <a:solidFill>
                  <a:srgbClr val="FF0000"/>
                </a:solidFill>
                <a:latin typeface="+mj-ea"/>
                <a:ea typeface="+mj-ea"/>
              </a:rPr>
              <a:t>A</a:t>
            </a:r>
            <a:r>
              <a:rPr lang="zh-TW" altLang="en-US" sz="2800" dirty="0">
                <a:solidFill>
                  <a:srgbClr val="FF0000"/>
                </a:solidFill>
                <a:latin typeface="+mj-ea"/>
                <a:ea typeface="+mj-ea"/>
              </a:rPr>
              <a:t>、基礎</a:t>
            </a:r>
            <a:r>
              <a:rPr lang="en-US" altLang="zh-TW" sz="2800" dirty="0">
                <a:solidFill>
                  <a:srgbClr val="FF0000"/>
                </a:solidFill>
                <a:latin typeface="+mj-ea"/>
                <a:ea typeface="+mj-ea"/>
              </a:rPr>
              <a:t>B</a:t>
            </a:r>
            <a:r>
              <a:rPr lang="zh-TW" altLang="en-US" sz="2800" dirty="0">
                <a:solidFill>
                  <a:srgbClr val="FF0000"/>
                </a:solidFill>
                <a:latin typeface="+mj-ea"/>
                <a:ea typeface="+mj-ea"/>
              </a:rPr>
              <a:t>、 待加強</a:t>
            </a:r>
            <a:r>
              <a:rPr lang="en-US" altLang="zh-TW" sz="2800" dirty="0">
                <a:solidFill>
                  <a:srgbClr val="FF0000"/>
                </a:solidFill>
                <a:latin typeface="+mj-ea"/>
                <a:ea typeface="+mj-ea"/>
              </a:rPr>
              <a:t>C</a:t>
            </a:r>
          </a:p>
          <a:p>
            <a:pPr marL="365760" lvl="1" indent="-256032">
              <a:spcBef>
                <a:spcPts val="0"/>
              </a:spcBef>
              <a:spcAft>
                <a:spcPts val="600"/>
              </a:spcAft>
              <a:buSzPct val="100000"/>
              <a:buFont typeface="Arial" panose="020B0604020202020204" pitchFamily="34" charset="0"/>
              <a:buChar char="•"/>
              <a:defRPr/>
            </a:pPr>
            <a:r>
              <a:rPr lang="zh-TW" altLang="en-US" dirty="0"/>
              <a:t>還有四個標示，採</a:t>
            </a:r>
            <a:r>
              <a:rPr lang="zh-TW" altLang="en-US" dirty="0">
                <a:solidFill>
                  <a:srgbClr val="00B050"/>
                </a:solidFill>
              </a:rPr>
              <a:t>常模參照</a:t>
            </a:r>
            <a:r>
              <a:rPr lang="zh-TW" altLang="en-US" dirty="0"/>
              <a:t>的方式</a:t>
            </a:r>
            <a:r>
              <a:rPr lang="zh-TW" altLang="en-US" dirty="0">
                <a:solidFill>
                  <a:srgbClr val="00B050"/>
                </a:solidFill>
              </a:rPr>
              <a:t>。</a:t>
            </a:r>
            <a:r>
              <a:rPr lang="en-US" altLang="zh-TW" dirty="0">
                <a:solidFill>
                  <a:srgbClr val="00B050"/>
                </a:solidFill>
              </a:rPr>
              <a:t>A++</a:t>
            </a:r>
            <a:r>
              <a:rPr lang="zh-TW" altLang="en-US" dirty="0">
                <a:solidFill>
                  <a:srgbClr val="00B050"/>
                </a:solidFill>
              </a:rPr>
              <a:t>、</a:t>
            </a:r>
            <a:r>
              <a:rPr lang="en-US" altLang="zh-TW" dirty="0">
                <a:solidFill>
                  <a:srgbClr val="00B050"/>
                </a:solidFill>
              </a:rPr>
              <a:t>A+</a:t>
            </a:r>
            <a:r>
              <a:rPr lang="zh-TW" altLang="en-US" dirty="0">
                <a:solidFill>
                  <a:srgbClr val="00B050"/>
                </a:solidFill>
              </a:rPr>
              <a:t>、</a:t>
            </a:r>
            <a:r>
              <a:rPr lang="en-US" altLang="zh-TW" dirty="0">
                <a:solidFill>
                  <a:srgbClr val="00B050"/>
                </a:solidFill>
              </a:rPr>
              <a:t>B++</a:t>
            </a:r>
            <a:r>
              <a:rPr lang="zh-TW" altLang="en-US" dirty="0">
                <a:solidFill>
                  <a:srgbClr val="00B050"/>
                </a:solidFill>
              </a:rPr>
              <a:t>、</a:t>
            </a:r>
            <a:r>
              <a:rPr lang="en-US" altLang="zh-TW" dirty="0">
                <a:solidFill>
                  <a:srgbClr val="00B050"/>
                </a:solidFill>
              </a:rPr>
              <a:t>B+</a:t>
            </a:r>
            <a:endParaRPr lang="zh-TW" altLang="en-US" dirty="0">
              <a:solidFill>
                <a:srgbClr val="00B050"/>
              </a:solidFill>
            </a:endParaRPr>
          </a:p>
          <a:p>
            <a:pPr lvl="1">
              <a:spcBef>
                <a:spcPts val="0"/>
              </a:spcBef>
              <a:spcAft>
                <a:spcPts val="600"/>
              </a:spcAft>
              <a:buSzPct val="100000"/>
              <a:buFont typeface="Arial" panose="020B0604020202020204" pitchFamily="34" charset="0"/>
              <a:buChar char="•"/>
              <a:defRPr/>
            </a:pPr>
            <a:r>
              <a:rPr lang="zh-TW" altLang="en-US" sz="2400" dirty="0">
                <a:latin typeface="+mj-ea"/>
                <a:ea typeface="+mj-ea"/>
              </a:rPr>
              <a:t>精熟：精通熟習該科目國中階段所學習的知識與能力</a:t>
            </a:r>
          </a:p>
          <a:p>
            <a:pPr lvl="1">
              <a:spcBef>
                <a:spcPts val="0"/>
              </a:spcBef>
              <a:spcAft>
                <a:spcPts val="600"/>
              </a:spcAft>
              <a:buSzPct val="100000"/>
              <a:buFont typeface="Arial" panose="020B0604020202020204" pitchFamily="34" charset="0"/>
              <a:buChar char="•"/>
              <a:defRPr/>
            </a:pPr>
            <a:r>
              <a:rPr lang="zh-TW" altLang="en-US" sz="2400" dirty="0">
                <a:latin typeface="+mj-ea"/>
                <a:ea typeface="+mj-ea"/>
              </a:rPr>
              <a:t>基礎：具備該科目國中階段之基本學力</a:t>
            </a:r>
          </a:p>
          <a:p>
            <a:pPr lvl="1">
              <a:spcBef>
                <a:spcPts val="0"/>
              </a:spcBef>
              <a:spcAft>
                <a:spcPts val="600"/>
              </a:spcAft>
              <a:buSzPct val="100000"/>
              <a:buFont typeface="Arial" panose="020B0604020202020204" pitchFamily="34" charset="0"/>
              <a:buChar char="•"/>
              <a:defRPr/>
            </a:pPr>
            <a:r>
              <a:rPr lang="zh-TW" altLang="en-US" sz="2400" dirty="0">
                <a:latin typeface="+mj-ea"/>
                <a:ea typeface="+mj-ea"/>
              </a:rPr>
              <a:t>待加強：尚未具備該科目國中教育階段之基本學力</a:t>
            </a:r>
          </a:p>
          <a:p>
            <a:pPr>
              <a:spcBef>
                <a:spcPts val="0"/>
              </a:spcBef>
              <a:spcAft>
                <a:spcPts val="600"/>
              </a:spcAft>
              <a:buSzPct val="100000"/>
              <a:buFont typeface="Arial" panose="020B0604020202020204" pitchFamily="34" charset="0"/>
              <a:buChar char="•"/>
              <a:defRPr/>
            </a:pPr>
            <a:r>
              <a:rPr lang="zh-TW" altLang="en-US" sz="2800" dirty="0">
                <a:solidFill>
                  <a:srgbClr val="FF0000"/>
                </a:solidFill>
                <a:latin typeface="+mj-ea"/>
                <a:ea typeface="+mj-ea"/>
              </a:rPr>
              <a:t>寫作測驗的評分等級為一至六級分。</a:t>
            </a:r>
            <a:endParaRPr lang="en-US" altLang="zh-TW" sz="2800" dirty="0">
              <a:solidFill>
                <a:srgbClr val="FF0000"/>
              </a:solidFill>
              <a:latin typeface="+mj-ea"/>
              <a:ea typeface="+mj-ea"/>
            </a:endParaRPr>
          </a:p>
        </p:txBody>
      </p:sp>
      <p:sp>
        <p:nvSpPr>
          <p:cNvPr id="4"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入學考試的變革</a:t>
            </a:r>
          </a:p>
        </p:txBody>
      </p:sp>
      <p:sp>
        <p:nvSpPr>
          <p:cNvPr id="2" name="橢圓 1"/>
          <p:cNvSpPr/>
          <p:nvPr/>
        </p:nvSpPr>
        <p:spPr>
          <a:xfrm>
            <a:off x="5633458" y="1988840"/>
            <a:ext cx="3042997" cy="151216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000" dirty="0"/>
              <a:t>雲林區國中教育會考試務會</a:t>
            </a:r>
            <a:r>
              <a:rPr lang="en-US" altLang="zh-TW" sz="2000" dirty="0"/>
              <a:t>(</a:t>
            </a:r>
            <a:r>
              <a:rPr lang="zh-TW" altLang="en-US" sz="2000" dirty="0"/>
              <a:t>虎尾高中</a:t>
            </a:r>
            <a:r>
              <a:rPr lang="en-US" altLang="zh-TW" sz="2000" dirty="0"/>
              <a:t>)</a:t>
            </a:r>
            <a:endParaRPr lang="zh-TW" altLang="en-US" sz="2000" dirty="0"/>
          </a:p>
        </p:txBody>
      </p:sp>
    </p:spTree>
    <p:extLst>
      <p:ext uri="{BB962C8B-B14F-4D97-AF65-F5344CB8AC3E}">
        <p14:creationId xmlns:p14="http://schemas.microsoft.com/office/powerpoint/2010/main" val="163384796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450850" indent="-450850"/>
            <a:r>
              <a:rPr lang="zh-TW" altLang="en-US" sz="3000" dirty="0">
                <a:solidFill>
                  <a:srgbClr val="FF0000"/>
                </a:solidFill>
              </a:rPr>
              <a:t>國中教育會考其實不是入學測驗</a:t>
            </a:r>
            <a:r>
              <a:rPr lang="en-US" altLang="zh-TW" sz="3000" dirty="0">
                <a:solidFill>
                  <a:srgbClr val="FF0000"/>
                </a:solidFill>
              </a:rPr>
              <a:t>!!?</a:t>
            </a:r>
          </a:p>
          <a:p>
            <a:pPr marL="450850" indent="-450850"/>
            <a:r>
              <a:rPr lang="zh-TW" altLang="en-US" sz="3000" dirty="0"/>
              <a:t>考什麼？</a:t>
            </a:r>
            <a:endParaRPr lang="en-US" altLang="zh-TW" sz="3000" dirty="0"/>
          </a:p>
          <a:p>
            <a:pPr marL="850900" lvl="1" indent="-450850"/>
            <a:r>
              <a:rPr lang="zh-TW" altLang="en-US" sz="3000" dirty="0"/>
              <a:t>國文、英語、數學、社會、自然及寫作測驗。</a:t>
            </a:r>
            <a:endParaRPr lang="en-US" altLang="zh-TW" sz="3000" dirty="0"/>
          </a:p>
          <a:p>
            <a:pPr marL="850900" lvl="1" indent="-450850"/>
            <a:r>
              <a:rPr lang="zh-TW" altLang="en-US" sz="3000" dirty="0"/>
              <a:t>英語科有聽力測驗（</a:t>
            </a:r>
            <a:r>
              <a:rPr lang="en-US" altLang="zh-TW" sz="3000" dirty="0"/>
              <a:t>3</a:t>
            </a:r>
            <a:r>
              <a:rPr lang="zh-TW" altLang="en-US" sz="3000" dirty="0"/>
              <a:t>選</a:t>
            </a:r>
            <a:r>
              <a:rPr lang="en-US" altLang="zh-TW" sz="3000" dirty="0"/>
              <a:t>1</a:t>
            </a:r>
            <a:r>
              <a:rPr lang="zh-TW" altLang="en-US" sz="3000" dirty="0"/>
              <a:t>的選擇題）</a:t>
            </a:r>
            <a:endParaRPr lang="en-US" altLang="zh-TW" sz="3000" dirty="0"/>
          </a:p>
          <a:p>
            <a:pPr marL="850900" lvl="1" indent="-450850"/>
            <a:r>
              <a:rPr lang="zh-TW" altLang="en-US" sz="3000" dirty="0"/>
              <a:t>數學科有非選擇題</a:t>
            </a:r>
            <a:endParaRPr lang="en-US" altLang="zh-TW" sz="3000" dirty="0"/>
          </a:p>
          <a:p>
            <a:pPr marL="850900" lvl="1" indent="-450850"/>
            <a:r>
              <a:rPr lang="zh-TW" altLang="en-US" sz="3000" dirty="0"/>
              <a:t>寫作測驗。</a:t>
            </a:r>
            <a:endParaRPr lang="en-US" altLang="zh-TW" sz="3000" dirty="0"/>
          </a:p>
        </p:txBody>
      </p:sp>
      <p:sp>
        <p:nvSpPr>
          <p:cNvPr id="3" name="標題 2"/>
          <p:cNvSpPr>
            <a:spLocks noGrp="1"/>
          </p:cNvSpPr>
          <p:nvPr>
            <p:ph type="title"/>
          </p:nvPr>
        </p:nvSpPr>
        <p:spPr/>
        <p:txBody>
          <a:bodyPr/>
          <a:lstStyle/>
          <a:p>
            <a:r>
              <a:rPr lang="zh-TW" altLang="en-US" dirty="0"/>
              <a:t>確保國中學力品質的測驗</a:t>
            </a:r>
          </a:p>
        </p:txBody>
      </p:sp>
      <p:pic>
        <p:nvPicPr>
          <p:cNvPr id="5" name="Picture 2" descr="ç¸éå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365104"/>
            <a:ext cx="3113507" cy="207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214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833294896"/>
              </p:ext>
            </p:extLst>
          </p:nvPr>
        </p:nvGraphicFramePr>
        <p:xfrm>
          <a:off x="467544" y="1243250"/>
          <a:ext cx="8280400" cy="5210086"/>
        </p:xfrm>
        <a:graphic>
          <a:graphicData uri="http://schemas.openxmlformats.org/drawingml/2006/table">
            <a:tbl>
              <a:tblPr/>
              <a:tblGrid>
                <a:gridCol w="2070100">
                  <a:extLst>
                    <a:ext uri="{9D8B030D-6E8A-4147-A177-3AD203B41FA5}">
                      <a16:colId xmlns="" xmlns:a16="http://schemas.microsoft.com/office/drawing/2014/main" val="20000"/>
                    </a:ext>
                  </a:extLst>
                </a:gridCol>
                <a:gridCol w="2070100">
                  <a:extLst>
                    <a:ext uri="{9D8B030D-6E8A-4147-A177-3AD203B41FA5}">
                      <a16:colId xmlns="" xmlns:a16="http://schemas.microsoft.com/office/drawing/2014/main" val="20001"/>
                    </a:ext>
                  </a:extLst>
                </a:gridCol>
                <a:gridCol w="2070100">
                  <a:extLst>
                    <a:ext uri="{9D8B030D-6E8A-4147-A177-3AD203B41FA5}">
                      <a16:colId xmlns="" xmlns:a16="http://schemas.microsoft.com/office/drawing/2014/main" val="20002"/>
                    </a:ext>
                  </a:extLst>
                </a:gridCol>
                <a:gridCol w="2070100">
                  <a:extLst>
                    <a:ext uri="{9D8B030D-6E8A-4147-A177-3AD203B41FA5}">
                      <a16:colId xmlns="" xmlns:a16="http://schemas.microsoft.com/office/drawing/2014/main" val="20003"/>
                    </a:ext>
                  </a:extLst>
                </a:gridCol>
              </a:tblGrid>
              <a:tr h="457211">
                <a:tc gridSpan="2">
                  <a:txBody>
                    <a:bodyPr/>
                    <a:lstStyle/>
                    <a:p>
                      <a:pPr algn="ctr">
                        <a:lnSpc>
                          <a:spcPct val="125000"/>
                        </a:lnSpc>
                      </a:pPr>
                      <a:r>
                        <a:rPr lang="en-US" altLang="zh-TW" sz="2400" b="1" kern="100" dirty="0">
                          <a:solidFill>
                            <a:srgbClr val="000000"/>
                          </a:solidFill>
                          <a:latin typeface="+mj-ea"/>
                          <a:ea typeface="+mj-ea"/>
                          <a:cs typeface="Times New Roman"/>
                        </a:rPr>
                        <a:t>109</a:t>
                      </a:r>
                      <a:r>
                        <a:rPr lang="zh-TW" altLang="en-US" sz="2400" b="1" kern="100" dirty="0">
                          <a:solidFill>
                            <a:srgbClr val="000000"/>
                          </a:solidFill>
                          <a:latin typeface="+mj-ea"/>
                          <a:ea typeface="+mj-ea"/>
                          <a:cs typeface="Times New Roman"/>
                        </a:rPr>
                        <a:t>年</a:t>
                      </a:r>
                      <a:r>
                        <a:rPr lang="en-US" sz="2400" b="1" kern="100" dirty="0">
                          <a:solidFill>
                            <a:srgbClr val="000000"/>
                          </a:solidFill>
                          <a:latin typeface="+mj-ea"/>
                          <a:ea typeface="+mj-ea"/>
                          <a:cs typeface="Times New Roman"/>
                        </a:rPr>
                        <a:t>5</a:t>
                      </a:r>
                      <a:r>
                        <a:rPr lang="zh-TW" sz="2400" b="1" kern="100" dirty="0">
                          <a:solidFill>
                            <a:srgbClr val="000000"/>
                          </a:solidFill>
                          <a:latin typeface="+mj-ea"/>
                          <a:ea typeface="+mj-ea"/>
                          <a:cs typeface="Times New Roman"/>
                        </a:rPr>
                        <a:t>月</a:t>
                      </a:r>
                      <a:r>
                        <a:rPr lang="en-US" altLang="zh-TW" sz="2400" b="1" kern="100" dirty="0">
                          <a:solidFill>
                            <a:srgbClr val="000000"/>
                          </a:solidFill>
                          <a:latin typeface="+mj-ea"/>
                          <a:ea typeface="+mj-ea"/>
                          <a:cs typeface="Times New Roman"/>
                        </a:rPr>
                        <a:t>16</a:t>
                      </a:r>
                      <a:r>
                        <a:rPr lang="zh-TW" sz="2400" b="1" kern="100" dirty="0">
                          <a:solidFill>
                            <a:srgbClr val="000000"/>
                          </a:solidFill>
                          <a:latin typeface="+mj-ea"/>
                          <a:ea typeface="+mj-ea"/>
                          <a:cs typeface="Times New Roman"/>
                        </a:rPr>
                        <a:t>日（六）</a:t>
                      </a:r>
                      <a:endParaRPr lang="zh-TW" sz="24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a:solidFill>
                            <a:srgbClr val="000000"/>
                          </a:solidFill>
                          <a:latin typeface="+mj-ea"/>
                          <a:ea typeface="+mj-ea"/>
                          <a:cs typeface="Times New Roman"/>
                        </a:rPr>
                        <a:t>109</a:t>
                      </a:r>
                      <a:r>
                        <a:rPr lang="zh-TW" altLang="en-US" sz="2400" b="1" kern="100" dirty="0">
                          <a:solidFill>
                            <a:srgbClr val="000000"/>
                          </a:solidFill>
                          <a:latin typeface="+mj-ea"/>
                          <a:ea typeface="+mj-ea"/>
                          <a:cs typeface="Times New Roman"/>
                        </a:rPr>
                        <a:t>年</a:t>
                      </a:r>
                      <a:r>
                        <a:rPr lang="en-US" sz="2400" b="1" kern="100" dirty="0">
                          <a:solidFill>
                            <a:srgbClr val="000000"/>
                          </a:solidFill>
                          <a:latin typeface="+mj-ea"/>
                          <a:ea typeface="+mj-ea"/>
                          <a:cs typeface="Times New Roman"/>
                        </a:rPr>
                        <a:t>5</a:t>
                      </a:r>
                      <a:r>
                        <a:rPr lang="zh-TW" sz="2400" b="1" kern="100" dirty="0">
                          <a:solidFill>
                            <a:srgbClr val="000000"/>
                          </a:solidFill>
                          <a:latin typeface="+mj-ea"/>
                          <a:ea typeface="+mj-ea"/>
                          <a:cs typeface="Times New Roman"/>
                        </a:rPr>
                        <a:t>月</a:t>
                      </a:r>
                      <a:r>
                        <a:rPr lang="en-US" altLang="zh-TW" sz="2400" b="1" kern="100" dirty="0">
                          <a:solidFill>
                            <a:srgbClr val="000000"/>
                          </a:solidFill>
                          <a:latin typeface="+mj-ea"/>
                          <a:ea typeface="+mj-ea"/>
                          <a:cs typeface="Times New Roman"/>
                        </a:rPr>
                        <a:t>17</a:t>
                      </a:r>
                      <a:r>
                        <a:rPr lang="zh-TW" sz="2400" b="1" kern="100" dirty="0">
                          <a:solidFill>
                            <a:srgbClr val="000000"/>
                          </a:solidFill>
                          <a:latin typeface="+mj-ea"/>
                          <a:ea typeface="+mj-ea"/>
                          <a:cs typeface="Times New Roman"/>
                        </a:rPr>
                        <a:t>日（日）</a:t>
                      </a:r>
                      <a:endParaRPr lang="zh-TW" sz="24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 xmlns:a16="http://schemas.microsoft.com/office/drawing/2014/main" val="10000"/>
                  </a:ext>
                </a:extLst>
              </a:tr>
              <a:tr h="411482">
                <a:tc>
                  <a:txBody>
                    <a:bodyPr/>
                    <a:lstStyle/>
                    <a:p>
                      <a:pPr algn="ctr">
                        <a:lnSpc>
                          <a:spcPct val="125000"/>
                        </a:lnSpc>
                      </a:pPr>
                      <a:r>
                        <a:rPr lang="en-US" sz="2000" kern="100" dirty="0">
                          <a:solidFill>
                            <a:srgbClr val="000000"/>
                          </a:solidFill>
                          <a:latin typeface="+mj-ea"/>
                          <a:ea typeface="+mj-ea"/>
                          <a:cs typeface="Times New Roman"/>
                          <a:sym typeface="Wingdings"/>
                        </a:rPr>
                        <a:t></a:t>
                      </a:r>
                      <a:r>
                        <a:rPr lang="en-US" sz="2000" kern="100" dirty="0">
                          <a:solidFill>
                            <a:srgbClr val="000000"/>
                          </a:solidFill>
                          <a:latin typeface="+mj-ea"/>
                          <a:ea typeface="+mj-ea"/>
                          <a:cs typeface="Times New Roman"/>
                        </a:rPr>
                        <a:t>08:20-</a:t>
                      </a:r>
                      <a:r>
                        <a:rPr lang="zh-TW" sz="2000" kern="100" dirty="0">
                          <a:solidFill>
                            <a:srgbClr val="000000"/>
                          </a:solidFill>
                          <a:latin typeface="+mj-ea"/>
                          <a:ea typeface="+mj-ea"/>
                          <a:cs typeface="Times New Roman"/>
                        </a:rPr>
                        <a:t>　</a:t>
                      </a:r>
                      <a:r>
                        <a:rPr lang="en-US" sz="2000" kern="100" dirty="0">
                          <a:solidFill>
                            <a:srgbClr val="000000"/>
                          </a:solidFill>
                          <a:latin typeface="+mj-ea"/>
                          <a:ea typeface="+mj-ea"/>
                          <a:cs typeface="Times New Roman"/>
                        </a:rPr>
                        <a:t>08:30</a:t>
                      </a:r>
                      <a:endParaRPr lang="zh-TW" sz="20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mj-ea"/>
                          <a:ea typeface="+mj-ea"/>
                          <a:cs typeface="Times New Roman"/>
                        </a:rPr>
                        <a:t>考試說明</a:t>
                      </a:r>
                      <a:endParaRPr lang="zh-TW" sz="20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mj-ea"/>
                          <a:ea typeface="+mj-ea"/>
                          <a:cs typeface="Times New Roman"/>
                          <a:sym typeface="Wingdings"/>
                        </a:rPr>
                        <a:t></a:t>
                      </a:r>
                      <a:r>
                        <a:rPr lang="en-US" sz="2000" kern="100" dirty="0">
                          <a:solidFill>
                            <a:srgbClr val="000000"/>
                          </a:solidFill>
                          <a:latin typeface="+mj-ea"/>
                          <a:ea typeface="+mj-ea"/>
                          <a:cs typeface="Times New Roman"/>
                        </a:rPr>
                        <a:t>08:20-</a:t>
                      </a:r>
                      <a:r>
                        <a:rPr lang="zh-TW" sz="2000" kern="100" dirty="0">
                          <a:solidFill>
                            <a:srgbClr val="000000"/>
                          </a:solidFill>
                          <a:latin typeface="+mj-ea"/>
                          <a:ea typeface="+mj-ea"/>
                          <a:cs typeface="Times New Roman"/>
                        </a:rPr>
                        <a:t>　</a:t>
                      </a:r>
                      <a:r>
                        <a:rPr lang="en-US" sz="2000" kern="100" dirty="0">
                          <a:solidFill>
                            <a:srgbClr val="000000"/>
                          </a:solidFill>
                          <a:latin typeface="+mj-ea"/>
                          <a:ea typeface="+mj-ea"/>
                          <a:cs typeface="Times New Roman"/>
                        </a:rPr>
                        <a:t>08:30</a:t>
                      </a:r>
                      <a:endParaRPr lang="zh-TW" sz="20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mj-ea"/>
                          <a:ea typeface="+mj-ea"/>
                          <a:cs typeface="Times New Roman"/>
                        </a:rPr>
                        <a:t>考試說明</a:t>
                      </a:r>
                      <a:endParaRPr lang="zh-TW" sz="20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1"/>
                  </a:ext>
                </a:extLst>
              </a:tr>
              <a:tr h="457211">
                <a:tc>
                  <a:txBody>
                    <a:bodyPr/>
                    <a:lstStyle/>
                    <a:p>
                      <a:pPr algn="ctr">
                        <a:lnSpc>
                          <a:spcPct val="125000"/>
                        </a:lnSpc>
                      </a:pPr>
                      <a:r>
                        <a:rPr lang="en-US" sz="2000" b="1" kern="100" dirty="0">
                          <a:solidFill>
                            <a:srgbClr val="000000"/>
                          </a:solidFill>
                          <a:latin typeface="+mj-ea"/>
                          <a:ea typeface="+mj-ea"/>
                          <a:cs typeface="Times New Roman"/>
                          <a:sym typeface="Wingdings"/>
                        </a:rPr>
                        <a:t></a:t>
                      </a:r>
                      <a:r>
                        <a:rPr lang="en-US" sz="2000" b="1" kern="100" dirty="0">
                          <a:solidFill>
                            <a:srgbClr val="000000"/>
                          </a:solidFill>
                          <a:latin typeface="+mj-ea"/>
                          <a:ea typeface="+mj-ea"/>
                          <a:cs typeface="Times New Roman"/>
                        </a:rPr>
                        <a:t>08:30-</a:t>
                      </a:r>
                      <a:r>
                        <a:rPr lang="en-US" sz="2000" b="1" kern="100" dirty="0">
                          <a:solidFill>
                            <a:srgbClr val="000000"/>
                          </a:solidFill>
                          <a:latin typeface="+mj-ea"/>
                          <a:ea typeface="+mj-ea"/>
                          <a:cs typeface="Times New Roman"/>
                          <a:sym typeface="Wingdings"/>
                        </a:rPr>
                        <a:t></a:t>
                      </a:r>
                      <a:r>
                        <a:rPr lang="en-US" sz="2000" b="1" kern="100" dirty="0">
                          <a:solidFill>
                            <a:srgbClr val="000000"/>
                          </a:solidFill>
                          <a:latin typeface="+mj-ea"/>
                          <a:ea typeface="+mj-ea"/>
                          <a:cs typeface="Times New Roman"/>
                        </a:rPr>
                        <a:t>09:40</a:t>
                      </a:r>
                      <a:endParaRPr lang="zh-TW" sz="20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mj-ea"/>
                          <a:ea typeface="+mj-ea"/>
                          <a:cs typeface="Times New Roman"/>
                        </a:rPr>
                        <a:t>社會</a:t>
                      </a:r>
                      <a:endParaRPr lang="zh-TW" sz="24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mj-ea"/>
                          <a:ea typeface="+mj-ea"/>
                          <a:cs typeface="Times New Roman"/>
                          <a:sym typeface="Wingdings"/>
                        </a:rPr>
                        <a:t></a:t>
                      </a:r>
                      <a:r>
                        <a:rPr lang="en-US" sz="2000" b="1" kern="100" dirty="0">
                          <a:solidFill>
                            <a:srgbClr val="000000"/>
                          </a:solidFill>
                          <a:latin typeface="+mj-ea"/>
                          <a:ea typeface="+mj-ea"/>
                          <a:cs typeface="Times New Roman"/>
                        </a:rPr>
                        <a:t>08:30-</a:t>
                      </a:r>
                      <a:r>
                        <a:rPr lang="en-US" sz="2000" b="1" kern="100" dirty="0">
                          <a:solidFill>
                            <a:srgbClr val="000000"/>
                          </a:solidFill>
                          <a:latin typeface="+mj-ea"/>
                          <a:ea typeface="+mj-ea"/>
                          <a:cs typeface="Times New Roman"/>
                          <a:sym typeface="Wingdings"/>
                        </a:rPr>
                        <a:t></a:t>
                      </a:r>
                      <a:r>
                        <a:rPr lang="en-US" sz="2000" b="1" kern="100" dirty="0">
                          <a:solidFill>
                            <a:srgbClr val="000000"/>
                          </a:solidFill>
                          <a:latin typeface="+mj-ea"/>
                          <a:ea typeface="+mj-ea"/>
                          <a:cs typeface="Times New Roman"/>
                        </a:rPr>
                        <a:t>09:40</a:t>
                      </a:r>
                      <a:endParaRPr lang="zh-TW" sz="20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mj-ea"/>
                          <a:ea typeface="+mj-ea"/>
                          <a:cs typeface="Times New Roman"/>
                        </a:rPr>
                        <a:t>自然</a:t>
                      </a:r>
                      <a:endParaRPr lang="zh-TW" sz="24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2"/>
                  </a:ext>
                </a:extLst>
              </a:tr>
              <a:tr h="411482">
                <a:tc>
                  <a:txBody>
                    <a:bodyPr/>
                    <a:lstStyle/>
                    <a:p>
                      <a:pPr algn="ctr">
                        <a:lnSpc>
                          <a:spcPct val="125000"/>
                        </a:lnSpc>
                      </a:pPr>
                      <a:r>
                        <a:rPr lang="zh-TW" sz="2000" kern="100">
                          <a:solidFill>
                            <a:srgbClr val="000000"/>
                          </a:solidFill>
                          <a:latin typeface="+mj-ea"/>
                          <a:ea typeface="+mj-ea"/>
                          <a:cs typeface="Times New Roman"/>
                        </a:rPr>
                        <a:t>　</a:t>
                      </a:r>
                      <a:r>
                        <a:rPr lang="en-US" sz="2000" kern="100">
                          <a:solidFill>
                            <a:srgbClr val="000000"/>
                          </a:solidFill>
                          <a:latin typeface="+mj-ea"/>
                          <a:ea typeface="+mj-ea"/>
                          <a:cs typeface="Times New Roman"/>
                        </a:rPr>
                        <a:t>09:40-</a:t>
                      </a:r>
                      <a:r>
                        <a:rPr lang="zh-TW" sz="2000" kern="100">
                          <a:solidFill>
                            <a:srgbClr val="000000"/>
                          </a:solidFill>
                          <a:latin typeface="+mj-ea"/>
                          <a:ea typeface="+mj-ea"/>
                          <a:cs typeface="Times New Roman"/>
                        </a:rPr>
                        <a:t>　</a:t>
                      </a:r>
                      <a:r>
                        <a:rPr lang="en-US" sz="2000" kern="100">
                          <a:solidFill>
                            <a:srgbClr val="000000"/>
                          </a:solidFill>
                          <a:latin typeface="+mj-ea"/>
                          <a:ea typeface="+mj-ea"/>
                          <a:cs typeface="Times New Roman"/>
                        </a:rPr>
                        <a:t>10:20</a:t>
                      </a:r>
                      <a:endParaRPr lang="zh-TW" sz="2000" kern="10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mj-ea"/>
                          <a:ea typeface="+mj-ea"/>
                          <a:cs typeface="Times New Roman"/>
                        </a:rPr>
                        <a:t>休息</a:t>
                      </a:r>
                      <a:endParaRPr lang="zh-TW" sz="20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mj-ea"/>
                          <a:ea typeface="+mj-ea"/>
                          <a:cs typeface="Times New Roman"/>
                        </a:rPr>
                        <a:t>　</a:t>
                      </a:r>
                      <a:r>
                        <a:rPr lang="en-US" sz="2000" kern="100" dirty="0">
                          <a:solidFill>
                            <a:srgbClr val="000000"/>
                          </a:solidFill>
                          <a:latin typeface="+mj-ea"/>
                          <a:ea typeface="+mj-ea"/>
                          <a:cs typeface="Times New Roman"/>
                        </a:rPr>
                        <a:t>09:40-</a:t>
                      </a:r>
                      <a:r>
                        <a:rPr lang="zh-TW" sz="2000" kern="100" dirty="0">
                          <a:solidFill>
                            <a:srgbClr val="000000"/>
                          </a:solidFill>
                          <a:latin typeface="+mj-ea"/>
                          <a:ea typeface="+mj-ea"/>
                          <a:cs typeface="Times New Roman"/>
                        </a:rPr>
                        <a:t>　</a:t>
                      </a:r>
                      <a:r>
                        <a:rPr lang="en-US" sz="2000" kern="100" dirty="0">
                          <a:solidFill>
                            <a:srgbClr val="000000"/>
                          </a:solidFill>
                          <a:latin typeface="+mj-ea"/>
                          <a:ea typeface="+mj-ea"/>
                          <a:cs typeface="Times New Roman"/>
                        </a:rPr>
                        <a:t>10:20</a:t>
                      </a:r>
                      <a:endParaRPr lang="zh-TW" sz="20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mj-ea"/>
                          <a:ea typeface="+mj-ea"/>
                          <a:cs typeface="Times New Roman"/>
                        </a:rPr>
                        <a:t>休息</a:t>
                      </a:r>
                      <a:endParaRPr lang="zh-TW" sz="20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11482">
                <a:tc>
                  <a:txBody>
                    <a:bodyPr/>
                    <a:lstStyle/>
                    <a:p>
                      <a:pPr algn="ctr">
                        <a:lnSpc>
                          <a:spcPct val="125000"/>
                        </a:lnSpc>
                      </a:pPr>
                      <a:r>
                        <a:rPr lang="en-US" sz="2000" kern="100" dirty="0">
                          <a:solidFill>
                            <a:srgbClr val="000000"/>
                          </a:solidFill>
                          <a:latin typeface="+mj-ea"/>
                          <a:ea typeface="+mj-ea"/>
                          <a:cs typeface="Times New Roman"/>
                          <a:sym typeface="Wingdings"/>
                        </a:rPr>
                        <a:t></a:t>
                      </a:r>
                      <a:r>
                        <a:rPr lang="en-US" sz="2000" kern="100" dirty="0">
                          <a:solidFill>
                            <a:srgbClr val="000000"/>
                          </a:solidFill>
                          <a:latin typeface="+mj-ea"/>
                          <a:ea typeface="+mj-ea"/>
                          <a:cs typeface="Times New Roman"/>
                        </a:rPr>
                        <a:t>10:20-</a:t>
                      </a:r>
                      <a:r>
                        <a:rPr lang="zh-TW" sz="2000" kern="100" dirty="0">
                          <a:solidFill>
                            <a:srgbClr val="000000"/>
                          </a:solidFill>
                          <a:latin typeface="+mj-ea"/>
                          <a:ea typeface="+mj-ea"/>
                          <a:cs typeface="Times New Roman"/>
                        </a:rPr>
                        <a:t>　</a:t>
                      </a:r>
                      <a:r>
                        <a:rPr lang="en-US" sz="2000" kern="100" dirty="0">
                          <a:solidFill>
                            <a:srgbClr val="000000"/>
                          </a:solidFill>
                          <a:latin typeface="+mj-ea"/>
                          <a:ea typeface="+mj-ea"/>
                          <a:cs typeface="Times New Roman"/>
                        </a:rPr>
                        <a:t>10:30</a:t>
                      </a:r>
                      <a:endParaRPr lang="zh-TW" sz="20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mj-ea"/>
                          <a:ea typeface="+mj-ea"/>
                          <a:cs typeface="Times New Roman"/>
                        </a:rPr>
                        <a:t>考試說明</a:t>
                      </a:r>
                      <a:endParaRPr lang="zh-TW" sz="20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mj-ea"/>
                          <a:ea typeface="+mj-ea"/>
                          <a:cs typeface="Times New Roman"/>
                          <a:sym typeface="Wingdings"/>
                        </a:rPr>
                        <a:t></a:t>
                      </a:r>
                      <a:r>
                        <a:rPr lang="en-US" sz="2000" kern="100" dirty="0">
                          <a:solidFill>
                            <a:srgbClr val="000000"/>
                          </a:solidFill>
                          <a:latin typeface="+mj-ea"/>
                          <a:ea typeface="+mj-ea"/>
                          <a:cs typeface="Times New Roman"/>
                        </a:rPr>
                        <a:t>10:20-</a:t>
                      </a:r>
                      <a:r>
                        <a:rPr lang="zh-TW" sz="2000" kern="100" dirty="0">
                          <a:solidFill>
                            <a:srgbClr val="000000"/>
                          </a:solidFill>
                          <a:latin typeface="+mj-ea"/>
                          <a:ea typeface="+mj-ea"/>
                          <a:cs typeface="Times New Roman"/>
                        </a:rPr>
                        <a:t>　</a:t>
                      </a:r>
                      <a:r>
                        <a:rPr lang="en-US" sz="2000" kern="100" dirty="0">
                          <a:solidFill>
                            <a:srgbClr val="000000"/>
                          </a:solidFill>
                          <a:latin typeface="+mj-ea"/>
                          <a:ea typeface="+mj-ea"/>
                          <a:cs typeface="Times New Roman"/>
                        </a:rPr>
                        <a:t>10:30</a:t>
                      </a:r>
                      <a:endParaRPr lang="zh-TW" sz="20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mj-ea"/>
                          <a:ea typeface="+mj-ea"/>
                          <a:cs typeface="Times New Roman"/>
                        </a:rPr>
                        <a:t>考試說明</a:t>
                      </a:r>
                      <a:endParaRPr lang="zh-TW" sz="20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57211">
                <a:tc>
                  <a:txBody>
                    <a:bodyPr/>
                    <a:lstStyle/>
                    <a:p>
                      <a:pPr algn="ctr">
                        <a:lnSpc>
                          <a:spcPct val="125000"/>
                        </a:lnSpc>
                      </a:pPr>
                      <a:r>
                        <a:rPr lang="en-US" sz="2000" b="1" kern="100" dirty="0">
                          <a:solidFill>
                            <a:srgbClr val="000000"/>
                          </a:solidFill>
                          <a:latin typeface="+mj-ea"/>
                          <a:ea typeface="+mj-ea"/>
                          <a:cs typeface="Times New Roman"/>
                          <a:sym typeface="Wingdings"/>
                        </a:rPr>
                        <a:t></a:t>
                      </a:r>
                      <a:r>
                        <a:rPr lang="en-US" sz="2000" b="1" kern="100" dirty="0">
                          <a:solidFill>
                            <a:srgbClr val="000000"/>
                          </a:solidFill>
                          <a:latin typeface="+mj-ea"/>
                          <a:ea typeface="+mj-ea"/>
                          <a:cs typeface="Times New Roman"/>
                        </a:rPr>
                        <a:t>10:30-</a:t>
                      </a:r>
                      <a:r>
                        <a:rPr lang="en-US" sz="2000" b="1" kern="100" dirty="0">
                          <a:solidFill>
                            <a:srgbClr val="000000"/>
                          </a:solidFill>
                          <a:latin typeface="+mj-ea"/>
                          <a:ea typeface="+mj-ea"/>
                          <a:cs typeface="Times New Roman"/>
                          <a:sym typeface="Wingdings"/>
                        </a:rPr>
                        <a:t></a:t>
                      </a:r>
                      <a:r>
                        <a:rPr lang="en-US" sz="2000" b="1" kern="100" dirty="0">
                          <a:solidFill>
                            <a:srgbClr val="000000"/>
                          </a:solidFill>
                          <a:latin typeface="+mj-ea"/>
                          <a:ea typeface="+mj-ea"/>
                          <a:cs typeface="Times New Roman"/>
                        </a:rPr>
                        <a:t>11:50</a:t>
                      </a:r>
                      <a:endParaRPr lang="zh-TW" sz="20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mj-ea"/>
                          <a:ea typeface="+mj-ea"/>
                          <a:cs typeface="Times New Roman"/>
                        </a:rPr>
                        <a:t>數學</a:t>
                      </a:r>
                      <a:endParaRPr lang="zh-TW" sz="24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mj-ea"/>
                          <a:ea typeface="+mj-ea"/>
                          <a:cs typeface="Times New Roman"/>
                          <a:sym typeface="Wingdings"/>
                        </a:rPr>
                        <a:t></a:t>
                      </a:r>
                      <a:r>
                        <a:rPr lang="en-US" sz="2000" b="1" kern="100" dirty="0">
                          <a:solidFill>
                            <a:srgbClr val="000000"/>
                          </a:solidFill>
                          <a:latin typeface="+mj-ea"/>
                          <a:ea typeface="+mj-ea"/>
                          <a:cs typeface="Times New Roman"/>
                        </a:rPr>
                        <a:t>10:30-</a:t>
                      </a:r>
                      <a:r>
                        <a:rPr lang="en-US" sz="2000" b="1" kern="100" dirty="0">
                          <a:solidFill>
                            <a:srgbClr val="000000"/>
                          </a:solidFill>
                          <a:latin typeface="+mj-ea"/>
                          <a:ea typeface="+mj-ea"/>
                          <a:cs typeface="Times New Roman"/>
                          <a:sym typeface="Wingdings"/>
                        </a:rPr>
                        <a:t></a:t>
                      </a:r>
                      <a:r>
                        <a:rPr lang="en-US" sz="2000" b="1" kern="100" dirty="0">
                          <a:solidFill>
                            <a:srgbClr val="000000"/>
                          </a:solidFill>
                          <a:latin typeface="+mj-ea"/>
                          <a:ea typeface="+mj-ea"/>
                          <a:cs typeface="Times New Roman"/>
                        </a:rPr>
                        <a:t>11:30</a:t>
                      </a:r>
                      <a:endParaRPr lang="zh-TW" sz="20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5000"/>
                        </a:lnSpc>
                      </a:pPr>
                      <a:r>
                        <a:rPr lang="zh-TW" sz="2400" b="1" kern="100" dirty="0">
                          <a:solidFill>
                            <a:srgbClr val="000000"/>
                          </a:solidFill>
                          <a:latin typeface="+mj-ea"/>
                          <a:ea typeface="+mj-ea"/>
                          <a:cs typeface="Times New Roman"/>
                        </a:rPr>
                        <a:t>英語（閱讀）</a:t>
                      </a:r>
                      <a:endParaRPr lang="zh-TW" sz="24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5"/>
                  </a:ext>
                </a:extLst>
              </a:tr>
              <a:tr h="411482">
                <a:tc>
                  <a:txBody>
                    <a:bodyPr/>
                    <a:lstStyle/>
                    <a:p>
                      <a:pPr algn="ctr">
                        <a:lnSpc>
                          <a:spcPct val="125000"/>
                        </a:lnSpc>
                      </a:pPr>
                      <a:r>
                        <a:rPr lang="zh-TW" sz="2000" kern="100">
                          <a:solidFill>
                            <a:srgbClr val="000000"/>
                          </a:solidFill>
                          <a:latin typeface="+mj-ea"/>
                          <a:ea typeface="+mj-ea"/>
                          <a:cs typeface="Times New Roman"/>
                        </a:rPr>
                        <a:t>　</a:t>
                      </a:r>
                      <a:r>
                        <a:rPr lang="en-US" sz="2000" kern="100">
                          <a:solidFill>
                            <a:srgbClr val="000000"/>
                          </a:solidFill>
                          <a:latin typeface="+mj-ea"/>
                          <a:ea typeface="+mj-ea"/>
                          <a:cs typeface="Times New Roman"/>
                        </a:rPr>
                        <a:t>11:50-</a:t>
                      </a:r>
                      <a:r>
                        <a:rPr lang="zh-TW" sz="2000" kern="100">
                          <a:solidFill>
                            <a:srgbClr val="000000"/>
                          </a:solidFill>
                          <a:latin typeface="+mj-ea"/>
                          <a:ea typeface="+mj-ea"/>
                          <a:cs typeface="Times New Roman"/>
                        </a:rPr>
                        <a:t>　</a:t>
                      </a:r>
                      <a:r>
                        <a:rPr lang="en-US" sz="2000" kern="100">
                          <a:solidFill>
                            <a:srgbClr val="000000"/>
                          </a:solidFill>
                          <a:latin typeface="+mj-ea"/>
                          <a:ea typeface="+mj-ea"/>
                          <a:cs typeface="Times New Roman"/>
                        </a:rPr>
                        <a:t>13:40</a:t>
                      </a:r>
                      <a:endParaRPr lang="zh-TW" sz="2000" kern="10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mj-ea"/>
                          <a:ea typeface="+mj-ea"/>
                          <a:cs typeface="Times New Roman"/>
                        </a:rPr>
                        <a:t>午休</a:t>
                      </a:r>
                      <a:r>
                        <a:rPr lang="en-US" sz="2000" kern="100" dirty="0">
                          <a:solidFill>
                            <a:srgbClr val="000000"/>
                          </a:solidFill>
                          <a:latin typeface="+mj-ea"/>
                          <a:ea typeface="+mj-ea"/>
                          <a:cs typeface="Times New Roman"/>
                        </a:rPr>
                        <a:t> </a:t>
                      </a:r>
                      <a:endParaRPr lang="zh-TW" sz="20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mj-ea"/>
                          <a:ea typeface="+mj-ea"/>
                          <a:cs typeface="Times New Roman"/>
                        </a:rPr>
                        <a:t>　</a:t>
                      </a:r>
                      <a:r>
                        <a:rPr lang="en-US" sz="2000" kern="100" dirty="0">
                          <a:solidFill>
                            <a:srgbClr val="000000"/>
                          </a:solidFill>
                          <a:latin typeface="+mj-ea"/>
                          <a:ea typeface="+mj-ea"/>
                          <a:cs typeface="Times New Roman"/>
                        </a:rPr>
                        <a:t>11:30-</a:t>
                      </a:r>
                      <a:r>
                        <a:rPr lang="zh-TW" sz="2000" kern="100" dirty="0">
                          <a:solidFill>
                            <a:srgbClr val="000000"/>
                          </a:solidFill>
                          <a:latin typeface="+mj-ea"/>
                          <a:ea typeface="+mj-ea"/>
                          <a:cs typeface="Times New Roman"/>
                        </a:rPr>
                        <a:t>　</a:t>
                      </a:r>
                      <a:r>
                        <a:rPr lang="en-US" sz="2000" kern="100" dirty="0">
                          <a:solidFill>
                            <a:srgbClr val="000000"/>
                          </a:solidFill>
                          <a:latin typeface="+mj-ea"/>
                          <a:ea typeface="+mj-ea"/>
                          <a:cs typeface="Times New Roman"/>
                        </a:rPr>
                        <a:t>12:00</a:t>
                      </a:r>
                      <a:endParaRPr lang="zh-TW" sz="20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5000"/>
                        </a:lnSpc>
                      </a:pPr>
                      <a:r>
                        <a:rPr lang="zh-TW" sz="2000" kern="100" dirty="0">
                          <a:solidFill>
                            <a:srgbClr val="000000"/>
                          </a:solidFill>
                          <a:latin typeface="+mj-ea"/>
                          <a:ea typeface="+mj-ea"/>
                          <a:cs typeface="Times New Roman"/>
                        </a:rPr>
                        <a:t>休息</a:t>
                      </a:r>
                      <a:endParaRPr lang="zh-TW" sz="20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6"/>
                  </a:ext>
                </a:extLst>
              </a:tr>
              <a:tr h="411482">
                <a:tc>
                  <a:txBody>
                    <a:bodyPr/>
                    <a:lstStyle/>
                    <a:p>
                      <a:pPr algn="ctr">
                        <a:lnSpc>
                          <a:spcPct val="125000"/>
                        </a:lnSpc>
                      </a:pPr>
                      <a:r>
                        <a:rPr lang="en-US" sz="2000" kern="100" dirty="0">
                          <a:solidFill>
                            <a:srgbClr val="000000"/>
                          </a:solidFill>
                          <a:latin typeface="+mj-ea"/>
                          <a:ea typeface="+mj-ea"/>
                          <a:cs typeface="Times New Roman"/>
                          <a:sym typeface="Wingdings"/>
                        </a:rPr>
                        <a:t></a:t>
                      </a:r>
                      <a:r>
                        <a:rPr lang="en-US" sz="2000" kern="100" dirty="0">
                          <a:solidFill>
                            <a:srgbClr val="000000"/>
                          </a:solidFill>
                          <a:latin typeface="+mj-ea"/>
                          <a:ea typeface="+mj-ea"/>
                          <a:cs typeface="Times New Roman"/>
                        </a:rPr>
                        <a:t>13:40-</a:t>
                      </a:r>
                      <a:r>
                        <a:rPr lang="zh-TW" sz="2000" kern="100" dirty="0">
                          <a:solidFill>
                            <a:srgbClr val="000000"/>
                          </a:solidFill>
                          <a:latin typeface="+mj-ea"/>
                          <a:ea typeface="+mj-ea"/>
                          <a:cs typeface="Times New Roman"/>
                        </a:rPr>
                        <a:t>　</a:t>
                      </a:r>
                      <a:r>
                        <a:rPr lang="en-US" sz="2000" kern="100" dirty="0">
                          <a:solidFill>
                            <a:srgbClr val="000000"/>
                          </a:solidFill>
                          <a:latin typeface="+mj-ea"/>
                          <a:ea typeface="+mj-ea"/>
                          <a:cs typeface="Times New Roman"/>
                        </a:rPr>
                        <a:t>13:50</a:t>
                      </a:r>
                      <a:endParaRPr lang="zh-TW" sz="20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mj-ea"/>
                          <a:ea typeface="+mj-ea"/>
                          <a:cs typeface="Times New Roman"/>
                        </a:rPr>
                        <a:t>考試說明</a:t>
                      </a:r>
                      <a:endParaRPr lang="zh-TW" sz="20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mj-ea"/>
                          <a:ea typeface="+mj-ea"/>
                          <a:cs typeface="Times New Roman"/>
                          <a:sym typeface="Wingdings"/>
                        </a:rPr>
                        <a:t></a:t>
                      </a:r>
                      <a:r>
                        <a:rPr lang="en-US" sz="2000" kern="100" dirty="0">
                          <a:solidFill>
                            <a:srgbClr val="000000"/>
                          </a:solidFill>
                          <a:latin typeface="+mj-ea"/>
                          <a:ea typeface="+mj-ea"/>
                          <a:cs typeface="Times New Roman"/>
                        </a:rPr>
                        <a:t>12:00-</a:t>
                      </a:r>
                      <a:r>
                        <a:rPr lang="zh-TW" sz="2000" kern="100" dirty="0">
                          <a:solidFill>
                            <a:srgbClr val="000000"/>
                          </a:solidFill>
                          <a:latin typeface="+mj-ea"/>
                          <a:ea typeface="+mj-ea"/>
                          <a:cs typeface="Times New Roman"/>
                        </a:rPr>
                        <a:t>　</a:t>
                      </a:r>
                      <a:r>
                        <a:rPr lang="en-US" sz="2000" kern="100" dirty="0">
                          <a:solidFill>
                            <a:srgbClr val="000000"/>
                          </a:solidFill>
                          <a:latin typeface="+mj-ea"/>
                          <a:ea typeface="+mj-ea"/>
                          <a:cs typeface="Times New Roman"/>
                        </a:rPr>
                        <a:t>12:05</a:t>
                      </a:r>
                      <a:endParaRPr lang="zh-TW" sz="20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5000"/>
                        </a:lnSpc>
                      </a:pPr>
                      <a:r>
                        <a:rPr lang="zh-TW" sz="2000" kern="100" dirty="0">
                          <a:solidFill>
                            <a:srgbClr val="000000"/>
                          </a:solidFill>
                          <a:latin typeface="+mj-ea"/>
                          <a:ea typeface="+mj-ea"/>
                          <a:cs typeface="Times New Roman"/>
                        </a:rPr>
                        <a:t>考試說明</a:t>
                      </a:r>
                      <a:endParaRPr lang="zh-TW" sz="20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7"/>
                  </a:ext>
                </a:extLst>
              </a:tr>
              <a:tr h="457211">
                <a:tc>
                  <a:txBody>
                    <a:bodyPr/>
                    <a:lstStyle/>
                    <a:p>
                      <a:pPr algn="ctr">
                        <a:lnSpc>
                          <a:spcPct val="125000"/>
                        </a:lnSpc>
                      </a:pPr>
                      <a:r>
                        <a:rPr lang="en-US" sz="2000" b="1" kern="100">
                          <a:solidFill>
                            <a:srgbClr val="000000"/>
                          </a:solidFill>
                          <a:latin typeface="+mj-ea"/>
                          <a:ea typeface="+mj-ea"/>
                          <a:cs typeface="Times New Roman"/>
                          <a:sym typeface="Wingdings"/>
                        </a:rPr>
                        <a:t></a:t>
                      </a:r>
                      <a:r>
                        <a:rPr lang="en-US" sz="2000" b="1" kern="100">
                          <a:solidFill>
                            <a:srgbClr val="000000"/>
                          </a:solidFill>
                          <a:latin typeface="+mj-ea"/>
                          <a:ea typeface="+mj-ea"/>
                          <a:cs typeface="Times New Roman"/>
                        </a:rPr>
                        <a:t>13:50-</a:t>
                      </a:r>
                      <a:r>
                        <a:rPr lang="en-US" sz="2000" b="1" kern="100">
                          <a:solidFill>
                            <a:srgbClr val="000000"/>
                          </a:solidFill>
                          <a:latin typeface="+mj-ea"/>
                          <a:ea typeface="+mj-ea"/>
                          <a:cs typeface="Times New Roman"/>
                          <a:sym typeface="Wingdings"/>
                        </a:rPr>
                        <a:t></a:t>
                      </a:r>
                      <a:r>
                        <a:rPr lang="en-US" sz="2000" b="1" kern="100">
                          <a:solidFill>
                            <a:srgbClr val="000000"/>
                          </a:solidFill>
                          <a:latin typeface="+mj-ea"/>
                          <a:ea typeface="+mj-ea"/>
                          <a:cs typeface="Times New Roman"/>
                        </a:rPr>
                        <a:t>15:00</a:t>
                      </a:r>
                      <a:endParaRPr lang="zh-TW" sz="2000" kern="10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mj-ea"/>
                          <a:ea typeface="+mj-ea"/>
                          <a:cs typeface="Times New Roman"/>
                        </a:rPr>
                        <a:t>國文</a:t>
                      </a:r>
                      <a:endParaRPr lang="zh-TW" sz="24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en-US" sz="2000" b="1" kern="100" dirty="0">
                          <a:solidFill>
                            <a:srgbClr val="000000"/>
                          </a:solidFill>
                          <a:latin typeface="+mj-ea"/>
                          <a:ea typeface="+mj-ea"/>
                          <a:cs typeface="Times New Roman"/>
                          <a:sym typeface="Wingdings"/>
                        </a:rPr>
                        <a:t></a:t>
                      </a:r>
                      <a:r>
                        <a:rPr lang="en-US" sz="2000" b="1" kern="100" dirty="0">
                          <a:solidFill>
                            <a:srgbClr val="000000"/>
                          </a:solidFill>
                          <a:latin typeface="+mj-ea"/>
                          <a:ea typeface="+mj-ea"/>
                          <a:cs typeface="Times New Roman"/>
                        </a:rPr>
                        <a:t>12:05-</a:t>
                      </a:r>
                      <a:r>
                        <a:rPr lang="en-US" sz="2000" b="1" kern="100" dirty="0">
                          <a:solidFill>
                            <a:srgbClr val="000000"/>
                          </a:solidFill>
                          <a:latin typeface="+mj-ea"/>
                          <a:ea typeface="+mj-ea"/>
                          <a:cs typeface="Times New Roman"/>
                          <a:sym typeface="Wingdings"/>
                        </a:rPr>
                        <a:t></a:t>
                      </a:r>
                      <a:r>
                        <a:rPr lang="en-US" sz="2000" b="1" kern="100" dirty="0">
                          <a:solidFill>
                            <a:srgbClr val="000000"/>
                          </a:solidFill>
                          <a:latin typeface="+mj-ea"/>
                          <a:ea typeface="+mj-ea"/>
                          <a:cs typeface="Times New Roman"/>
                        </a:rPr>
                        <a:t>12:30</a:t>
                      </a:r>
                      <a:endParaRPr lang="zh-TW" sz="20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5000"/>
                        </a:lnSpc>
                      </a:pPr>
                      <a:r>
                        <a:rPr lang="zh-TW" sz="2400" b="1" kern="100" dirty="0">
                          <a:solidFill>
                            <a:srgbClr val="000000"/>
                          </a:solidFill>
                          <a:latin typeface="+mj-ea"/>
                          <a:ea typeface="+mj-ea"/>
                          <a:cs typeface="Times New Roman"/>
                        </a:rPr>
                        <a:t>英語（聽力）</a:t>
                      </a:r>
                      <a:endParaRPr lang="zh-TW" sz="24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8"/>
                  </a:ext>
                </a:extLst>
              </a:tr>
              <a:tr h="442530">
                <a:tc>
                  <a:txBody>
                    <a:bodyPr/>
                    <a:lstStyle/>
                    <a:p>
                      <a:pPr algn="ctr">
                        <a:lnSpc>
                          <a:spcPct val="125000"/>
                        </a:lnSpc>
                      </a:pPr>
                      <a:r>
                        <a:rPr lang="zh-TW" sz="2000" kern="100">
                          <a:solidFill>
                            <a:srgbClr val="000000"/>
                          </a:solidFill>
                          <a:latin typeface="+mj-ea"/>
                          <a:ea typeface="+mj-ea"/>
                          <a:cs typeface="Times New Roman"/>
                        </a:rPr>
                        <a:t>　</a:t>
                      </a:r>
                      <a:r>
                        <a:rPr lang="en-US" sz="2000" kern="100">
                          <a:solidFill>
                            <a:srgbClr val="000000"/>
                          </a:solidFill>
                          <a:latin typeface="+mj-ea"/>
                          <a:ea typeface="+mj-ea"/>
                          <a:cs typeface="Times New Roman"/>
                        </a:rPr>
                        <a:t>15:00-</a:t>
                      </a:r>
                      <a:r>
                        <a:rPr lang="zh-TW" sz="2000" kern="100">
                          <a:solidFill>
                            <a:srgbClr val="000000"/>
                          </a:solidFill>
                          <a:latin typeface="+mj-ea"/>
                          <a:ea typeface="+mj-ea"/>
                          <a:cs typeface="Times New Roman"/>
                        </a:rPr>
                        <a:t>　</a:t>
                      </a:r>
                      <a:r>
                        <a:rPr lang="en-US" sz="2000" kern="100">
                          <a:solidFill>
                            <a:srgbClr val="000000"/>
                          </a:solidFill>
                          <a:latin typeface="+mj-ea"/>
                          <a:ea typeface="+mj-ea"/>
                          <a:cs typeface="Times New Roman"/>
                        </a:rPr>
                        <a:t>15:40</a:t>
                      </a:r>
                      <a:endParaRPr lang="zh-TW" sz="2000" kern="10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mj-ea"/>
                          <a:ea typeface="+mj-ea"/>
                          <a:cs typeface="Times New Roman"/>
                        </a:rPr>
                        <a:t>休息</a:t>
                      </a:r>
                      <a:endParaRPr lang="zh-TW" sz="20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25000"/>
                        </a:lnSpc>
                      </a:pPr>
                      <a:endParaRPr lang="zh-TW" sz="20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extLst>
                  <a:ext uri="{0D108BD9-81ED-4DB2-BD59-A6C34878D82A}">
                    <a16:rowId xmlns="" xmlns:a16="http://schemas.microsoft.com/office/drawing/2014/main" val="10009"/>
                  </a:ext>
                </a:extLst>
              </a:tr>
              <a:tr h="424091">
                <a:tc>
                  <a:txBody>
                    <a:bodyPr/>
                    <a:lstStyle/>
                    <a:p>
                      <a:pPr algn="ctr">
                        <a:lnSpc>
                          <a:spcPct val="125000"/>
                        </a:lnSpc>
                      </a:pPr>
                      <a:r>
                        <a:rPr lang="en-US" sz="2000" kern="100" dirty="0">
                          <a:solidFill>
                            <a:srgbClr val="000000"/>
                          </a:solidFill>
                          <a:latin typeface="+mj-ea"/>
                          <a:ea typeface="+mj-ea"/>
                          <a:cs typeface="Times New Roman"/>
                          <a:sym typeface="Wingdings"/>
                        </a:rPr>
                        <a:t></a:t>
                      </a:r>
                      <a:r>
                        <a:rPr lang="en-US" sz="2000" kern="100" dirty="0">
                          <a:solidFill>
                            <a:srgbClr val="000000"/>
                          </a:solidFill>
                          <a:latin typeface="+mj-ea"/>
                          <a:ea typeface="+mj-ea"/>
                          <a:cs typeface="Times New Roman"/>
                        </a:rPr>
                        <a:t>15:40-</a:t>
                      </a:r>
                      <a:r>
                        <a:rPr lang="zh-TW" sz="2000" kern="100" dirty="0">
                          <a:solidFill>
                            <a:srgbClr val="000000"/>
                          </a:solidFill>
                          <a:latin typeface="+mj-ea"/>
                          <a:ea typeface="+mj-ea"/>
                          <a:cs typeface="Times New Roman"/>
                        </a:rPr>
                        <a:t>　</a:t>
                      </a:r>
                      <a:r>
                        <a:rPr lang="en-US" sz="2000" kern="100" dirty="0">
                          <a:solidFill>
                            <a:srgbClr val="000000"/>
                          </a:solidFill>
                          <a:latin typeface="+mj-ea"/>
                          <a:ea typeface="+mj-ea"/>
                          <a:cs typeface="Times New Roman"/>
                        </a:rPr>
                        <a:t>15:50</a:t>
                      </a:r>
                      <a:endParaRPr lang="zh-TW" sz="20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a:lnSpc>
                          <a:spcPct val="125000"/>
                        </a:lnSpc>
                      </a:pPr>
                      <a:r>
                        <a:rPr lang="zh-TW" sz="2000" kern="100" dirty="0">
                          <a:solidFill>
                            <a:srgbClr val="000000"/>
                          </a:solidFill>
                          <a:latin typeface="+mj-ea"/>
                          <a:ea typeface="+mj-ea"/>
                          <a:cs typeface="Times New Roman"/>
                        </a:rPr>
                        <a:t>考試說明</a:t>
                      </a:r>
                      <a:endParaRPr lang="zh-TW" sz="20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a:lnSpc>
                          <a:spcPct val="125000"/>
                        </a:lnSpc>
                      </a:pPr>
                      <a:endParaRPr lang="en-US" sz="2000" kern="100" dirty="0">
                        <a:solidFill>
                          <a:srgbClr val="000000"/>
                        </a:solidFill>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5000"/>
                        </a:lnSpc>
                      </a:pPr>
                      <a:endParaRPr lang="en-US" sz="2000" kern="100" dirty="0">
                        <a:solidFill>
                          <a:srgbClr val="000000"/>
                        </a:solidFill>
                        <a:latin typeface="+mj-ea"/>
                        <a:ea typeface="+mj-ea"/>
                        <a:cs typeface="Times New Roman"/>
                      </a:endParaRPr>
                    </a:p>
                  </a:txBody>
                  <a:tcPr marL="17779" marR="17779" marT="0" marB="0" anchor="ctr">
                    <a:lnL>
                      <a:noFill/>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0"/>
                  </a:ext>
                </a:extLst>
              </a:tr>
              <a:tr h="457211">
                <a:tc>
                  <a:txBody>
                    <a:bodyPr/>
                    <a:lstStyle/>
                    <a:p>
                      <a:pPr algn="ctr">
                        <a:lnSpc>
                          <a:spcPct val="125000"/>
                        </a:lnSpc>
                      </a:pPr>
                      <a:r>
                        <a:rPr lang="en-US" sz="2000" b="1" kern="100" dirty="0">
                          <a:solidFill>
                            <a:srgbClr val="000000"/>
                          </a:solidFill>
                          <a:latin typeface="+mj-ea"/>
                          <a:ea typeface="+mj-ea"/>
                          <a:cs typeface="Times New Roman"/>
                          <a:sym typeface="Wingdings"/>
                        </a:rPr>
                        <a:t></a:t>
                      </a:r>
                      <a:r>
                        <a:rPr lang="en-US" sz="2000" b="1" kern="100" dirty="0">
                          <a:solidFill>
                            <a:srgbClr val="000000"/>
                          </a:solidFill>
                          <a:latin typeface="+mj-ea"/>
                          <a:ea typeface="+mj-ea"/>
                          <a:cs typeface="Times New Roman"/>
                        </a:rPr>
                        <a:t>15:50-</a:t>
                      </a:r>
                      <a:r>
                        <a:rPr lang="en-US" sz="2000" b="1" kern="100" dirty="0">
                          <a:solidFill>
                            <a:srgbClr val="000000"/>
                          </a:solidFill>
                          <a:latin typeface="+mj-ea"/>
                          <a:ea typeface="+mj-ea"/>
                          <a:cs typeface="Times New Roman"/>
                          <a:sym typeface="Wingdings"/>
                        </a:rPr>
                        <a:t></a:t>
                      </a:r>
                      <a:r>
                        <a:rPr lang="en-US" sz="2000" b="1" kern="100" dirty="0">
                          <a:solidFill>
                            <a:srgbClr val="000000"/>
                          </a:solidFill>
                          <a:latin typeface="+mj-ea"/>
                          <a:ea typeface="+mj-ea"/>
                          <a:cs typeface="Times New Roman"/>
                        </a:rPr>
                        <a:t>16:40</a:t>
                      </a:r>
                      <a:endParaRPr lang="zh-TW" sz="2000" kern="100" dirty="0">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99FF"/>
                    </a:solidFill>
                  </a:tcPr>
                </a:tc>
                <a:tc>
                  <a:txBody>
                    <a:bodyPr/>
                    <a:lstStyle/>
                    <a:p>
                      <a:pPr algn="ctr">
                        <a:lnSpc>
                          <a:spcPct val="125000"/>
                        </a:lnSpc>
                      </a:pPr>
                      <a:r>
                        <a:rPr lang="zh-TW" sz="2400" b="1" kern="100" dirty="0">
                          <a:solidFill>
                            <a:srgbClr val="000000"/>
                          </a:solidFill>
                          <a:latin typeface="+mj-ea"/>
                          <a:ea typeface="+mj-ea"/>
                          <a:cs typeface="Times New Roman"/>
                        </a:rPr>
                        <a:t>寫作測驗</a:t>
                      </a:r>
                      <a:endParaRPr lang="zh-TW" sz="2400" kern="100" dirty="0">
                        <a:latin typeface="+mj-ea"/>
                        <a:ea typeface="+mj-ea"/>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99FF"/>
                    </a:solidFill>
                  </a:tcPr>
                </a:tc>
                <a:tc>
                  <a:txBody>
                    <a:bodyPr/>
                    <a:lstStyle/>
                    <a:p>
                      <a:pPr algn="ctr">
                        <a:lnSpc>
                          <a:spcPct val="125000"/>
                        </a:lnSpc>
                      </a:pPr>
                      <a:endParaRPr lang="en-US" sz="2000" kern="100" dirty="0">
                        <a:solidFill>
                          <a:srgbClr val="000000"/>
                        </a:solidFill>
                        <a:latin typeface="+mj-ea"/>
                        <a:ea typeface="+mj-ea"/>
                        <a:cs typeface="Times New Roman"/>
                      </a:endParaRPr>
                    </a:p>
                  </a:txBody>
                  <a:tcPr marL="17779" marR="17779"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25000"/>
                        </a:lnSpc>
                      </a:pPr>
                      <a:endParaRPr lang="en-US" sz="2000" kern="100" dirty="0">
                        <a:solidFill>
                          <a:srgbClr val="000000"/>
                        </a:solidFill>
                        <a:latin typeface="+mj-ea"/>
                        <a:ea typeface="+mj-ea"/>
                        <a:cs typeface="Times New Roman"/>
                      </a:endParaRPr>
                    </a:p>
                  </a:txBody>
                  <a:tcPr marL="17779" marR="17779"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
        <p:nvSpPr>
          <p:cNvPr id="4"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教育會考何時考？</a:t>
            </a:r>
          </a:p>
        </p:txBody>
      </p:sp>
    </p:spTree>
    <p:extLst>
      <p:ext uri="{BB962C8B-B14F-4D97-AF65-F5344CB8AC3E}">
        <p14:creationId xmlns:p14="http://schemas.microsoft.com/office/powerpoint/2010/main" val="259959188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300498357"/>
              </p:ext>
            </p:extLst>
          </p:nvPr>
        </p:nvGraphicFramePr>
        <p:xfrm>
          <a:off x="431540" y="1225312"/>
          <a:ext cx="8316924" cy="4905601"/>
        </p:xfrm>
        <a:graphic>
          <a:graphicData uri="http://schemas.openxmlformats.org/drawingml/2006/table">
            <a:tbl>
              <a:tblPr/>
              <a:tblGrid>
                <a:gridCol w="1285018">
                  <a:extLst>
                    <a:ext uri="{9D8B030D-6E8A-4147-A177-3AD203B41FA5}">
                      <a16:colId xmlns="" xmlns:a16="http://schemas.microsoft.com/office/drawing/2014/main" val="20000"/>
                    </a:ext>
                  </a:extLst>
                </a:gridCol>
                <a:gridCol w="1856138">
                  <a:extLst>
                    <a:ext uri="{9D8B030D-6E8A-4147-A177-3AD203B41FA5}">
                      <a16:colId xmlns="" xmlns:a16="http://schemas.microsoft.com/office/drawing/2014/main" val="20001"/>
                    </a:ext>
                  </a:extLst>
                </a:gridCol>
                <a:gridCol w="1356408">
                  <a:extLst>
                    <a:ext uri="{9D8B030D-6E8A-4147-A177-3AD203B41FA5}">
                      <a16:colId xmlns="" xmlns:a16="http://schemas.microsoft.com/office/drawing/2014/main" val="20002"/>
                    </a:ext>
                  </a:extLst>
                </a:gridCol>
                <a:gridCol w="1213628">
                  <a:extLst>
                    <a:ext uri="{9D8B030D-6E8A-4147-A177-3AD203B41FA5}">
                      <a16:colId xmlns="" xmlns:a16="http://schemas.microsoft.com/office/drawing/2014/main" val="20003"/>
                    </a:ext>
                  </a:extLst>
                </a:gridCol>
                <a:gridCol w="2605732">
                  <a:extLst>
                    <a:ext uri="{9D8B030D-6E8A-4147-A177-3AD203B41FA5}">
                      <a16:colId xmlns="" xmlns:a16="http://schemas.microsoft.com/office/drawing/2014/main" val="20004"/>
                    </a:ext>
                  </a:extLst>
                </a:gridCol>
              </a:tblGrid>
              <a:tr h="585601">
                <a:tc>
                  <a:txBody>
                    <a:bodyPr/>
                    <a:lstStyle/>
                    <a:p>
                      <a:pPr algn="ctr">
                        <a:spcAft>
                          <a:spcPts val="0"/>
                        </a:spcAft>
                      </a:pPr>
                      <a:r>
                        <a:rPr lang="zh-TW" sz="2000" b="1" kern="0" dirty="0">
                          <a:solidFill>
                            <a:srgbClr val="000000"/>
                          </a:solidFill>
                          <a:latin typeface="微軟正黑體" panose="020B0604030504040204" pitchFamily="34" charset="-120"/>
                          <a:ea typeface="微軟正黑體" panose="020B0604030504040204" pitchFamily="34" charset="-120"/>
                          <a:cs typeface="Times New Roman"/>
                        </a:rPr>
                        <a:t>考試科目</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2000" b="1" kern="0" dirty="0">
                          <a:solidFill>
                            <a:srgbClr val="000000"/>
                          </a:solidFill>
                          <a:latin typeface="微軟正黑體" panose="020B0604030504040204" pitchFamily="34" charset="-120"/>
                          <a:ea typeface="微軟正黑體" panose="020B0604030504040204" pitchFamily="34" charset="-120"/>
                          <a:cs typeface="Times New Roman"/>
                        </a:rPr>
                        <a:t>題型</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2000" b="1" kern="0">
                          <a:solidFill>
                            <a:srgbClr val="000000"/>
                          </a:solidFill>
                          <a:latin typeface="微軟正黑體" panose="020B0604030504040204" pitchFamily="34" charset="-120"/>
                          <a:ea typeface="微軟正黑體" panose="020B0604030504040204" pitchFamily="34" charset="-120"/>
                          <a:cs typeface="Times New Roman"/>
                        </a:rPr>
                        <a:t>題數</a:t>
                      </a:r>
                      <a:endParaRPr lang="zh-TW" sz="2000" kern="10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2000" b="1" kern="0" dirty="0">
                          <a:solidFill>
                            <a:srgbClr val="000000"/>
                          </a:solidFill>
                          <a:latin typeface="微軟正黑體" panose="020B0604030504040204" pitchFamily="34" charset="-120"/>
                          <a:ea typeface="微軟正黑體" panose="020B0604030504040204" pitchFamily="34" charset="-120"/>
                          <a:cs typeface="Times New Roman"/>
                        </a:rPr>
                        <a:t>考試時間</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altLang="en-US" sz="2000" b="1" kern="0" dirty="0">
                          <a:solidFill>
                            <a:srgbClr val="000000"/>
                          </a:solidFill>
                          <a:latin typeface="微軟正黑體" panose="020B0604030504040204" pitchFamily="34" charset="-120"/>
                          <a:ea typeface="微軟正黑體" panose="020B0604030504040204" pitchFamily="34" charset="-120"/>
                          <a:cs typeface="Times New Roman"/>
                        </a:rPr>
                        <a:t>備註</a:t>
                      </a:r>
                      <a:endParaRPr lang="zh-TW" sz="2000" b="1" kern="0" dirty="0">
                        <a:solidFill>
                          <a:srgbClr val="000000"/>
                        </a:solidFill>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extLst>
                  <a:ext uri="{0D108BD9-81ED-4DB2-BD59-A6C34878D82A}">
                    <a16:rowId xmlns="" xmlns:a16="http://schemas.microsoft.com/office/drawing/2014/main" val="10000"/>
                  </a:ext>
                </a:extLst>
              </a:tr>
              <a:tr h="540000">
                <a:tc>
                  <a:txBody>
                    <a:bodyPr/>
                    <a:lstStyle/>
                    <a:p>
                      <a:pPr algn="ctr">
                        <a:spcAft>
                          <a:spcPts val="0"/>
                        </a:spcAft>
                      </a:pPr>
                      <a:r>
                        <a:rPr lang="zh-TW" sz="2000" b="1" kern="0" dirty="0">
                          <a:solidFill>
                            <a:srgbClr val="000000"/>
                          </a:solidFill>
                          <a:latin typeface="微軟正黑體" panose="020B0604030504040204" pitchFamily="34" charset="-120"/>
                          <a:ea typeface="微軟正黑體" panose="020B0604030504040204" pitchFamily="34" charset="-120"/>
                          <a:cs typeface="Times New Roman"/>
                        </a:rPr>
                        <a:t>國文</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en-US" sz="2000" kern="0" dirty="0">
                          <a:solidFill>
                            <a:srgbClr val="000000"/>
                          </a:solidFill>
                          <a:latin typeface="微軟正黑體" panose="020B0604030504040204" pitchFamily="34" charset="-120"/>
                          <a:ea typeface="微軟正黑體" panose="020B0604030504040204" pitchFamily="34" charset="-120"/>
                          <a:cs typeface="Times New Roman"/>
                        </a:rPr>
                        <a:t>4</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選</a:t>
                      </a:r>
                      <a:r>
                        <a:rPr lang="en-US" sz="2000" kern="0" dirty="0">
                          <a:solidFill>
                            <a:srgbClr val="000000"/>
                          </a:solidFill>
                          <a:latin typeface="微軟正黑體" panose="020B0604030504040204" pitchFamily="34" charset="-120"/>
                          <a:ea typeface="微軟正黑體" panose="020B0604030504040204" pitchFamily="34" charset="-120"/>
                          <a:cs typeface="Times New Roman"/>
                        </a:rPr>
                        <a:t>1</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000" kern="0" dirty="0">
                          <a:solidFill>
                            <a:srgbClr val="000000"/>
                          </a:solidFill>
                          <a:latin typeface="微軟正黑體" panose="020B0604030504040204" pitchFamily="34" charset="-120"/>
                          <a:ea typeface="微軟正黑體" panose="020B0604030504040204" pitchFamily="34" charset="-120"/>
                          <a:cs typeface="Times New Roman"/>
                        </a:rPr>
                        <a:t>45</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a:t>
                      </a:r>
                      <a:r>
                        <a:rPr lang="en-US" sz="2000" kern="0" dirty="0">
                          <a:solidFill>
                            <a:srgbClr val="000000"/>
                          </a:solidFill>
                          <a:latin typeface="微軟正黑體" panose="020B0604030504040204" pitchFamily="34" charset="-120"/>
                          <a:ea typeface="微軟正黑體" panose="020B0604030504040204" pitchFamily="34" charset="-120"/>
                          <a:cs typeface="Times New Roman"/>
                        </a:rPr>
                        <a:t>50</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題</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000" kern="0" dirty="0">
                          <a:solidFill>
                            <a:srgbClr val="000000"/>
                          </a:solidFill>
                          <a:latin typeface="微軟正黑體" panose="020B0604030504040204" pitchFamily="34" charset="-120"/>
                          <a:ea typeface="微軟正黑體" panose="020B0604030504040204" pitchFamily="34" charset="-120"/>
                          <a:cs typeface="Times New Roman"/>
                        </a:rPr>
                        <a:t>70</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分鐘</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extLst>
                  <a:ext uri="{0D108BD9-81ED-4DB2-BD59-A6C34878D82A}">
                    <a16:rowId xmlns="" xmlns:a16="http://schemas.microsoft.com/office/drawing/2014/main" val="10001"/>
                  </a:ext>
                </a:extLst>
              </a:tr>
              <a:tr h="540000">
                <a:tc rowSpan="2">
                  <a:txBody>
                    <a:bodyPr/>
                    <a:lstStyle/>
                    <a:p>
                      <a:pPr algn="ctr">
                        <a:spcAft>
                          <a:spcPts val="0"/>
                        </a:spcAft>
                      </a:pPr>
                      <a:r>
                        <a:rPr lang="zh-TW" sz="2000" b="1" kern="0" dirty="0">
                          <a:solidFill>
                            <a:srgbClr val="000000"/>
                          </a:solidFill>
                          <a:latin typeface="微軟正黑體" panose="020B0604030504040204" pitchFamily="34" charset="-120"/>
                          <a:ea typeface="微軟正黑體" panose="020B0604030504040204" pitchFamily="34" charset="-120"/>
                          <a:cs typeface="Times New Roman"/>
                        </a:rPr>
                        <a:t>英語</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en-US" sz="2000" kern="0" dirty="0">
                          <a:solidFill>
                            <a:srgbClr val="000000"/>
                          </a:solidFill>
                          <a:latin typeface="微軟正黑體" panose="020B0604030504040204" pitchFamily="34" charset="-120"/>
                          <a:ea typeface="微軟正黑體" panose="020B0604030504040204" pitchFamily="34" charset="-120"/>
                          <a:cs typeface="Times New Roman"/>
                        </a:rPr>
                        <a:t>4</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選</a:t>
                      </a:r>
                      <a:r>
                        <a:rPr lang="en-US" sz="2000" kern="0" dirty="0">
                          <a:solidFill>
                            <a:srgbClr val="000000"/>
                          </a:solidFill>
                          <a:latin typeface="微軟正黑體" panose="020B0604030504040204" pitchFamily="34" charset="-120"/>
                          <a:ea typeface="微軟正黑體" panose="020B0604030504040204" pitchFamily="34" charset="-120"/>
                          <a:cs typeface="Times New Roman"/>
                        </a:rPr>
                        <a:t>1</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（閱讀）</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000" kern="0" dirty="0">
                          <a:solidFill>
                            <a:srgbClr val="000000"/>
                          </a:solidFill>
                          <a:latin typeface="微軟正黑體" panose="020B0604030504040204" pitchFamily="34" charset="-120"/>
                          <a:ea typeface="微軟正黑體" panose="020B0604030504040204" pitchFamily="34" charset="-120"/>
                          <a:cs typeface="Times New Roman"/>
                        </a:rPr>
                        <a:t>40</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a:t>
                      </a:r>
                      <a:r>
                        <a:rPr lang="en-US" sz="2000" kern="0" dirty="0">
                          <a:solidFill>
                            <a:srgbClr val="000000"/>
                          </a:solidFill>
                          <a:latin typeface="微軟正黑體" panose="020B0604030504040204" pitchFamily="34" charset="-120"/>
                          <a:ea typeface="微軟正黑體" panose="020B0604030504040204" pitchFamily="34" charset="-120"/>
                          <a:cs typeface="Times New Roman"/>
                        </a:rPr>
                        <a:t>45</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題</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000" kern="0" dirty="0">
                          <a:solidFill>
                            <a:srgbClr val="FF0000"/>
                          </a:solidFill>
                          <a:latin typeface="微軟正黑體" panose="020B0604030504040204" pitchFamily="34" charset="-120"/>
                          <a:ea typeface="微軟正黑體" panose="020B0604030504040204" pitchFamily="34" charset="-120"/>
                          <a:cs typeface="Times New Roman"/>
                        </a:rPr>
                        <a:t>60</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分鐘</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閱讀</a:t>
                      </a: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成績占</a:t>
                      </a:r>
                      <a:r>
                        <a:rPr kumimoji="0"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80 </a:t>
                      </a: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endPar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extLst>
                  <a:ext uri="{0D108BD9-81ED-4DB2-BD59-A6C34878D82A}">
                    <a16:rowId xmlns="" xmlns:a16="http://schemas.microsoft.com/office/drawing/2014/main" val="10002"/>
                  </a:ext>
                </a:extLst>
              </a:tr>
              <a:tr h="540000">
                <a:tc vMerge="1">
                  <a:txBody>
                    <a:bodyPr/>
                    <a:lstStyle/>
                    <a:p>
                      <a:endParaRPr lang="zh-TW" altLang="en-US"/>
                    </a:p>
                  </a:txBody>
                  <a:tcPr/>
                </a:tc>
                <a:tc>
                  <a:txBody>
                    <a:bodyPr/>
                    <a:lstStyle/>
                    <a:p>
                      <a:pPr algn="ctr">
                        <a:spcAft>
                          <a:spcPts val="0"/>
                        </a:spcAft>
                      </a:pPr>
                      <a:r>
                        <a:rPr lang="en-US" sz="2000" kern="0" dirty="0">
                          <a:solidFill>
                            <a:srgbClr val="FF0000"/>
                          </a:solidFill>
                          <a:latin typeface="微軟正黑體" panose="020B0604030504040204" pitchFamily="34" charset="-120"/>
                          <a:ea typeface="微軟正黑體" panose="020B0604030504040204" pitchFamily="34" charset="-120"/>
                          <a:cs typeface="Times New Roman"/>
                        </a:rPr>
                        <a:t>3</a:t>
                      </a:r>
                      <a:r>
                        <a:rPr lang="zh-TW" sz="2000" kern="0" dirty="0">
                          <a:solidFill>
                            <a:srgbClr val="FF0000"/>
                          </a:solidFill>
                          <a:latin typeface="微軟正黑體" panose="020B0604030504040204" pitchFamily="34" charset="-120"/>
                          <a:ea typeface="微軟正黑體" panose="020B0604030504040204" pitchFamily="34" charset="-120"/>
                          <a:cs typeface="Times New Roman"/>
                        </a:rPr>
                        <a:t>選</a:t>
                      </a:r>
                      <a:r>
                        <a:rPr lang="en-US" sz="2000" kern="0" dirty="0">
                          <a:solidFill>
                            <a:srgbClr val="FF0000"/>
                          </a:solidFill>
                          <a:latin typeface="微軟正黑體" panose="020B0604030504040204" pitchFamily="34" charset="-120"/>
                          <a:ea typeface="微軟正黑體" panose="020B0604030504040204" pitchFamily="34" charset="-120"/>
                          <a:cs typeface="Times New Roman"/>
                        </a:rPr>
                        <a:t>1</a:t>
                      </a:r>
                      <a:r>
                        <a:rPr lang="zh-TW" sz="2000" kern="0" dirty="0">
                          <a:solidFill>
                            <a:srgbClr val="FF0000"/>
                          </a:solidFill>
                          <a:latin typeface="微軟正黑體" panose="020B0604030504040204" pitchFamily="34" charset="-120"/>
                          <a:ea typeface="微軟正黑體" panose="020B0604030504040204" pitchFamily="34" charset="-120"/>
                          <a:cs typeface="Times New Roman"/>
                        </a:rPr>
                        <a:t>（聽力）</a:t>
                      </a:r>
                      <a:endParaRPr lang="zh-TW" sz="2000" kern="100" dirty="0">
                        <a:solidFill>
                          <a:srgbClr val="FF0000"/>
                        </a:solidFill>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000" kern="0" dirty="0">
                          <a:solidFill>
                            <a:srgbClr val="000000"/>
                          </a:solidFill>
                          <a:latin typeface="微軟正黑體" panose="020B0604030504040204" pitchFamily="34" charset="-120"/>
                          <a:ea typeface="微軟正黑體" panose="020B0604030504040204" pitchFamily="34" charset="-120"/>
                          <a:cs typeface="Times New Roman"/>
                        </a:rPr>
                        <a:t>20</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a:t>
                      </a:r>
                      <a:r>
                        <a:rPr lang="en-US" sz="2000" kern="0" dirty="0">
                          <a:solidFill>
                            <a:srgbClr val="000000"/>
                          </a:solidFill>
                          <a:latin typeface="微軟正黑體" panose="020B0604030504040204" pitchFamily="34" charset="-120"/>
                          <a:ea typeface="微軟正黑體" panose="020B0604030504040204" pitchFamily="34" charset="-120"/>
                          <a:cs typeface="Times New Roman"/>
                        </a:rPr>
                        <a:t>30</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題</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000" kern="0" dirty="0">
                          <a:solidFill>
                            <a:srgbClr val="FF0000"/>
                          </a:solidFill>
                          <a:latin typeface="微軟正黑體" panose="020B0604030504040204" pitchFamily="34" charset="-120"/>
                          <a:ea typeface="微軟正黑體" panose="020B0604030504040204" pitchFamily="34" charset="-120"/>
                          <a:cs typeface="Times New Roman"/>
                        </a:rPr>
                        <a:t>25</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分鐘</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聽力</a:t>
                      </a: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成績占</a:t>
                      </a:r>
                      <a:r>
                        <a:rPr kumimoji="0"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20 </a:t>
                      </a: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endPar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extLst>
                  <a:ext uri="{0D108BD9-81ED-4DB2-BD59-A6C34878D82A}">
                    <a16:rowId xmlns="" xmlns:a16="http://schemas.microsoft.com/office/drawing/2014/main" val="10003"/>
                  </a:ext>
                </a:extLst>
              </a:tr>
              <a:tr h="540000">
                <a:tc rowSpan="2">
                  <a:txBody>
                    <a:bodyPr/>
                    <a:lstStyle/>
                    <a:p>
                      <a:pPr algn="ctr">
                        <a:spcAft>
                          <a:spcPts val="0"/>
                        </a:spcAft>
                      </a:pPr>
                      <a:r>
                        <a:rPr lang="zh-TW" sz="2000" b="1" kern="0" dirty="0">
                          <a:solidFill>
                            <a:srgbClr val="000000"/>
                          </a:solidFill>
                          <a:latin typeface="微軟正黑體" panose="020B0604030504040204" pitchFamily="34" charset="-120"/>
                          <a:ea typeface="微軟正黑體" panose="020B0604030504040204" pitchFamily="34" charset="-120"/>
                          <a:cs typeface="Times New Roman"/>
                        </a:rPr>
                        <a:t>數學</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en-US" sz="2000" kern="0" dirty="0">
                          <a:solidFill>
                            <a:srgbClr val="000000"/>
                          </a:solidFill>
                          <a:latin typeface="微軟正黑體" panose="020B0604030504040204" pitchFamily="34" charset="-120"/>
                          <a:ea typeface="微軟正黑體" panose="020B0604030504040204" pitchFamily="34" charset="-120"/>
                          <a:cs typeface="Times New Roman"/>
                        </a:rPr>
                        <a:t>4</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選</a:t>
                      </a:r>
                      <a:r>
                        <a:rPr lang="en-US" sz="2000" kern="0" dirty="0">
                          <a:solidFill>
                            <a:srgbClr val="000000"/>
                          </a:solidFill>
                          <a:latin typeface="微軟正黑體" panose="020B0604030504040204" pitchFamily="34" charset="-120"/>
                          <a:ea typeface="微軟正黑體" panose="020B0604030504040204" pitchFamily="34" charset="-120"/>
                          <a:cs typeface="Times New Roman"/>
                        </a:rPr>
                        <a:t>1</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000" kern="0" dirty="0">
                          <a:solidFill>
                            <a:srgbClr val="000000"/>
                          </a:solidFill>
                          <a:latin typeface="微軟正黑體" panose="020B0604030504040204" pitchFamily="34" charset="-120"/>
                          <a:ea typeface="微軟正黑體" panose="020B0604030504040204" pitchFamily="34" charset="-120"/>
                          <a:cs typeface="Times New Roman"/>
                        </a:rPr>
                        <a:t>25</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a:t>
                      </a:r>
                      <a:r>
                        <a:rPr lang="en-US" sz="2000" kern="0" dirty="0">
                          <a:solidFill>
                            <a:srgbClr val="000000"/>
                          </a:solidFill>
                          <a:latin typeface="微軟正黑體" panose="020B0604030504040204" pitchFamily="34" charset="-120"/>
                          <a:ea typeface="微軟正黑體" panose="020B0604030504040204" pitchFamily="34" charset="-120"/>
                          <a:cs typeface="Times New Roman"/>
                        </a:rPr>
                        <a:t>30</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題</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rowSpan="2">
                  <a:txBody>
                    <a:bodyPr/>
                    <a:lstStyle/>
                    <a:p>
                      <a:pPr algn="ctr">
                        <a:spcAft>
                          <a:spcPts val="0"/>
                        </a:spcAft>
                      </a:pPr>
                      <a:r>
                        <a:rPr lang="en-US" sz="2000" kern="0" dirty="0">
                          <a:solidFill>
                            <a:srgbClr val="FF0000"/>
                          </a:solidFill>
                          <a:latin typeface="微軟正黑體" panose="020B0604030504040204" pitchFamily="34" charset="-120"/>
                          <a:ea typeface="微軟正黑體" panose="020B0604030504040204" pitchFamily="34" charset="-120"/>
                          <a:cs typeface="Times New Roman"/>
                        </a:rPr>
                        <a:t>80</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分鐘</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選擇題</a:t>
                      </a: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成績占</a:t>
                      </a:r>
                      <a:r>
                        <a:rPr kumimoji="0"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85</a:t>
                      </a: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非選擇題</a:t>
                      </a: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成績占</a:t>
                      </a:r>
                      <a:r>
                        <a:rPr kumimoji="0"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15 </a:t>
                      </a: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endPar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extLst>
                  <a:ext uri="{0D108BD9-81ED-4DB2-BD59-A6C34878D82A}">
                    <a16:rowId xmlns="" xmlns:a16="http://schemas.microsoft.com/office/drawing/2014/main" val="10004"/>
                  </a:ext>
                </a:extLst>
              </a:tr>
              <a:tr h="540000">
                <a:tc vMerge="1">
                  <a:txBody>
                    <a:bodyPr/>
                    <a:lstStyle/>
                    <a:p>
                      <a:endParaRPr lang="zh-TW" altLang="en-US"/>
                    </a:p>
                  </a:txBody>
                  <a:tcPr/>
                </a:tc>
                <a:tc>
                  <a:txBody>
                    <a:bodyPr/>
                    <a:lstStyle/>
                    <a:p>
                      <a:pPr algn="ctr">
                        <a:spcAft>
                          <a:spcPts val="0"/>
                        </a:spcAft>
                      </a:pPr>
                      <a:r>
                        <a:rPr lang="zh-TW" sz="2000" kern="0" dirty="0">
                          <a:solidFill>
                            <a:srgbClr val="FF0000"/>
                          </a:solidFill>
                          <a:latin typeface="微軟正黑體" panose="020B0604030504040204" pitchFamily="34" charset="-120"/>
                          <a:ea typeface="微軟正黑體" panose="020B0604030504040204" pitchFamily="34" charset="-120"/>
                          <a:cs typeface="Times New Roman"/>
                        </a:rPr>
                        <a:t>非選擇題</a:t>
                      </a:r>
                      <a:endParaRPr lang="zh-TW" sz="2000" kern="100" dirty="0">
                        <a:solidFill>
                          <a:srgbClr val="FF0000"/>
                        </a:solidFill>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000" kern="0" dirty="0">
                          <a:solidFill>
                            <a:srgbClr val="000000"/>
                          </a:solidFill>
                          <a:latin typeface="微軟正黑體" panose="020B0604030504040204" pitchFamily="34" charset="-120"/>
                          <a:ea typeface="微軟正黑體" panose="020B0604030504040204" pitchFamily="34" charset="-120"/>
                          <a:cs typeface="Times New Roman"/>
                        </a:rPr>
                        <a:t>2</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題</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5"/>
                  </a:ext>
                </a:extLst>
              </a:tr>
              <a:tr h="540000">
                <a:tc>
                  <a:txBody>
                    <a:bodyPr/>
                    <a:lstStyle/>
                    <a:p>
                      <a:pPr algn="ctr">
                        <a:spcAft>
                          <a:spcPts val="0"/>
                        </a:spcAft>
                      </a:pPr>
                      <a:r>
                        <a:rPr lang="zh-TW" sz="2000" b="1" kern="0" dirty="0">
                          <a:solidFill>
                            <a:srgbClr val="000000"/>
                          </a:solidFill>
                          <a:latin typeface="微軟正黑體" panose="020B0604030504040204" pitchFamily="34" charset="-120"/>
                          <a:ea typeface="微軟正黑體" panose="020B0604030504040204" pitchFamily="34" charset="-120"/>
                          <a:cs typeface="Times New Roman"/>
                        </a:rPr>
                        <a:t>社會</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en-US" sz="2000" kern="0">
                          <a:solidFill>
                            <a:srgbClr val="000000"/>
                          </a:solidFill>
                          <a:latin typeface="微軟正黑體" panose="020B0604030504040204" pitchFamily="34" charset="-120"/>
                          <a:ea typeface="微軟正黑體" panose="020B0604030504040204" pitchFamily="34" charset="-120"/>
                          <a:cs typeface="Times New Roman"/>
                        </a:rPr>
                        <a:t>4</a:t>
                      </a:r>
                      <a:r>
                        <a:rPr lang="zh-TW" sz="2000" kern="0">
                          <a:solidFill>
                            <a:srgbClr val="000000"/>
                          </a:solidFill>
                          <a:latin typeface="微軟正黑體" panose="020B0604030504040204" pitchFamily="34" charset="-120"/>
                          <a:ea typeface="微軟正黑體" panose="020B0604030504040204" pitchFamily="34" charset="-120"/>
                          <a:cs typeface="Times New Roman"/>
                        </a:rPr>
                        <a:t>選</a:t>
                      </a:r>
                      <a:r>
                        <a:rPr lang="en-US" sz="2000" kern="0">
                          <a:solidFill>
                            <a:srgbClr val="000000"/>
                          </a:solidFill>
                          <a:latin typeface="微軟正黑體" panose="020B0604030504040204" pitchFamily="34" charset="-120"/>
                          <a:ea typeface="微軟正黑體" panose="020B0604030504040204" pitchFamily="34" charset="-120"/>
                          <a:cs typeface="Times New Roman"/>
                        </a:rPr>
                        <a:t>1</a:t>
                      </a:r>
                      <a:endParaRPr lang="zh-TW" sz="2000" kern="10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000" kern="0" dirty="0">
                          <a:solidFill>
                            <a:srgbClr val="000000"/>
                          </a:solidFill>
                          <a:latin typeface="微軟正黑體" panose="020B0604030504040204" pitchFamily="34" charset="-120"/>
                          <a:ea typeface="微軟正黑體" panose="020B0604030504040204" pitchFamily="34" charset="-120"/>
                          <a:cs typeface="Times New Roman"/>
                        </a:rPr>
                        <a:t>60</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a:t>
                      </a:r>
                      <a:r>
                        <a:rPr lang="en-US" sz="2000" kern="0" dirty="0">
                          <a:solidFill>
                            <a:srgbClr val="000000"/>
                          </a:solidFill>
                          <a:latin typeface="微軟正黑體" panose="020B0604030504040204" pitchFamily="34" charset="-120"/>
                          <a:ea typeface="微軟正黑體" panose="020B0604030504040204" pitchFamily="34" charset="-120"/>
                          <a:cs typeface="Times New Roman"/>
                        </a:rPr>
                        <a:t>70</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題</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000" kern="0" dirty="0">
                          <a:solidFill>
                            <a:srgbClr val="000000"/>
                          </a:solidFill>
                          <a:latin typeface="微軟正黑體" panose="020B0604030504040204" pitchFamily="34" charset="-120"/>
                          <a:ea typeface="微軟正黑體" panose="020B0604030504040204" pitchFamily="34" charset="-120"/>
                          <a:cs typeface="Times New Roman"/>
                        </a:rPr>
                        <a:t>70</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分鐘</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extLst>
                  <a:ext uri="{0D108BD9-81ED-4DB2-BD59-A6C34878D82A}">
                    <a16:rowId xmlns="" xmlns:a16="http://schemas.microsoft.com/office/drawing/2014/main" val="10006"/>
                  </a:ext>
                </a:extLst>
              </a:tr>
              <a:tr h="540000">
                <a:tc>
                  <a:txBody>
                    <a:bodyPr/>
                    <a:lstStyle/>
                    <a:p>
                      <a:pPr algn="ctr">
                        <a:spcAft>
                          <a:spcPts val="0"/>
                        </a:spcAft>
                      </a:pPr>
                      <a:r>
                        <a:rPr lang="zh-TW" sz="2000" b="1" kern="0" dirty="0">
                          <a:solidFill>
                            <a:srgbClr val="000000"/>
                          </a:solidFill>
                          <a:latin typeface="微軟正黑體" panose="020B0604030504040204" pitchFamily="34" charset="-120"/>
                          <a:ea typeface="微軟正黑體" panose="020B0604030504040204" pitchFamily="34" charset="-120"/>
                          <a:cs typeface="Times New Roman"/>
                        </a:rPr>
                        <a:t>自然</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en-US" sz="2000" kern="0">
                          <a:solidFill>
                            <a:srgbClr val="000000"/>
                          </a:solidFill>
                          <a:latin typeface="微軟正黑體" panose="020B0604030504040204" pitchFamily="34" charset="-120"/>
                          <a:ea typeface="微軟正黑體" panose="020B0604030504040204" pitchFamily="34" charset="-120"/>
                          <a:cs typeface="Times New Roman"/>
                        </a:rPr>
                        <a:t>4</a:t>
                      </a:r>
                      <a:r>
                        <a:rPr lang="zh-TW" sz="2000" kern="0">
                          <a:solidFill>
                            <a:srgbClr val="000000"/>
                          </a:solidFill>
                          <a:latin typeface="微軟正黑體" panose="020B0604030504040204" pitchFamily="34" charset="-120"/>
                          <a:ea typeface="微軟正黑體" panose="020B0604030504040204" pitchFamily="34" charset="-120"/>
                          <a:cs typeface="Times New Roman"/>
                        </a:rPr>
                        <a:t>選</a:t>
                      </a:r>
                      <a:r>
                        <a:rPr lang="en-US" sz="2000" kern="0">
                          <a:solidFill>
                            <a:srgbClr val="000000"/>
                          </a:solidFill>
                          <a:latin typeface="微軟正黑體" panose="020B0604030504040204" pitchFamily="34" charset="-120"/>
                          <a:ea typeface="微軟正黑體" panose="020B0604030504040204" pitchFamily="34" charset="-120"/>
                          <a:cs typeface="Times New Roman"/>
                        </a:rPr>
                        <a:t>1</a:t>
                      </a:r>
                      <a:endParaRPr lang="zh-TW" sz="2000" kern="10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000" kern="0">
                          <a:solidFill>
                            <a:srgbClr val="000000"/>
                          </a:solidFill>
                          <a:latin typeface="微軟正黑體" panose="020B0604030504040204" pitchFamily="34" charset="-120"/>
                          <a:ea typeface="微軟正黑體" panose="020B0604030504040204" pitchFamily="34" charset="-120"/>
                          <a:cs typeface="Times New Roman"/>
                        </a:rPr>
                        <a:t>50</a:t>
                      </a:r>
                      <a:r>
                        <a:rPr lang="zh-TW" sz="2000" kern="0">
                          <a:solidFill>
                            <a:srgbClr val="000000"/>
                          </a:solidFill>
                          <a:latin typeface="微軟正黑體" panose="020B0604030504040204" pitchFamily="34" charset="-120"/>
                          <a:ea typeface="微軟正黑體" panose="020B0604030504040204" pitchFamily="34" charset="-120"/>
                          <a:cs typeface="Times New Roman"/>
                        </a:rPr>
                        <a:t>～</a:t>
                      </a:r>
                      <a:r>
                        <a:rPr lang="en-US" sz="2000" kern="0">
                          <a:solidFill>
                            <a:srgbClr val="000000"/>
                          </a:solidFill>
                          <a:latin typeface="微軟正黑體" panose="020B0604030504040204" pitchFamily="34" charset="-120"/>
                          <a:ea typeface="微軟正黑體" panose="020B0604030504040204" pitchFamily="34" charset="-120"/>
                          <a:cs typeface="Times New Roman"/>
                        </a:rPr>
                        <a:t>60</a:t>
                      </a:r>
                      <a:r>
                        <a:rPr lang="zh-TW" sz="2000" kern="0">
                          <a:solidFill>
                            <a:srgbClr val="000000"/>
                          </a:solidFill>
                          <a:latin typeface="微軟正黑體" panose="020B0604030504040204" pitchFamily="34" charset="-120"/>
                          <a:ea typeface="微軟正黑體" panose="020B0604030504040204" pitchFamily="34" charset="-120"/>
                          <a:cs typeface="Times New Roman"/>
                        </a:rPr>
                        <a:t>題</a:t>
                      </a:r>
                      <a:endParaRPr lang="zh-TW" sz="2000" kern="10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000" kern="0" dirty="0">
                          <a:solidFill>
                            <a:srgbClr val="000000"/>
                          </a:solidFill>
                          <a:latin typeface="微軟正黑體" panose="020B0604030504040204" pitchFamily="34" charset="-120"/>
                          <a:ea typeface="微軟正黑體" panose="020B0604030504040204" pitchFamily="34" charset="-120"/>
                          <a:cs typeface="Times New Roman"/>
                        </a:rPr>
                        <a:t>70</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分鐘</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extLst>
                  <a:ext uri="{0D108BD9-81ED-4DB2-BD59-A6C34878D82A}">
                    <a16:rowId xmlns="" xmlns:a16="http://schemas.microsoft.com/office/drawing/2014/main" val="10007"/>
                  </a:ext>
                </a:extLst>
              </a:tr>
              <a:tr h="540000">
                <a:tc>
                  <a:txBody>
                    <a:bodyPr/>
                    <a:lstStyle/>
                    <a:p>
                      <a:pPr algn="ctr">
                        <a:spcAft>
                          <a:spcPts val="0"/>
                        </a:spcAft>
                      </a:pPr>
                      <a:r>
                        <a:rPr lang="zh-TW" sz="2000" b="1" kern="0" dirty="0">
                          <a:solidFill>
                            <a:srgbClr val="000000"/>
                          </a:solidFill>
                          <a:latin typeface="微軟正黑體" panose="020B0604030504040204" pitchFamily="34" charset="-120"/>
                          <a:ea typeface="微軟正黑體" panose="020B0604030504040204" pitchFamily="34" charset="-120"/>
                          <a:cs typeface="Times New Roman"/>
                        </a:rPr>
                        <a:t>寫作測驗</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2000" kern="0" dirty="0">
                          <a:solidFill>
                            <a:srgbClr val="FF0000"/>
                          </a:solidFill>
                          <a:latin typeface="微軟正黑體" panose="020B0604030504040204" pitchFamily="34" charset="-120"/>
                          <a:ea typeface="微軟正黑體" panose="020B0604030504040204" pitchFamily="34" charset="-120"/>
                          <a:cs typeface="Times New Roman"/>
                        </a:rPr>
                        <a:t>引導寫作</a:t>
                      </a:r>
                      <a:endParaRPr lang="zh-TW" sz="2000" kern="100" dirty="0">
                        <a:solidFill>
                          <a:srgbClr val="FF0000"/>
                        </a:solidFill>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000" kern="0">
                          <a:solidFill>
                            <a:srgbClr val="000000"/>
                          </a:solidFill>
                          <a:latin typeface="微軟正黑體" panose="020B0604030504040204" pitchFamily="34" charset="-120"/>
                          <a:ea typeface="微軟正黑體" panose="020B0604030504040204" pitchFamily="34" charset="-120"/>
                          <a:cs typeface="Times New Roman"/>
                        </a:rPr>
                        <a:t>1</a:t>
                      </a:r>
                      <a:r>
                        <a:rPr lang="zh-TW" sz="2000" kern="0">
                          <a:solidFill>
                            <a:srgbClr val="000000"/>
                          </a:solidFill>
                          <a:latin typeface="微軟正黑體" panose="020B0604030504040204" pitchFamily="34" charset="-120"/>
                          <a:ea typeface="微軟正黑體" panose="020B0604030504040204" pitchFamily="34" charset="-120"/>
                          <a:cs typeface="Times New Roman"/>
                        </a:rPr>
                        <a:t>題</a:t>
                      </a:r>
                      <a:endParaRPr lang="zh-TW" sz="2000" kern="10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000" kern="0" dirty="0">
                          <a:solidFill>
                            <a:srgbClr val="FF0000"/>
                          </a:solidFill>
                          <a:latin typeface="微軟正黑體" panose="020B0604030504040204" pitchFamily="34" charset="-120"/>
                          <a:ea typeface="微軟正黑體" panose="020B0604030504040204" pitchFamily="34" charset="-120"/>
                          <a:cs typeface="Times New Roman"/>
                        </a:rPr>
                        <a:t>50</a:t>
                      </a:r>
                      <a:r>
                        <a:rPr lang="zh-TW" sz="2000" kern="0" dirty="0">
                          <a:solidFill>
                            <a:srgbClr val="000000"/>
                          </a:solidFill>
                          <a:latin typeface="微軟正黑體" panose="020B0604030504040204" pitchFamily="34" charset="-120"/>
                          <a:ea typeface="微軟正黑體" panose="020B0604030504040204" pitchFamily="34" charset="-120"/>
                          <a:cs typeface="Times New Roman"/>
                        </a:rPr>
                        <a:t>分鐘</a:t>
                      </a: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endParaRPr lang="zh-TW" sz="2000" kern="100" dirty="0">
                        <a:latin typeface="微軟正黑體" panose="020B0604030504040204" pitchFamily="34" charset="-120"/>
                        <a:ea typeface="微軟正黑體" panose="020B0604030504040204" pitchFamily="34" charset="-120"/>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5"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教育會考怎麼考？</a:t>
            </a:r>
          </a:p>
        </p:txBody>
      </p:sp>
    </p:spTree>
    <p:extLst>
      <p:ext uri="{BB962C8B-B14F-4D97-AF65-F5344CB8AC3E}">
        <p14:creationId xmlns:p14="http://schemas.microsoft.com/office/powerpoint/2010/main" val="227659862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3" name="表格 222"/>
          <p:cNvGraphicFramePr>
            <a:graphicFrameLocks noGrp="1"/>
          </p:cNvGraphicFramePr>
          <p:nvPr>
            <p:extLst>
              <p:ext uri="{D42A27DB-BD31-4B8C-83A1-F6EECF244321}">
                <p14:modId xmlns:p14="http://schemas.microsoft.com/office/powerpoint/2010/main" val="2193701938"/>
              </p:ext>
            </p:extLst>
          </p:nvPr>
        </p:nvGraphicFramePr>
        <p:xfrm>
          <a:off x="717675" y="2636912"/>
          <a:ext cx="6096000" cy="828675"/>
        </p:xfrm>
        <a:graphic>
          <a:graphicData uri="http://schemas.openxmlformats.org/drawingml/2006/table">
            <a:tbl>
              <a:tblPr firstRow="1" bandRow="1">
                <a:tableStyleId>{37CE84F3-28C3-443E-9E96-99CF82512B78}</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tblGrid>
              <a:tr h="457551">
                <a:tc>
                  <a:txBody>
                    <a:bodyPr/>
                    <a:lstStyle/>
                    <a:p>
                      <a:pPr algn="ctr"/>
                      <a:r>
                        <a:rPr lang="zh-TW" altLang="en-US" sz="2400" dirty="0"/>
                        <a:t>待加強</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tc>
                  <a:txBody>
                    <a:bodyPr/>
                    <a:lstStyle/>
                    <a:p>
                      <a:pPr algn="ctr"/>
                      <a:r>
                        <a:rPr lang="zh-TW" altLang="en-US" sz="2400" dirty="0"/>
                        <a:t>基礎</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tc>
                  <a:txBody>
                    <a:bodyPr/>
                    <a:lstStyle/>
                    <a:p>
                      <a:pPr algn="ctr"/>
                      <a:r>
                        <a:rPr lang="zh-TW" altLang="en-US" sz="2400" dirty="0"/>
                        <a:t>精熟</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extLst>
                  <a:ext uri="{0D108BD9-81ED-4DB2-BD59-A6C34878D82A}">
                    <a16:rowId xmlns="" xmlns:a16="http://schemas.microsoft.com/office/drawing/2014/main" val="10000"/>
                  </a:ext>
                </a:extLst>
              </a:tr>
              <a:tr h="371124">
                <a:tc>
                  <a:txBody>
                    <a:bodyPr/>
                    <a:lstStyle/>
                    <a:p>
                      <a:endParaRPr lang="zh-TW" altLang="en-US" sz="1800" dirty="0"/>
                    </a:p>
                  </a:txBody>
                  <a:tcPr marT="45755" marB="45755">
                    <a:solidFill>
                      <a:srgbClr val="00FF00"/>
                    </a:solidFill>
                  </a:tcPr>
                </a:tc>
                <a:tc>
                  <a:txBody>
                    <a:bodyPr/>
                    <a:lstStyle/>
                    <a:p>
                      <a:endParaRPr lang="zh-TW" altLang="en-US" sz="1800" dirty="0"/>
                    </a:p>
                  </a:txBody>
                  <a:tcPr marT="45755" marB="45755">
                    <a:solidFill>
                      <a:srgbClr val="00FF00"/>
                    </a:solidFill>
                  </a:tcPr>
                </a:tc>
                <a:tc>
                  <a:txBody>
                    <a:bodyPr/>
                    <a:lstStyle/>
                    <a:p>
                      <a:endParaRPr lang="zh-TW" altLang="en-US" sz="1800" dirty="0"/>
                    </a:p>
                  </a:txBody>
                  <a:tcPr marT="45755" marB="45755">
                    <a:solidFill>
                      <a:srgbClr val="00FF00"/>
                    </a:solidFill>
                  </a:tcPr>
                </a:tc>
                <a:extLst>
                  <a:ext uri="{0D108BD9-81ED-4DB2-BD59-A6C34878D82A}">
                    <a16:rowId xmlns="" xmlns:a16="http://schemas.microsoft.com/office/drawing/2014/main" val="10001"/>
                  </a:ext>
                </a:extLst>
              </a:tr>
            </a:tbl>
          </a:graphicData>
        </a:graphic>
      </p:graphicFrame>
      <p:sp>
        <p:nvSpPr>
          <p:cNvPr id="19467" name="Espace réservé du contenu 2"/>
          <p:cNvSpPr>
            <a:spLocks noGrp="1"/>
          </p:cNvSpPr>
          <p:nvPr>
            <p:ph idx="1"/>
          </p:nvPr>
        </p:nvSpPr>
        <p:spPr>
          <a:xfrm>
            <a:off x="251520" y="1196752"/>
            <a:ext cx="8640960" cy="2376264"/>
          </a:xfrm>
        </p:spPr>
        <p:txBody>
          <a:bodyPr>
            <a:normAutofit/>
          </a:bodyPr>
          <a:lstStyle/>
          <a:p>
            <a:pPr eaLnBrk="1" hangingPunct="1">
              <a:buFont typeface="Wingdings" pitchFamily="2" charset="2"/>
              <a:buChar char="u"/>
            </a:pPr>
            <a:r>
              <a:rPr lang="zh-TW" altLang="en-US" sz="2400" dirty="0">
                <a:latin typeface="微軟正黑體" panose="020B0604030504040204" pitchFamily="34" charset="-120"/>
                <a:ea typeface="微軟正黑體" panose="020B0604030504040204" pitchFamily="34" charset="-120"/>
              </a:rPr>
              <a:t>標準設定</a:t>
            </a:r>
            <a:r>
              <a:rPr lang="en-US" altLang="zh-TW" sz="2400" dirty="0">
                <a:latin typeface="微軟正黑體" panose="020B0604030504040204" pitchFamily="34" charset="-120"/>
                <a:ea typeface="微軟正黑體" panose="020B0604030504040204" pitchFamily="34" charset="-120"/>
              </a:rPr>
              <a:t>(standard setting)</a:t>
            </a:r>
            <a:r>
              <a:rPr lang="zh-TW" altLang="en-US" sz="2400" dirty="0">
                <a:latin typeface="微軟正黑體" panose="020B0604030504040204" pitchFamily="34" charset="-120"/>
                <a:ea typeface="微軟正黑體" panose="020B0604030504040204" pitchFamily="34" charset="-120"/>
              </a:rPr>
              <a:t>：是將</a:t>
            </a:r>
            <a:r>
              <a:rPr lang="zh-TW" altLang="en-US" sz="2400" dirty="0">
                <a:solidFill>
                  <a:srgbClr val="0000FF"/>
                </a:solidFill>
                <a:latin typeface="微軟正黑體" panose="020B0604030504040204" pitchFamily="34" charset="-120"/>
                <a:ea typeface="微軟正黑體" panose="020B0604030504040204" pitchFamily="34" charset="-120"/>
              </a:rPr>
              <a:t>已完成的表現描述</a:t>
            </a:r>
            <a:r>
              <a:rPr lang="zh-TW" altLang="en-US" sz="2400" dirty="0">
                <a:latin typeface="微軟正黑體" panose="020B0604030504040204" pitchFamily="34" charset="-120"/>
                <a:ea typeface="微軟正黑體" panose="020B0604030504040204" pitchFamily="34" charset="-120"/>
              </a:rPr>
              <a:t>，透過一組專業評定者經過三輪標準設定流程，討論評估會考</a:t>
            </a:r>
            <a:r>
              <a:rPr lang="zh-TW" altLang="en-US" sz="2400" dirty="0">
                <a:solidFill>
                  <a:srgbClr val="0000FF"/>
                </a:solidFill>
                <a:latin typeface="微軟正黑體" panose="020B0604030504040204" pitchFamily="34" charset="-120"/>
                <a:ea typeface="微軟正黑體" panose="020B0604030504040204" pitchFamily="34" charset="-120"/>
              </a:rPr>
              <a:t>各科</a:t>
            </a:r>
            <a:r>
              <a:rPr lang="zh-TW" altLang="en-US" sz="2400" u="sng" dirty="0">
                <a:solidFill>
                  <a:srgbClr val="FF0000"/>
                </a:solidFill>
                <a:latin typeface="微軟正黑體" panose="020B0604030504040204" pitchFamily="34" charset="-120"/>
                <a:ea typeface="微軟正黑體" panose="020B0604030504040204" pitchFamily="34" charset="-120"/>
              </a:rPr>
              <a:t>基礎與精熟</a:t>
            </a:r>
            <a:r>
              <a:rPr lang="zh-TW" altLang="en-US" sz="2400" dirty="0">
                <a:solidFill>
                  <a:srgbClr val="0000FF"/>
                </a:solidFill>
                <a:latin typeface="微軟正黑體" panose="020B0604030504040204" pitchFamily="34" charset="-120"/>
                <a:ea typeface="微軟正黑體" panose="020B0604030504040204" pitchFamily="34" charset="-120"/>
              </a:rPr>
              <a:t>、</a:t>
            </a:r>
            <a:r>
              <a:rPr lang="zh-TW" altLang="en-US" sz="2400" u="sng" dirty="0">
                <a:solidFill>
                  <a:srgbClr val="FF0000"/>
                </a:solidFill>
                <a:latin typeface="微軟正黑體" panose="020B0604030504040204" pitchFamily="34" charset="-120"/>
                <a:ea typeface="微軟正黑體" panose="020B0604030504040204" pitchFamily="34" charset="-120"/>
              </a:rPr>
              <a:t>基礎與待加強</a:t>
            </a:r>
            <a:r>
              <a:rPr lang="zh-TW" altLang="en-US" sz="2400" dirty="0">
                <a:latin typeface="微軟正黑體" panose="020B0604030504040204" pitchFamily="34" charset="-120"/>
                <a:ea typeface="微軟正黑體" panose="020B0604030504040204" pitchFamily="34" charset="-120"/>
              </a:rPr>
              <a:t>的</a:t>
            </a:r>
            <a:r>
              <a:rPr lang="zh-TW" altLang="en-US" sz="2400" u="sng" dirty="0">
                <a:solidFill>
                  <a:srgbClr val="FF0000"/>
                </a:solidFill>
                <a:latin typeface="微軟正黑體" panose="020B0604030504040204" pitchFamily="34" charset="-120"/>
                <a:ea typeface="微軟正黑體" panose="020B0604030504040204" pitchFamily="34" charset="-120"/>
              </a:rPr>
              <a:t>切點</a:t>
            </a:r>
            <a:r>
              <a:rPr lang="en-US" altLang="zh-TW" sz="2400" u="sng" dirty="0">
                <a:solidFill>
                  <a:srgbClr val="FF0000"/>
                </a:solidFill>
                <a:latin typeface="微軟正黑體" panose="020B0604030504040204" pitchFamily="34" charset="-120"/>
                <a:ea typeface="微軟正黑體" panose="020B0604030504040204" pitchFamily="34" charset="-120"/>
              </a:rPr>
              <a:t>/</a:t>
            </a:r>
            <a:r>
              <a:rPr lang="zh-TW" altLang="en-US" sz="2400" u="sng" dirty="0">
                <a:solidFill>
                  <a:srgbClr val="FF0000"/>
                </a:solidFill>
                <a:latin typeface="微軟正黑體" panose="020B0604030504040204" pitchFamily="34" charset="-120"/>
                <a:ea typeface="微軟正黑體" panose="020B0604030504040204" pitchFamily="34" charset="-120"/>
              </a:rPr>
              <a:t>題數</a:t>
            </a:r>
            <a:r>
              <a:rPr lang="zh-TW" altLang="en-US" sz="2400" dirty="0">
                <a:latin typeface="微軟正黑體" panose="020B0604030504040204" pitchFamily="34" charset="-120"/>
                <a:ea typeface="微軟正黑體" panose="020B0604030504040204" pitchFamily="34" charset="-120"/>
              </a:rPr>
              <a:t>。</a:t>
            </a:r>
          </a:p>
        </p:txBody>
      </p:sp>
      <p:graphicFrame>
        <p:nvGraphicFramePr>
          <p:cNvPr id="114" name="表格 113"/>
          <p:cNvGraphicFramePr>
            <a:graphicFrameLocks noGrp="1"/>
          </p:cNvGraphicFramePr>
          <p:nvPr>
            <p:extLst>
              <p:ext uri="{D42A27DB-BD31-4B8C-83A1-F6EECF244321}">
                <p14:modId xmlns:p14="http://schemas.microsoft.com/office/powerpoint/2010/main" val="2672554015"/>
              </p:ext>
            </p:extLst>
          </p:nvPr>
        </p:nvGraphicFramePr>
        <p:xfrm>
          <a:off x="539552" y="4759144"/>
          <a:ext cx="6912298" cy="1484312"/>
        </p:xfrm>
        <a:graphic>
          <a:graphicData uri="http://schemas.openxmlformats.org/drawingml/2006/table">
            <a:tbl>
              <a:tblPr/>
              <a:tblGrid>
                <a:gridCol w="720080">
                  <a:extLst>
                    <a:ext uri="{9D8B030D-6E8A-4147-A177-3AD203B41FA5}">
                      <a16:colId xmlns="" xmlns:a16="http://schemas.microsoft.com/office/drawing/2014/main" val="20000"/>
                    </a:ext>
                  </a:extLst>
                </a:gridCol>
                <a:gridCol w="2016224">
                  <a:extLst>
                    <a:ext uri="{9D8B030D-6E8A-4147-A177-3AD203B41FA5}">
                      <a16:colId xmlns="" xmlns:a16="http://schemas.microsoft.com/office/drawing/2014/main" val="20001"/>
                    </a:ext>
                  </a:extLst>
                </a:gridCol>
                <a:gridCol w="2088232">
                  <a:extLst>
                    <a:ext uri="{9D8B030D-6E8A-4147-A177-3AD203B41FA5}">
                      <a16:colId xmlns="" xmlns:a16="http://schemas.microsoft.com/office/drawing/2014/main" val="20002"/>
                    </a:ext>
                  </a:extLst>
                </a:gridCol>
                <a:gridCol w="2087762">
                  <a:extLst>
                    <a:ext uri="{9D8B030D-6E8A-4147-A177-3AD203B41FA5}">
                      <a16:colId xmlns="" xmlns:a16="http://schemas.microsoft.com/office/drawing/2014/main" val="20003"/>
                    </a:ext>
                  </a:extLst>
                </a:gridCol>
              </a:tblGrid>
              <a:tr h="14843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國</a:t>
                      </a:r>
                      <a:endParaRPr kumimoji="0" lang="en-US" altLang="zh-TW"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文</a:t>
                      </a:r>
                      <a:endParaRPr kumimoji="0" 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defRPr/>
                      </a:pPr>
                      <a:r>
                        <a:rPr kumimoji="0" lang="zh-TW" altLang="zh-TW"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僅能具備部分與教材相關的語文知識，並有限的理解文本內容、評鑑文本的內容與形式。</a:t>
                      </a:r>
                      <a:endParaRPr kumimoji="0" 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大致能具備與教材相關的語文知識，並能大致理解文本內容、評鑑文本的內容與形式。</a:t>
                      </a:r>
                      <a:endParaRPr kumimoji="0" 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能具備與教材相關的語文知識，並能深入的理解文本內容、評鑑文本的內容與形式。</a:t>
                      </a:r>
                      <a:endParaRPr kumimoji="0" 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 xmlns:a16="http://schemas.microsoft.com/office/drawing/2014/main" val="10000"/>
                  </a:ext>
                </a:extLst>
              </a:tr>
            </a:tbl>
          </a:graphicData>
        </a:graphic>
      </p:graphicFrame>
      <p:grpSp>
        <p:nvGrpSpPr>
          <p:cNvPr id="2" name="群組 1"/>
          <p:cNvGrpSpPr/>
          <p:nvPr/>
        </p:nvGrpSpPr>
        <p:grpSpPr>
          <a:xfrm>
            <a:off x="872455" y="3180155"/>
            <a:ext cx="5622925" cy="444500"/>
            <a:chOff x="1425824" y="3719959"/>
            <a:chExt cx="5622925" cy="444500"/>
          </a:xfrm>
          <a:solidFill>
            <a:srgbClr val="FFFF66"/>
          </a:solidFill>
        </p:grpSpPr>
        <p:sp>
          <p:nvSpPr>
            <p:cNvPr id="121" name="橢圓 120"/>
            <p:cNvSpPr/>
            <p:nvPr/>
          </p:nvSpPr>
          <p:spPr>
            <a:xfrm>
              <a:off x="4073774" y="3719959"/>
              <a:ext cx="120650"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2" name="圓角矩形 121"/>
            <p:cNvSpPr/>
            <p:nvPr/>
          </p:nvSpPr>
          <p:spPr>
            <a:xfrm>
              <a:off x="4073774" y="3846959"/>
              <a:ext cx="120650"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3" name="橢圓 122"/>
            <p:cNvSpPr/>
            <p:nvPr/>
          </p:nvSpPr>
          <p:spPr>
            <a:xfrm>
              <a:off x="4094411" y="4075559"/>
              <a:ext cx="19050"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4" name="橢圓 123"/>
            <p:cNvSpPr/>
            <p:nvPr/>
          </p:nvSpPr>
          <p:spPr>
            <a:xfrm>
              <a:off x="4153149" y="4075559"/>
              <a:ext cx="20637"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5" name="橢圓 124"/>
            <p:cNvSpPr/>
            <p:nvPr/>
          </p:nvSpPr>
          <p:spPr>
            <a:xfrm rot="2700000">
              <a:off x="4028530" y="3858865"/>
              <a:ext cx="47625" cy="8096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6" name="橢圓 125"/>
            <p:cNvSpPr/>
            <p:nvPr/>
          </p:nvSpPr>
          <p:spPr>
            <a:xfrm rot="8100000">
              <a:off x="4196011" y="3848547"/>
              <a:ext cx="38100"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7" name="橢圓 126"/>
            <p:cNvSpPr/>
            <p:nvPr/>
          </p:nvSpPr>
          <p:spPr>
            <a:xfrm>
              <a:off x="4362699" y="3719959"/>
              <a:ext cx="119062"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8" name="圓角矩形 127"/>
            <p:cNvSpPr/>
            <p:nvPr/>
          </p:nvSpPr>
          <p:spPr>
            <a:xfrm>
              <a:off x="4362699" y="3846959"/>
              <a:ext cx="119062"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9" name="橢圓 128"/>
            <p:cNvSpPr/>
            <p:nvPr/>
          </p:nvSpPr>
          <p:spPr>
            <a:xfrm>
              <a:off x="4381749" y="4075559"/>
              <a:ext cx="20637"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0" name="橢圓 129"/>
            <p:cNvSpPr/>
            <p:nvPr/>
          </p:nvSpPr>
          <p:spPr>
            <a:xfrm>
              <a:off x="4442074" y="4075559"/>
              <a:ext cx="19050"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1" name="橢圓 130"/>
            <p:cNvSpPr/>
            <p:nvPr/>
          </p:nvSpPr>
          <p:spPr>
            <a:xfrm rot="2700000">
              <a:off x="4316661" y="3859659"/>
              <a:ext cx="47625" cy="793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2" name="橢圓 131"/>
            <p:cNvSpPr/>
            <p:nvPr/>
          </p:nvSpPr>
          <p:spPr>
            <a:xfrm rot="8100000">
              <a:off x="4484936" y="3848547"/>
              <a:ext cx="38100"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3" name="橢圓 132"/>
            <p:cNvSpPr/>
            <p:nvPr/>
          </p:nvSpPr>
          <p:spPr>
            <a:xfrm>
              <a:off x="4650036" y="3719959"/>
              <a:ext cx="120650"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4" name="圓角矩形 133"/>
            <p:cNvSpPr/>
            <p:nvPr/>
          </p:nvSpPr>
          <p:spPr>
            <a:xfrm>
              <a:off x="4650036" y="3846959"/>
              <a:ext cx="120650"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5" name="橢圓 134"/>
            <p:cNvSpPr/>
            <p:nvPr/>
          </p:nvSpPr>
          <p:spPr>
            <a:xfrm>
              <a:off x="4670674" y="4075559"/>
              <a:ext cx="19050"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6" name="橢圓 135"/>
            <p:cNvSpPr/>
            <p:nvPr/>
          </p:nvSpPr>
          <p:spPr>
            <a:xfrm>
              <a:off x="4729411" y="4075559"/>
              <a:ext cx="20638"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7" name="橢圓 136"/>
            <p:cNvSpPr/>
            <p:nvPr/>
          </p:nvSpPr>
          <p:spPr>
            <a:xfrm rot="2700000">
              <a:off x="4604792" y="3858866"/>
              <a:ext cx="47625" cy="8096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8" name="橢圓 137"/>
            <p:cNvSpPr/>
            <p:nvPr/>
          </p:nvSpPr>
          <p:spPr>
            <a:xfrm rot="8100000">
              <a:off x="4772274" y="3848547"/>
              <a:ext cx="38100"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9" name="橢圓 138"/>
            <p:cNvSpPr/>
            <p:nvPr/>
          </p:nvSpPr>
          <p:spPr>
            <a:xfrm>
              <a:off x="4937374" y="3719959"/>
              <a:ext cx="120650"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0" name="圓角矩形 139"/>
            <p:cNvSpPr/>
            <p:nvPr/>
          </p:nvSpPr>
          <p:spPr>
            <a:xfrm>
              <a:off x="4937374" y="3846959"/>
              <a:ext cx="120650"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1" name="橢圓 140"/>
            <p:cNvSpPr/>
            <p:nvPr/>
          </p:nvSpPr>
          <p:spPr>
            <a:xfrm>
              <a:off x="4958011" y="4075559"/>
              <a:ext cx="20638"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2" name="橢圓 141"/>
            <p:cNvSpPr/>
            <p:nvPr/>
          </p:nvSpPr>
          <p:spPr>
            <a:xfrm>
              <a:off x="5018336" y="4075559"/>
              <a:ext cx="19050"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3" name="橢圓 142"/>
            <p:cNvSpPr/>
            <p:nvPr/>
          </p:nvSpPr>
          <p:spPr>
            <a:xfrm rot="2700000">
              <a:off x="4892924" y="3859659"/>
              <a:ext cx="47625" cy="793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4" name="橢圓 143"/>
            <p:cNvSpPr/>
            <p:nvPr/>
          </p:nvSpPr>
          <p:spPr>
            <a:xfrm rot="8100000">
              <a:off x="5061199" y="3848547"/>
              <a:ext cx="36512"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5" name="橢圓 144"/>
            <p:cNvSpPr/>
            <p:nvPr/>
          </p:nvSpPr>
          <p:spPr>
            <a:xfrm>
              <a:off x="5735886" y="3719959"/>
              <a:ext cx="120650"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6" name="圓角矩形 145"/>
            <p:cNvSpPr/>
            <p:nvPr/>
          </p:nvSpPr>
          <p:spPr>
            <a:xfrm>
              <a:off x="5735886" y="3846959"/>
              <a:ext cx="120650"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7" name="橢圓 146"/>
            <p:cNvSpPr/>
            <p:nvPr/>
          </p:nvSpPr>
          <p:spPr>
            <a:xfrm>
              <a:off x="5756524" y="4075559"/>
              <a:ext cx="19050"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8" name="橢圓 147"/>
            <p:cNvSpPr/>
            <p:nvPr/>
          </p:nvSpPr>
          <p:spPr>
            <a:xfrm>
              <a:off x="5815261" y="4075559"/>
              <a:ext cx="20638"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9" name="橢圓 148"/>
            <p:cNvSpPr/>
            <p:nvPr/>
          </p:nvSpPr>
          <p:spPr>
            <a:xfrm rot="2700000">
              <a:off x="5690642" y="3858866"/>
              <a:ext cx="47625" cy="8096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0" name="橢圓 149"/>
            <p:cNvSpPr/>
            <p:nvPr/>
          </p:nvSpPr>
          <p:spPr>
            <a:xfrm rot="8100000">
              <a:off x="5858124" y="3848547"/>
              <a:ext cx="38100"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1" name="橢圓 150"/>
            <p:cNvSpPr/>
            <p:nvPr/>
          </p:nvSpPr>
          <p:spPr>
            <a:xfrm>
              <a:off x="6023224" y="3719959"/>
              <a:ext cx="120650"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2" name="圓角矩形 151"/>
            <p:cNvSpPr/>
            <p:nvPr/>
          </p:nvSpPr>
          <p:spPr>
            <a:xfrm>
              <a:off x="6023224" y="3846959"/>
              <a:ext cx="120650"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3" name="橢圓 152"/>
            <p:cNvSpPr/>
            <p:nvPr/>
          </p:nvSpPr>
          <p:spPr>
            <a:xfrm>
              <a:off x="6043861" y="4075559"/>
              <a:ext cx="20638"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4" name="橢圓 153"/>
            <p:cNvSpPr/>
            <p:nvPr/>
          </p:nvSpPr>
          <p:spPr>
            <a:xfrm>
              <a:off x="6104186" y="4075559"/>
              <a:ext cx="19050"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5" name="橢圓 154"/>
            <p:cNvSpPr/>
            <p:nvPr/>
          </p:nvSpPr>
          <p:spPr>
            <a:xfrm rot="2700000">
              <a:off x="5978774" y="3859659"/>
              <a:ext cx="47625" cy="793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6" name="橢圓 155"/>
            <p:cNvSpPr/>
            <p:nvPr/>
          </p:nvSpPr>
          <p:spPr>
            <a:xfrm rot="8100000">
              <a:off x="6147049" y="3848547"/>
              <a:ext cx="36512"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7" name="橢圓 156"/>
            <p:cNvSpPr/>
            <p:nvPr/>
          </p:nvSpPr>
          <p:spPr>
            <a:xfrm>
              <a:off x="6312149" y="3719959"/>
              <a:ext cx="119062"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8" name="圓角矩形 157"/>
            <p:cNvSpPr/>
            <p:nvPr/>
          </p:nvSpPr>
          <p:spPr>
            <a:xfrm>
              <a:off x="6312149" y="3846959"/>
              <a:ext cx="119062"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9" name="橢圓 158"/>
            <p:cNvSpPr/>
            <p:nvPr/>
          </p:nvSpPr>
          <p:spPr>
            <a:xfrm>
              <a:off x="6331199" y="4075559"/>
              <a:ext cx="20637"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0" name="橢圓 159"/>
            <p:cNvSpPr/>
            <p:nvPr/>
          </p:nvSpPr>
          <p:spPr>
            <a:xfrm>
              <a:off x="6391524" y="4075559"/>
              <a:ext cx="20637"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1" name="橢圓 160"/>
            <p:cNvSpPr/>
            <p:nvPr/>
          </p:nvSpPr>
          <p:spPr>
            <a:xfrm rot="2700000">
              <a:off x="6266111" y="3859659"/>
              <a:ext cx="47625" cy="793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2" name="橢圓 161"/>
            <p:cNvSpPr/>
            <p:nvPr/>
          </p:nvSpPr>
          <p:spPr>
            <a:xfrm rot="8100000">
              <a:off x="6434386" y="3848547"/>
              <a:ext cx="38100"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3" name="橢圓 162"/>
            <p:cNvSpPr/>
            <p:nvPr/>
          </p:nvSpPr>
          <p:spPr>
            <a:xfrm>
              <a:off x="6599486" y="3719959"/>
              <a:ext cx="120650"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4" name="圓角矩形 163"/>
            <p:cNvSpPr/>
            <p:nvPr/>
          </p:nvSpPr>
          <p:spPr>
            <a:xfrm>
              <a:off x="6599486" y="3846959"/>
              <a:ext cx="120650"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5" name="橢圓 164"/>
            <p:cNvSpPr/>
            <p:nvPr/>
          </p:nvSpPr>
          <p:spPr>
            <a:xfrm>
              <a:off x="6620124" y="4075559"/>
              <a:ext cx="20637"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6" name="橢圓 165"/>
            <p:cNvSpPr/>
            <p:nvPr/>
          </p:nvSpPr>
          <p:spPr>
            <a:xfrm>
              <a:off x="6680449" y="4075559"/>
              <a:ext cx="19050"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7" name="橢圓 166"/>
            <p:cNvSpPr/>
            <p:nvPr/>
          </p:nvSpPr>
          <p:spPr>
            <a:xfrm rot="2700000">
              <a:off x="6555036" y="3859659"/>
              <a:ext cx="47625" cy="793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8" name="橢圓 167"/>
            <p:cNvSpPr/>
            <p:nvPr/>
          </p:nvSpPr>
          <p:spPr>
            <a:xfrm rot="8100000">
              <a:off x="6723311" y="3848547"/>
              <a:ext cx="36513"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9" name="橢圓 168"/>
            <p:cNvSpPr/>
            <p:nvPr/>
          </p:nvSpPr>
          <p:spPr>
            <a:xfrm>
              <a:off x="6888411" y="3719959"/>
              <a:ext cx="119063"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0" name="圓角矩形 169"/>
            <p:cNvSpPr/>
            <p:nvPr/>
          </p:nvSpPr>
          <p:spPr>
            <a:xfrm>
              <a:off x="6888411" y="3846959"/>
              <a:ext cx="119063"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1" name="橢圓 170"/>
            <p:cNvSpPr/>
            <p:nvPr/>
          </p:nvSpPr>
          <p:spPr>
            <a:xfrm>
              <a:off x="6907461" y="4075559"/>
              <a:ext cx="20638"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2" name="橢圓 171"/>
            <p:cNvSpPr/>
            <p:nvPr/>
          </p:nvSpPr>
          <p:spPr>
            <a:xfrm>
              <a:off x="6967786" y="4075559"/>
              <a:ext cx="20638"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3" name="橢圓 172"/>
            <p:cNvSpPr/>
            <p:nvPr/>
          </p:nvSpPr>
          <p:spPr>
            <a:xfrm rot="2700000">
              <a:off x="6842374" y="3859659"/>
              <a:ext cx="47625" cy="793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4" name="橢圓 173"/>
            <p:cNvSpPr/>
            <p:nvPr/>
          </p:nvSpPr>
          <p:spPr>
            <a:xfrm rot="8100000">
              <a:off x="7010649" y="3848547"/>
              <a:ext cx="38100"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5" name="橢圓 174"/>
            <p:cNvSpPr/>
            <p:nvPr/>
          </p:nvSpPr>
          <p:spPr>
            <a:xfrm>
              <a:off x="1487736" y="3719959"/>
              <a:ext cx="119063"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6" name="圓角矩形 175"/>
            <p:cNvSpPr/>
            <p:nvPr/>
          </p:nvSpPr>
          <p:spPr>
            <a:xfrm>
              <a:off x="1487736" y="3846959"/>
              <a:ext cx="119063"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7" name="橢圓 176"/>
            <p:cNvSpPr/>
            <p:nvPr/>
          </p:nvSpPr>
          <p:spPr>
            <a:xfrm>
              <a:off x="1506786" y="4075559"/>
              <a:ext cx="20638"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8" name="橢圓 177"/>
            <p:cNvSpPr/>
            <p:nvPr/>
          </p:nvSpPr>
          <p:spPr>
            <a:xfrm>
              <a:off x="1567111" y="4075559"/>
              <a:ext cx="20638"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9" name="橢圓 178"/>
            <p:cNvSpPr/>
            <p:nvPr/>
          </p:nvSpPr>
          <p:spPr>
            <a:xfrm rot="2700000">
              <a:off x="1441699" y="3859659"/>
              <a:ext cx="47625" cy="793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0" name="橢圓 179"/>
            <p:cNvSpPr/>
            <p:nvPr/>
          </p:nvSpPr>
          <p:spPr>
            <a:xfrm rot="8100000">
              <a:off x="1609974" y="3848547"/>
              <a:ext cx="38100"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1" name="橢圓 180"/>
            <p:cNvSpPr/>
            <p:nvPr/>
          </p:nvSpPr>
          <p:spPr>
            <a:xfrm>
              <a:off x="1775074" y="3719959"/>
              <a:ext cx="120650"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2" name="圓角矩形 181"/>
            <p:cNvSpPr/>
            <p:nvPr/>
          </p:nvSpPr>
          <p:spPr>
            <a:xfrm>
              <a:off x="1775074" y="3846959"/>
              <a:ext cx="120650"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3" name="橢圓 182"/>
            <p:cNvSpPr/>
            <p:nvPr/>
          </p:nvSpPr>
          <p:spPr>
            <a:xfrm>
              <a:off x="1795711" y="4075559"/>
              <a:ext cx="19050"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4" name="橢圓 183"/>
            <p:cNvSpPr/>
            <p:nvPr/>
          </p:nvSpPr>
          <p:spPr>
            <a:xfrm>
              <a:off x="1856036" y="4075559"/>
              <a:ext cx="19050"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5" name="橢圓 184"/>
            <p:cNvSpPr/>
            <p:nvPr/>
          </p:nvSpPr>
          <p:spPr>
            <a:xfrm rot="2700000">
              <a:off x="1730624" y="3859659"/>
              <a:ext cx="47625" cy="793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6" name="橢圓 185"/>
            <p:cNvSpPr/>
            <p:nvPr/>
          </p:nvSpPr>
          <p:spPr>
            <a:xfrm rot="8100000">
              <a:off x="1898899" y="3848547"/>
              <a:ext cx="36512"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7" name="橢圓 186"/>
            <p:cNvSpPr/>
            <p:nvPr/>
          </p:nvSpPr>
          <p:spPr>
            <a:xfrm>
              <a:off x="2063999" y="3719959"/>
              <a:ext cx="119062"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8" name="圓角矩形 187"/>
            <p:cNvSpPr/>
            <p:nvPr/>
          </p:nvSpPr>
          <p:spPr>
            <a:xfrm>
              <a:off x="2063999" y="3846959"/>
              <a:ext cx="119062"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9" name="橢圓 188"/>
            <p:cNvSpPr/>
            <p:nvPr/>
          </p:nvSpPr>
          <p:spPr>
            <a:xfrm>
              <a:off x="2083049" y="4075559"/>
              <a:ext cx="20637"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0" name="橢圓 189"/>
            <p:cNvSpPr/>
            <p:nvPr/>
          </p:nvSpPr>
          <p:spPr>
            <a:xfrm>
              <a:off x="2143374" y="4075559"/>
              <a:ext cx="20637"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1" name="橢圓 190"/>
            <p:cNvSpPr/>
            <p:nvPr/>
          </p:nvSpPr>
          <p:spPr>
            <a:xfrm rot="2700000">
              <a:off x="2017961" y="3859659"/>
              <a:ext cx="47625" cy="793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2" name="橢圓 191"/>
            <p:cNvSpPr/>
            <p:nvPr/>
          </p:nvSpPr>
          <p:spPr>
            <a:xfrm rot="8100000">
              <a:off x="2186236" y="3848547"/>
              <a:ext cx="38100"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3" name="橢圓 192"/>
            <p:cNvSpPr/>
            <p:nvPr/>
          </p:nvSpPr>
          <p:spPr>
            <a:xfrm>
              <a:off x="2351336" y="3719959"/>
              <a:ext cx="120650"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4" name="圓角矩形 193"/>
            <p:cNvSpPr/>
            <p:nvPr/>
          </p:nvSpPr>
          <p:spPr>
            <a:xfrm>
              <a:off x="2351336" y="3846959"/>
              <a:ext cx="120650"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5" name="橢圓 194"/>
            <p:cNvSpPr/>
            <p:nvPr/>
          </p:nvSpPr>
          <p:spPr>
            <a:xfrm>
              <a:off x="2371974" y="4075559"/>
              <a:ext cx="19050"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6" name="橢圓 195"/>
            <p:cNvSpPr/>
            <p:nvPr/>
          </p:nvSpPr>
          <p:spPr>
            <a:xfrm>
              <a:off x="2430711" y="4075559"/>
              <a:ext cx="20638"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7" name="橢圓 196"/>
            <p:cNvSpPr/>
            <p:nvPr/>
          </p:nvSpPr>
          <p:spPr>
            <a:xfrm rot="2700000">
              <a:off x="2306092" y="3858866"/>
              <a:ext cx="47625" cy="8096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8" name="橢圓 197"/>
            <p:cNvSpPr/>
            <p:nvPr/>
          </p:nvSpPr>
          <p:spPr>
            <a:xfrm rot="8100000">
              <a:off x="2473574" y="3848547"/>
              <a:ext cx="38100"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9" name="橢圓 198"/>
            <p:cNvSpPr/>
            <p:nvPr/>
          </p:nvSpPr>
          <p:spPr>
            <a:xfrm>
              <a:off x="2640261" y="3719959"/>
              <a:ext cx="119063"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0" name="圓角矩形 199"/>
            <p:cNvSpPr/>
            <p:nvPr/>
          </p:nvSpPr>
          <p:spPr>
            <a:xfrm>
              <a:off x="2640261" y="3846959"/>
              <a:ext cx="119063"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1" name="橢圓 200"/>
            <p:cNvSpPr/>
            <p:nvPr/>
          </p:nvSpPr>
          <p:spPr>
            <a:xfrm>
              <a:off x="2659311" y="4075559"/>
              <a:ext cx="20638"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2" name="橢圓 201"/>
            <p:cNvSpPr/>
            <p:nvPr/>
          </p:nvSpPr>
          <p:spPr>
            <a:xfrm>
              <a:off x="2719636" y="4075559"/>
              <a:ext cx="20638"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3" name="橢圓 202"/>
            <p:cNvSpPr/>
            <p:nvPr/>
          </p:nvSpPr>
          <p:spPr>
            <a:xfrm rot="2700000">
              <a:off x="2594224" y="3859659"/>
              <a:ext cx="47625" cy="793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4" name="橢圓 203"/>
            <p:cNvSpPr/>
            <p:nvPr/>
          </p:nvSpPr>
          <p:spPr>
            <a:xfrm rot="8100000">
              <a:off x="2762499" y="3848547"/>
              <a:ext cx="38100"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5" name="橢圓 204"/>
            <p:cNvSpPr/>
            <p:nvPr/>
          </p:nvSpPr>
          <p:spPr>
            <a:xfrm>
              <a:off x="2927599" y="3719959"/>
              <a:ext cx="120650"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6" name="圓角矩形 205"/>
            <p:cNvSpPr/>
            <p:nvPr/>
          </p:nvSpPr>
          <p:spPr>
            <a:xfrm>
              <a:off x="2927599" y="3846959"/>
              <a:ext cx="120650"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7" name="橢圓 206"/>
            <p:cNvSpPr/>
            <p:nvPr/>
          </p:nvSpPr>
          <p:spPr>
            <a:xfrm>
              <a:off x="2948236" y="4075559"/>
              <a:ext cx="19050"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8" name="橢圓 207"/>
            <p:cNvSpPr/>
            <p:nvPr/>
          </p:nvSpPr>
          <p:spPr>
            <a:xfrm>
              <a:off x="3006974" y="4075559"/>
              <a:ext cx="20637" cy="76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9" name="橢圓 208"/>
            <p:cNvSpPr/>
            <p:nvPr/>
          </p:nvSpPr>
          <p:spPr>
            <a:xfrm rot="2700000">
              <a:off x="2882355" y="3858865"/>
              <a:ext cx="47625" cy="8096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0" name="橢圓 209"/>
            <p:cNvSpPr/>
            <p:nvPr/>
          </p:nvSpPr>
          <p:spPr>
            <a:xfrm rot="8100000">
              <a:off x="3049836" y="3848547"/>
              <a:ext cx="38100"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1" name="橢圓 210"/>
            <p:cNvSpPr/>
            <p:nvPr/>
          </p:nvSpPr>
          <p:spPr>
            <a:xfrm>
              <a:off x="3495924" y="3731072"/>
              <a:ext cx="120650"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2" name="圓角矩形 211"/>
            <p:cNvSpPr/>
            <p:nvPr/>
          </p:nvSpPr>
          <p:spPr>
            <a:xfrm>
              <a:off x="3495924" y="3858072"/>
              <a:ext cx="120650"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3" name="橢圓 212"/>
            <p:cNvSpPr/>
            <p:nvPr/>
          </p:nvSpPr>
          <p:spPr>
            <a:xfrm>
              <a:off x="3516561" y="4086672"/>
              <a:ext cx="19050" cy="7778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4" name="橢圓 213"/>
            <p:cNvSpPr/>
            <p:nvPr/>
          </p:nvSpPr>
          <p:spPr>
            <a:xfrm>
              <a:off x="3575299" y="4086672"/>
              <a:ext cx="20637" cy="7778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5" name="橢圓 214"/>
            <p:cNvSpPr/>
            <p:nvPr/>
          </p:nvSpPr>
          <p:spPr>
            <a:xfrm rot="2700000">
              <a:off x="3450680" y="3871565"/>
              <a:ext cx="47625" cy="8096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6" name="橢圓 215"/>
            <p:cNvSpPr/>
            <p:nvPr/>
          </p:nvSpPr>
          <p:spPr>
            <a:xfrm rot="8100000">
              <a:off x="3618161" y="3861247"/>
              <a:ext cx="38100"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7" name="橢圓 216"/>
            <p:cNvSpPr/>
            <p:nvPr/>
          </p:nvSpPr>
          <p:spPr>
            <a:xfrm>
              <a:off x="5424736" y="3731072"/>
              <a:ext cx="120650"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8" name="圓角矩形 217"/>
            <p:cNvSpPr/>
            <p:nvPr/>
          </p:nvSpPr>
          <p:spPr>
            <a:xfrm>
              <a:off x="5424736" y="3858072"/>
              <a:ext cx="120650"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9" name="橢圓 218"/>
            <p:cNvSpPr/>
            <p:nvPr/>
          </p:nvSpPr>
          <p:spPr>
            <a:xfrm>
              <a:off x="5445374" y="4086672"/>
              <a:ext cx="19050" cy="7778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0" name="橢圓 219"/>
            <p:cNvSpPr/>
            <p:nvPr/>
          </p:nvSpPr>
          <p:spPr>
            <a:xfrm>
              <a:off x="5504111" y="4086672"/>
              <a:ext cx="20638" cy="7778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1" name="橢圓 220"/>
            <p:cNvSpPr/>
            <p:nvPr/>
          </p:nvSpPr>
          <p:spPr>
            <a:xfrm rot="2700000">
              <a:off x="5379492" y="3871566"/>
              <a:ext cx="47625" cy="8096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2" name="橢圓 221"/>
            <p:cNvSpPr/>
            <p:nvPr/>
          </p:nvSpPr>
          <p:spPr>
            <a:xfrm rot="8100000">
              <a:off x="5546974" y="3861247"/>
              <a:ext cx="38100"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4" name="橢圓 223"/>
            <p:cNvSpPr/>
            <p:nvPr/>
          </p:nvSpPr>
          <p:spPr>
            <a:xfrm>
              <a:off x="3810249" y="3731072"/>
              <a:ext cx="120650" cy="127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 name="圓角矩形 224"/>
            <p:cNvSpPr/>
            <p:nvPr/>
          </p:nvSpPr>
          <p:spPr>
            <a:xfrm>
              <a:off x="3810249" y="3858072"/>
              <a:ext cx="120650" cy="22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 name="橢圓 225"/>
            <p:cNvSpPr/>
            <p:nvPr/>
          </p:nvSpPr>
          <p:spPr>
            <a:xfrm>
              <a:off x="3830886" y="4086672"/>
              <a:ext cx="19050" cy="7778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7" name="橢圓 226"/>
            <p:cNvSpPr/>
            <p:nvPr/>
          </p:nvSpPr>
          <p:spPr>
            <a:xfrm>
              <a:off x="3889624" y="4086672"/>
              <a:ext cx="20637" cy="7778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8" name="橢圓 227"/>
            <p:cNvSpPr/>
            <p:nvPr/>
          </p:nvSpPr>
          <p:spPr>
            <a:xfrm rot="2700000">
              <a:off x="3765005" y="3871565"/>
              <a:ext cx="47625" cy="8096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9" name="橢圓 228"/>
            <p:cNvSpPr/>
            <p:nvPr/>
          </p:nvSpPr>
          <p:spPr>
            <a:xfrm rot="8100000">
              <a:off x="3932486" y="3861247"/>
              <a:ext cx="38100" cy="101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230" name="上-下雙向箭號 229"/>
          <p:cNvSpPr/>
          <p:nvPr/>
        </p:nvSpPr>
        <p:spPr>
          <a:xfrm>
            <a:off x="1265019" y="3758177"/>
            <a:ext cx="431800"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3" name="群組 2"/>
          <p:cNvGrpSpPr/>
          <p:nvPr/>
        </p:nvGrpSpPr>
        <p:grpSpPr>
          <a:xfrm>
            <a:off x="1363786" y="3700838"/>
            <a:ext cx="5871607" cy="910729"/>
            <a:chOff x="2092574" y="4149080"/>
            <a:chExt cx="5871607" cy="910729"/>
          </a:xfrm>
        </p:grpSpPr>
        <p:sp>
          <p:nvSpPr>
            <p:cNvPr id="5" name="文字方塊 4"/>
            <p:cNvSpPr txBox="1"/>
            <p:nvPr/>
          </p:nvSpPr>
          <p:spPr>
            <a:xfrm>
              <a:off x="4315074" y="4149080"/>
              <a:ext cx="1365250" cy="707886"/>
            </a:xfrm>
            <a:prstGeom prst="rect">
              <a:avLst/>
            </a:prstGeom>
            <a:noFill/>
          </p:spPr>
          <p:txBody>
            <a:bodyPr>
              <a:spAutoFit/>
            </a:bodyPr>
            <a:lstStyle/>
            <a:p>
              <a:pPr>
                <a:defRPr/>
              </a:pPr>
              <a:r>
                <a:rPr lang="zh-TW" altLang="en-US" sz="2000" b="1" dirty="0">
                  <a:latin typeface="+mn-ea"/>
                  <a:ea typeface="+mn-ea"/>
                </a:rPr>
                <a:t>至少</a:t>
              </a:r>
              <a:r>
                <a:rPr lang="en-US" altLang="zh-TW" sz="2000" b="1" dirty="0">
                  <a:latin typeface="+mn-ea"/>
                  <a:ea typeface="+mn-ea"/>
                </a:rPr>
                <a:t/>
              </a:r>
              <a:br>
                <a:rPr lang="en-US" altLang="zh-TW" sz="2000" b="1" dirty="0">
                  <a:latin typeface="+mn-ea"/>
                  <a:ea typeface="+mn-ea"/>
                </a:rPr>
              </a:br>
              <a:r>
                <a:rPr lang="zh-TW" altLang="en-US" sz="2000" b="1" dirty="0">
                  <a:latin typeface="+mn-ea"/>
                  <a:ea typeface="+mn-ea"/>
                </a:rPr>
                <a:t>答對 </a:t>
              </a:r>
              <a:r>
                <a:rPr lang="en-US" altLang="zh-TW" sz="2000" b="1" dirty="0">
                  <a:latin typeface="+mn-ea"/>
                  <a:ea typeface="+mn-ea"/>
                </a:rPr>
                <a:t>20</a:t>
              </a:r>
              <a:r>
                <a:rPr lang="zh-TW" altLang="en-US" sz="2000" b="1" dirty="0">
                  <a:latin typeface="+mn-ea"/>
                  <a:ea typeface="+mn-ea"/>
                </a:rPr>
                <a:t>題</a:t>
              </a:r>
            </a:p>
          </p:txBody>
        </p:sp>
        <p:sp>
          <p:nvSpPr>
            <p:cNvPr id="231" name="文字方塊 230"/>
            <p:cNvSpPr txBox="1"/>
            <p:nvPr/>
          </p:nvSpPr>
          <p:spPr>
            <a:xfrm>
              <a:off x="6425894" y="4221088"/>
              <a:ext cx="1538287" cy="707886"/>
            </a:xfrm>
            <a:prstGeom prst="rect">
              <a:avLst/>
            </a:prstGeom>
            <a:noFill/>
          </p:spPr>
          <p:txBody>
            <a:bodyPr>
              <a:spAutoFit/>
            </a:bodyPr>
            <a:lstStyle/>
            <a:p>
              <a:pPr>
                <a:defRPr/>
              </a:pPr>
              <a:r>
                <a:rPr lang="zh-TW" altLang="en-US" sz="2000" b="1" dirty="0">
                  <a:latin typeface="+mn-ea"/>
                  <a:ea typeface="+mn-ea"/>
                </a:rPr>
                <a:t>至少</a:t>
              </a:r>
              <a:r>
                <a:rPr lang="en-US" altLang="zh-TW" sz="2000" b="1" dirty="0">
                  <a:latin typeface="+mn-ea"/>
                  <a:ea typeface="+mn-ea"/>
                </a:rPr>
                <a:t/>
              </a:r>
              <a:br>
                <a:rPr lang="en-US" altLang="zh-TW" sz="2000" b="1" dirty="0">
                  <a:latin typeface="+mn-ea"/>
                  <a:ea typeface="+mn-ea"/>
                </a:rPr>
              </a:br>
              <a:r>
                <a:rPr lang="zh-TW" altLang="en-US" sz="2000" b="1" dirty="0">
                  <a:latin typeface="+mn-ea"/>
                  <a:ea typeface="+mn-ea"/>
                </a:rPr>
                <a:t>答對 </a:t>
              </a:r>
              <a:r>
                <a:rPr lang="en-US" altLang="zh-TW" sz="2000" b="1" dirty="0">
                  <a:latin typeface="+mn-ea"/>
                  <a:ea typeface="+mn-ea"/>
                </a:rPr>
                <a:t>42</a:t>
              </a:r>
              <a:r>
                <a:rPr lang="zh-TW" altLang="en-US" sz="2000" b="1" dirty="0">
                  <a:latin typeface="+mn-ea"/>
                  <a:ea typeface="+mn-ea"/>
                </a:rPr>
                <a:t>題</a:t>
              </a:r>
            </a:p>
          </p:txBody>
        </p:sp>
        <p:sp>
          <p:nvSpPr>
            <p:cNvPr id="233" name="上-下雙向箭號 232"/>
            <p:cNvSpPr/>
            <p:nvPr/>
          </p:nvSpPr>
          <p:spPr>
            <a:xfrm>
              <a:off x="6083549" y="4196209"/>
              <a:ext cx="433387"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0" name="上-下雙向箭號 119"/>
            <p:cNvSpPr/>
            <p:nvPr/>
          </p:nvSpPr>
          <p:spPr>
            <a:xfrm>
              <a:off x="3995986" y="4196209"/>
              <a:ext cx="431800"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4" name="文字方塊 233"/>
            <p:cNvSpPr txBox="1"/>
            <p:nvPr/>
          </p:nvSpPr>
          <p:spPr>
            <a:xfrm>
              <a:off x="2092574" y="4293096"/>
              <a:ext cx="1724025" cy="708025"/>
            </a:xfrm>
            <a:prstGeom prst="rect">
              <a:avLst/>
            </a:prstGeom>
            <a:noFill/>
          </p:spPr>
          <p:txBody>
            <a:bodyPr>
              <a:spAutoFit/>
            </a:bodyPr>
            <a:lstStyle/>
            <a:p>
              <a:pPr algn="ctr">
                <a:defRPr/>
              </a:pPr>
              <a:r>
                <a:rPr lang="zh-TW" altLang="en-US" sz="2000" b="1" dirty="0">
                  <a:latin typeface="+mn-ea"/>
                  <a:ea typeface="+mn-ea"/>
                </a:rPr>
                <a:t>答對</a:t>
              </a:r>
              <a:r>
                <a:rPr lang="en-US" altLang="zh-TW" sz="2000" b="1" dirty="0">
                  <a:latin typeface="+mn-ea"/>
                  <a:ea typeface="+mn-ea"/>
                </a:rPr>
                <a:t>19</a:t>
              </a:r>
              <a:r>
                <a:rPr lang="zh-TW" altLang="en-US" sz="2000" b="1" dirty="0">
                  <a:latin typeface="+mn-ea"/>
                  <a:ea typeface="+mn-ea"/>
                </a:rPr>
                <a:t>題</a:t>
              </a:r>
              <a:endParaRPr lang="en-US" altLang="zh-TW" sz="2000" b="1" dirty="0">
                <a:latin typeface="+mn-ea"/>
                <a:ea typeface="+mn-ea"/>
              </a:endParaRPr>
            </a:p>
            <a:p>
              <a:pPr algn="ctr">
                <a:defRPr/>
              </a:pPr>
              <a:r>
                <a:rPr lang="zh-TW" altLang="en-US" sz="2000" b="1" dirty="0">
                  <a:latin typeface="+mn-ea"/>
                  <a:ea typeface="+mn-ea"/>
                </a:rPr>
                <a:t>以下</a:t>
              </a:r>
            </a:p>
          </p:txBody>
        </p:sp>
      </p:grpSp>
      <p:graphicFrame>
        <p:nvGraphicFramePr>
          <p:cNvPr id="119" name="表格 118"/>
          <p:cNvGraphicFramePr>
            <a:graphicFrameLocks noGrp="1"/>
          </p:cNvGraphicFramePr>
          <p:nvPr>
            <p:extLst>
              <p:ext uri="{D42A27DB-BD31-4B8C-83A1-F6EECF244321}">
                <p14:modId xmlns:p14="http://schemas.microsoft.com/office/powerpoint/2010/main" val="110835443"/>
              </p:ext>
            </p:extLst>
          </p:nvPr>
        </p:nvGraphicFramePr>
        <p:xfrm>
          <a:off x="7092280" y="2630256"/>
          <a:ext cx="1728192" cy="1501688"/>
        </p:xfrm>
        <a:graphic>
          <a:graphicData uri="http://schemas.openxmlformats.org/drawingml/2006/table">
            <a:tbl>
              <a:tblPr firstRow="1" bandRow="1">
                <a:tableStyleId>{5C22544A-7EE6-4342-B048-85BDC9FD1C3A}</a:tableStyleId>
              </a:tblPr>
              <a:tblGrid>
                <a:gridCol w="898627">
                  <a:extLst>
                    <a:ext uri="{9D8B030D-6E8A-4147-A177-3AD203B41FA5}">
                      <a16:colId xmlns="" xmlns:a16="http://schemas.microsoft.com/office/drawing/2014/main" val="20000"/>
                    </a:ext>
                  </a:extLst>
                </a:gridCol>
                <a:gridCol w="829565">
                  <a:extLst>
                    <a:ext uri="{9D8B030D-6E8A-4147-A177-3AD203B41FA5}">
                      <a16:colId xmlns="" xmlns:a16="http://schemas.microsoft.com/office/drawing/2014/main" val="20001"/>
                    </a:ext>
                  </a:extLst>
                </a:gridCol>
              </a:tblGrid>
              <a:tr h="400788">
                <a:tc>
                  <a:txBody>
                    <a:bodyPr/>
                    <a:lstStyle/>
                    <a:p>
                      <a:pPr algn="ctr"/>
                      <a:endParaRPr lang="zh-TW" altLang="en-US" sz="2000" kern="0" dirty="0">
                        <a:solidFill>
                          <a:srgbClr val="0000FF"/>
                        </a:solidFill>
                        <a:effectLst/>
                        <a:latin typeface="標楷體" pitchFamily="65" charset="-120"/>
                        <a:ea typeface="標楷體" pitchFamily="65" charset="-120"/>
                        <a:cs typeface="+mn-cs"/>
                      </a:endParaRPr>
                    </a:p>
                  </a:txBody>
                  <a:tcPr marT="45738" marB="45738">
                    <a:solidFill>
                      <a:srgbClr val="FFCCFF"/>
                    </a:solidFill>
                  </a:tcPr>
                </a:tc>
                <a:tc>
                  <a:txBody>
                    <a:bodyPr/>
                    <a:lstStyle/>
                    <a:p>
                      <a:pPr algn="ctr"/>
                      <a:r>
                        <a:rPr lang="zh-TW" altLang="zh-TW" sz="2000" kern="0" dirty="0">
                          <a:solidFill>
                            <a:srgbClr val="0000FF"/>
                          </a:solidFill>
                          <a:effectLst/>
                          <a:latin typeface="標楷體" pitchFamily="65" charset="-120"/>
                          <a:ea typeface="標楷體" pitchFamily="65" charset="-120"/>
                          <a:cs typeface="+mn-cs"/>
                        </a:rPr>
                        <a:t>國文</a:t>
                      </a:r>
                      <a:endParaRPr lang="zh-TW" altLang="en-US" sz="2000" kern="0" dirty="0">
                        <a:solidFill>
                          <a:srgbClr val="0000FF"/>
                        </a:solidFill>
                        <a:effectLst/>
                        <a:latin typeface="標楷體" pitchFamily="65" charset="-120"/>
                        <a:ea typeface="標楷體" pitchFamily="65" charset="-120"/>
                        <a:cs typeface="+mn-cs"/>
                      </a:endParaRPr>
                    </a:p>
                  </a:txBody>
                  <a:tcPr marT="45738" marB="45738">
                    <a:solidFill>
                      <a:srgbClr val="FFCCFF"/>
                    </a:solidFill>
                  </a:tcPr>
                </a:tc>
                <a:extLst>
                  <a:ext uri="{0D108BD9-81ED-4DB2-BD59-A6C34878D82A}">
                    <a16:rowId xmlns="" xmlns:a16="http://schemas.microsoft.com/office/drawing/2014/main" val="10000"/>
                  </a:ext>
                </a:extLst>
              </a:tr>
              <a:tr h="352312">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精熟</a:t>
                      </a:r>
                    </a:p>
                  </a:txBody>
                  <a:tcPr marL="17780" marR="17780" marT="0" marB="0" anchor="ctr"/>
                </a:tc>
                <a:tc>
                  <a:txBody>
                    <a:bodyPr/>
                    <a:lstStyle/>
                    <a:p>
                      <a:pPr algn="ctr">
                        <a:spcAft>
                          <a:spcPts val="0"/>
                        </a:spcAft>
                      </a:pPr>
                      <a:r>
                        <a:rPr lang="en-US" sz="2000" kern="0" dirty="0">
                          <a:solidFill>
                            <a:srgbClr val="0000FF"/>
                          </a:solidFill>
                          <a:effectLst/>
                          <a:latin typeface="Times New Roman" pitchFamily="18" charset="0"/>
                          <a:ea typeface="標楷體" pitchFamily="65" charset="-120"/>
                          <a:cs typeface="Times New Roman" pitchFamily="18" charset="0"/>
                        </a:rPr>
                        <a:t>4</a:t>
                      </a:r>
                      <a:r>
                        <a:rPr lang="en-US" altLang="zh-TW" sz="2000" kern="0" dirty="0">
                          <a:solidFill>
                            <a:srgbClr val="0000FF"/>
                          </a:solidFill>
                          <a:effectLst/>
                          <a:latin typeface="Times New Roman" pitchFamily="18" charset="0"/>
                          <a:ea typeface="標楷體" pitchFamily="65" charset="-120"/>
                          <a:cs typeface="Times New Roman" pitchFamily="18" charset="0"/>
                        </a:rPr>
                        <a:t>2</a:t>
                      </a:r>
                      <a:r>
                        <a:rPr lang="en-US" sz="2000" kern="0" dirty="0">
                          <a:solidFill>
                            <a:srgbClr val="0000FF"/>
                          </a:solidFill>
                          <a:effectLst/>
                          <a:latin typeface="Times New Roman" pitchFamily="18" charset="0"/>
                          <a:ea typeface="標楷體" pitchFamily="65" charset="-120"/>
                          <a:cs typeface="Times New Roman" pitchFamily="18" charset="0"/>
                        </a:rPr>
                        <a:t>-48</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 xmlns:a16="http://schemas.microsoft.com/office/drawing/2014/main" val="10001"/>
                  </a:ext>
                </a:extLst>
              </a:tr>
              <a:tr h="352312">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基礎</a:t>
                      </a:r>
                    </a:p>
                  </a:txBody>
                  <a:tcPr marL="17780" marR="17780" marT="0" marB="0" anchor="ctr"/>
                </a:tc>
                <a:tc>
                  <a:txBody>
                    <a:bodyPr/>
                    <a:lstStyle/>
                    <a:p>
                      <a:pPr algn="ctr">
                        <a:spcAft>
                          <a:spcPts val="0"/>
                        </a:spcAft>
                      </a:pPr>
                      <a:r>
                        <a:rPr lang="en-US" sz="2000" kern="0" dirty="0">
                          <a:solidFill>
                            <a:srgbClr val="0000FF"/>
                          </a:solidFill>
                          <a:effectLst/>
                          <a:latin typeface="Times New Roman" pitchFamily="18" charset="0"/>
                          <a:ea typeface="標楷體" pitchFamily="65" charset="-120"/>
                          <a:cs typeface="Times New Roman" pitchFamily="18" charset="0"/>
                        </a:rPr>
                        <a:t>20-4</a:t>
                      </a:r>
                      <a:r>
                        <a:rPr lang="en-US" altLang="zh-TW" sz="2000" kern="0" dirty="0">
                          <a:solidFill>
                            <a:srgbClr val="0000FF"/>
                          </a:solidFill>
                          <a:effectLst/>
                          <a:latin typeface="Times New Roman" pitchFamily="18" charset="0"/>
                          <a:ea typeface="標楷體" pitchFamily="65" charset="-120"/>
                          <a:cs typeface="Times New Roman" pitchFamily="18" charset="0"/>
                        </a:rPr>
                        <a:t>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 xmlns:a16="http://schemas.microsoft.com/office/drawing/2014/main" val="10002"/>
                  </a:ext>
                </a:extLst>
              </a:tr>
              <a:tr h="389619">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待加強</a:t>
                      </a:r>
                    </a:p>
                  </a:txBody>
                  <a:tcPr marL="17780" marR="17780" marT="0" marB="0" anchor="ctr"/>
                </a:tc>
                <a:tc>
                  <a:txBody>
                    <a:bodyPr/>
                    <a:lstStyle/>
                    <a:p>
                      <a:pPr algn="ctr"/>
                      <a:r>
                        <a:rPr lang="en-US" altLang="zh-TW" sz="2000" kern="0" dirty="0">
                          <a:solidFill>
                            <a:srgbClr val="0000FF"/>
                          </a:solidFill>
                          <a:effectLst/>
                          <a:latin typeface="Times New Roman" pitchFamily="18" charset="0"/>
                          <a:ea typeface="標楷體" pitchFamily="65" charset="-120"/>
                          <a:cs typeface="Times New Roman" pitchFamily="18" charset="0"/>
                        </a:rPr>
                        <a:t>0-19</a:t>
                      </a:r>
                      <a:endParaRPr lang="zh-TW" altLang="en-US" sz="2000" kern="0" dirty="0">
                        <a:solidFill>
                          <a:srgbClr val="0000FF"/>
                        </a:solidFill>
                        <a:effectLst/>
                        <a:latin typeface="Times New Roman" pitchFamily="18" charset="0"/>
                        <a:ea typeface="標楷體" pitchFamily="65" charset="-120"/>
                        <a:cs typeface="Times New Roman" pitchFamily="18" charset="0"/>
                      </a:endParaRPr>
                    </a:p>
                  </a:txBody>
                  <a:tcPr marT="45738" marB="45738"/>
                </a:tc>
                <a:extLst>
                  <a:ext uri="{0D108BD9-81ED-4DB2-BD59-A6C34878D82A}">
                    <a16:rowId xmlns="" xmlns:a16="http://schemas.microsoft.com/office/drawing/2014/main" val="10003"/>
                  </a:ext>
                </a:extLst>
              </a:tr>
            </a:tbl>
          </a:graphicData>
        </a:graphic>
      </p:graphicFrame>
      <p:sp>
        <p:nvSpPr>
          <p:cNvPr id="232"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教育會考成績怎麼計算？</a:t>
            </a:r>
          </a:p>
        </p:txBody>
      </p:sp>
    </p:spTree>
    <p:extLst>
      <p:ext uri="{BB962C8B-B14F-4D97-AF65-F5344CB8AC3E}">
        <p14:creationId xmlns:p14="http://schemas.microsoft.com/office/powerpoint/2010/main" val="318760094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9" name="Rectangle 3"/>
          <p:cNvSpPr>
            <a:spLocks noChangeArrowheads="1"/>
          </p:cNvSpPr>
          <p:nvPr/>
        </p:nvSpPr>
        <p:spPr bwMode="auto">
          <a:xfrm>
            <a:off x="4031432" y="1260000"/>
            <a:ext cx="5112568" cy="452431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fontAlgn="auto" hangingPunct="0">
              <a:spcBef>
                <a:spcPts val="0"/>
              </a:spcBef>
              <a:spcAft>
                <a:spcPts val="0"/>
              </a:spcAft>
              <a:defRPr/>
            </a:pPr>
            <a:r>
              <a:rPr kumimoji="0" lang="zh-TW" altLang="en-US" sz="3200" dirty="0">
                <a:latin typeface="+mj-ea"/>
                <a:ea typeface="+mj-ea"/>
              </a:rPr>
              <a:t>◎精熟：</a:t>
            </a:r>
            <a:br>
              <a:rPr kumimoji="0" lang="zh-TW" altLang="en-US" sz="3200" dirty="0">
                <a:latin typeface="+mj-ea"/>
                <a:ea typeface="+mj-ea"/>
              </a:rPr>
            </a:br>
            <a:r>
              <a:rPr kumimoji="0" lang="zh-TW" altLang="en-US" sz="3200" dirty="0">
                <a:latin typeface="+mj-ea"/>
                <a:ea typeface="+mj-ea"/>
              </a:rPr>
              <a:t>．</a:t>
            </a:r>
            <a:r>
              <a:rPr kumimoji="0" lang="en-US" altLang="zh-TW" sz="3200" dirty="0">
                <a:latin typeface="+mj-ea"/>
                <a:ea typeface="+mj-ea"/>
              </a:rPr>
              <a:t>A++</a:t>
            </a:r>
            <a:r>
              <a:rPr kumimoji="0" lang="zh-TW" altLang="en-US" sz="3200" dirty="0">
                <a:latin typeface="+mj-ea"/>
                <a:ea typeface="+mj-ea"/>
              </a:rPr>
              <a:t>：（前</a:t>
            </a:r>
            <a:r>
              <a:rPr kumimoji="0" lang="en-US" altLang="zh-TW" sz="3200" dirty="0">
                <a:latin typeface="+mj-ea"/>
                <a:ea typeface="+mj-ea"/>
              </a:rPr>
              <a:t>25%</a:t>
            </a:r>
            <a:r>
              <a:rPr kumimoji="0" lang="zh-TW" altLang="en-US" sz="3200" dirty="0">
                <a:latin typeface="+mj-ea"/>
                <a:ea typeface="+mj-ea"/>
              </a:rPr>
              <a:t>）</a:t>
            </a:r>
            <a:br>
              <a:rPr kumimoji="0" lang="zh-TW" altLang="en-US" sz="3200" dirty="0">
                <a:latin typeface="+mj-ea"/>
                <a:ea typeface="+mj-ea"/>
              </a:rPr>
            </a:br>
            <a:r>
              <a:rPr kumimoji="0" lang="zh-TW" altLang="en-US" sz="3200" dirty="0">
                <a:latin typeface="+mj-ea"/>
                <a:ea typeface="+mj-ea"/>
              </a:rPr>
              <a:t>．</a:t>
            </a:r>
            <a:r>
              <a:rPr kumimoji="0" lang="en-US" altLang="zh-TW" sz="3200" dirty="0">
                <a:latin typeface="+mj-ea"/>
                <a:ea typeface="+mj-ea"/>
              </a:rPr>
              <a:t>A+   </a:t>
            </a:r>
            <a:r>
              <a:rPr kumimoji="0" lang="zh-TW" altLang="en-US" sz="3200" dirty="0">
                <a:latin typeface="+mj-ea"/>
                <a:ea typeface="+mj-ea"/>
              </a:rPr>
              <a:t>：（前</a:t>
            </a:r>
            <a:r>
              <a:rPr kumimoji="0" lang="en-US" altLang="zh-TW" sz="3200" dirty="0">
                <a:latin typeface="+mj-ea"/>
                <a:ea typeface="+mj-ea"/>
              </a:rPr>
              <a:t>26~50%</a:t>
            </a:r>
            <a:r>
              <a:rPr kumimoji="0" lang="zh-TW" altLang="en-US" sz="3200" dirty="0">
                <a:latin typeface="+mj-ea"/>
                <a:ea typeface="+mj-ea"/>
              </a:rPr>
              <a:t>）</a:t>
            </a:r>
            <a:br>
              <a:rPr kumimoji="0" lang="zh-TW" altLang="en-US" sz="3200" dirty="0">
                <a:latin typeface="+mj-ea"/>
                <a:ea typeface="+mj-ea"/>
              </a:rPr>
            </a:br>
            <a:r>
              <a:rPr kumimoji="0" lang="zh-TW" altLang="en-US" sz="3200" dirty="0">
                <a:latin typeface="+mj-ea"/>
                <a:ea typeface="+mj-ea"/>
              </a:rPr>
              <a:t>．</a:t>
            </a:r>
            <a:r>
              <a:rPr kumimoji="0" lang="en-US" altLang="zh-TW" sz="3200" dirty="0">
                <a:latin typeface="+mj-ea"/>
                <a:ea typeface="+mj-ea"/>
              </a:rPr>
              <a:t>A      </a:t>
            </a:r>
            <a:r>
              <a:rPr kumimoji="0" lang="zh-TW" altLang="en-US" sz="3200" dirty="0">
                <a:latin typeface="+mj-ea"/>
                <a:ea typeface="+mj-ea"/>
              </a:rPr>
              <a:t>：（前</a:t>
            </a:r>
            <a:r>
              <a:rPr kumimoji="0" lang="en-US" altLang="zh-TW" sz="3200" dirty="0">
                <a:latin typeface="+mj-ea"/>
                <a:ea typeface="+mj-ea"/>
              </a:rPr>
              <a:t>51~100%</a:t>
            </a:r>
            <a:r>
              <a:rPr kumimoji="0" lang="zh-TW" altLang="en-US" sz="3200" dirty="0">
                <a:latin typeface="+mj-ea"/>
                <a:ea typeface="+mj-ea"/>
              </a:rPr>
              <a:t>）</a:t>
            </a:r>
            <a:br>
              <a:rPr kumimoji="0" lang="zh-TW" altLang="en-US" sz="3200" dirty="0">
                <a:latin typeface="+mj-ea"/>
                <a:ea typeface="+mj-ea"/>
              </a:rPr>
            </a:br>
            <a:r>
              <a:rPr kumimoji="0" lang="zh-TW" altLang="en-US" sz="3200" dirty="0">
                <a:latin typeface="+mj-ea"/>
                <a:ea typeface="+mj-ea"/>
              </a:rPr>
              <a:t>◎基礎：</a:t>
            </a:r>
            <a:br>
              <a:rPr kumimoji="0" lang="zh-TW" altLang="en-US" sz="3200" dirty="0">
                <a:latin typeface="+mj-ea"/>
                <a:ea typeface="+mj-ea"/>
              </a:rPr>
            </a:br>
            <a:r>
              <a:rPr kumimoji="0" lang="zh-TW" altLang="en-US" sz="3200" dirty="0">
                <a:latin typeface="+mj-ea"/>
                <a:ea typeface="+mj-ea"/>
              </a:rPr>
              <a:t>．</a:t>
            </a:r>
            <a:r>
              <a:rPr kumimoji="0" lang="en-US" altLang="zh-TW" sz="3200" dirty="0">
                <a:latin typeface="+mj-ea"/>
                <a:ea typeface="+mj-ea"/>
              </a:rPr>
              <a:t>B++</a:t>
            </a:r>
            <a:r>
              <a:rPr kumimoji="0" lang="zh-TW" altLang="en-US" sz="3200" dirty="0">
                <a:latin typeface="+mj-ea"/>
                <a:ea typeface="+mj-ea"/>
              </a:rPr>
              <a:t>：（前</a:t>
            </a:r>
            <a:r>
              <a:rPr kumimoji="0" lang="en-US" altLang="zh-TW" sz="3200" dirty="0">
                <a:latin typeface="+mj-ea"/>
                <a:ea typeface="+mj-ea"/>
              </a:rPr>
              <a:t>25%</a:t>
            </a:r>
            <a:r>
              <a:rPr kumimoji="0" lang="zh-TW" altLang="en-US" sz="3200" dirty="0">
                <a:latin typeface="+mj-ea"/>
                <a:ea typeface="+mj-ea"/>
              </a:rPr>
              <a:t>）</a:t>
            </a:r>
            <a:br>
              <a:rPr kumimoji="0" lang="zh-TW" altLang="en-US" sz="3200" dirty="0">
                <a:latin typeface="+mj-ea"/>
                <a:ea typeface="+mj-ea"/>
              </a:rPr>
            </a:br>
            <a:r>
              <a:rPr kumimoji="0" lang="zh-TW" altLang="en-US" sz="3200" dirty="0">
                <a:latin typeface="+mj-ea"/>
                <a:ea typeface="+mj-ea"/>
              </a:rPr>
              <a:t>．</a:t>
            </a:r>
            <a:r>
              <a:rPr kumimoji="0" lang="en-US" altLang="zh-TW" sz="3200" dirty="0">
                <a:latin typeface="+mj-ea"/>
                <a:ea typeface="+mj-ea"/>
              </a:rPr>
              <a:t>B+   </a:t>
            </a:r>
            <a:r>
              <a:rPr kumimoji="0" lang="zh-TW" altLang="en-US" sz="3200" dirty="0">
                <a:latin typeface="+mj-ea"/>
                <a:ea typeface="+mj-ea"/>
              </a:rPr>
              <a:t>：（前</a:t>
            </a:r>
            <a:r>
              <a:rPr kumimoji="0" lang="en-US" altLang="zh-TW" sz="3200" dirty="0">
                <a:latin typeface="+mj-ea"/>
                <a:ea typeface="+mj-ea"/>
              </a:rPr>
              <a:t>26~50%</a:t>
            </a:r>
            <a:r>
              <a:rPr kumimoji="0" lang="zh-TW" altLang="en-US" sz="3200" dirty="0">
                <a:latin typeface="+mj-ea"/>
                <a:ea typeface="+mj-ea"/>
              </a:rPr>
              <a:t>）</a:t>
            </a:r>
            <a:br>
              <a:rPr kumimoji="0" lang="zh-TW" altLang="en-US" sz="3200" dirty="0">
                <a:latin typeface="+mj-ea"/>
                <a:ea typeface="+mj-ea"/>
              </a:rPr>
            </a:br>
            <a:r>
              <a:rPr kumimoji="0" lang="zh-TW" altLang="en-US" sz="3200" dirty="0">
                <a:latin typeface="+mj-ea"/>
                <a:ea typeface="+mj-ea"/>
              </a:rPr>
              <a:t>．</a:t>
            </a:r>
            <a:r>
              <a:rPr kumimoji="0" lang="en-US" altLang="zh-TW" sz="3200" dirty="0">
                <a:latin typeface="+mj-ea"/>
                <a:ea typeface="+mj-ea"/>
              </a:rPr>
              <a:t>B      </a:t>
            </a:r>
            <a:r>
              <a:rPr kumimoji="0" lang="zh-TW" altLang="en-US" sz="3200" dirty="0">
                <a:latin typeface="+mj-ea"/>
                <a:ea typeface="+mj-ea"/>
              </a:rPr>
              <a:t>：（前</a:t>
            </a:r>
            <a:r>
              <a:rPr kumimoji="0" lang="en-US" altLang="zh-TW" sz="3200" dirty="0">
                <a:latin typeface="+mj-ea"/>
                <a:ea typeface="+mj-ea"/>
              </a:rPr>
              <a:t>51~100%</a:t>
            </a:r>
            <a:r>
              <a:rPr kumimoji="0" lang="zh-TW" altLang="en-US" sz="3200" dirty="0">
                <a:latin typeface="+mj-ea"/>
                <a:ea typeface="+mj-ea"/>
              </a:rPr>
              <a:t>）</a:t>
            </a:r>
            <a:br>
              <a:rPr kumimoji="0" lang="zh-TW" altLang="en-US" sz="3200" dirty="0">
                <a:latin typeface="+mj-ea"/>
                <a:ea typeface="+mj-ea"/>
              </a:rPr>
            </a:br>
            <a:r>
              <a:rPr kumimoji="0" lang="zh-TW" altLang="en-US" sz="3200" dirty="0">
                <a:latin typeface="+mj-ea"/>
                <a:ea typeface="+mj-ea"/>
              </a:rPr>
              <a:t>◎待加強：</a:t>
            </a:r>
            <a:r>
              <a:rPr kumimoji="0" lang="en-US" altLang="zh-TW" sz="3200" dirty="0">
                <a:latin typeface="+mj-ea"/>
                <a:ea typeface="+mj-ea"/>
              </a:rPr>
              <a:t>C</a:t>
            </a:r>
          </a:p>
        </p:txBody>
      </p:sp>
      <p:pic>
        <p:nvPicPr>
          <p:cNvPr id="5" name="Picture 2" descr="LA04_004"/>
          <p:cNvPicPr/>
          <p:nvPr/>
        </p:nvPicPr>
        <p:blipFill rotWithShape="1">
          <a:blip r:embed="rId3" cstate="screen">
            <a:extLst>
              <a:ext uri="{BEBA8EAE-BF5A-486C-A8C5-ECC9F3942E4B}">
                <a14:imgProps xmlns:a14="http://schemas.microsoft.com/office/drawing/2010/main">
                  <a14:imgLayer r:embed="rId4">
                    <a14:imgEffect>
                      <a14:backgroundRemoval t="588" b="100000" l="7223" r="100000"/>
                    </a14:imgEffect>
                  </a14:imgLayer>
                </a14:imgProps>
              </a:ext>
            </a:extLst>
          </a:blip>
          <a:srcRect l="-432" t="664" r="432" b="-664"/>
          <a:stretch/>
        </p:blipFill>
        <p:spPr bwMode="auto">
          <a:xfrm>
            <a:off x="0" y="1260000"/>
            <a:ext cx="4031432" cy="4524314"/>
          </a:xfrm>
          <a:prstGeom prst="rect">
            <a:avLst/>
          </a:prstGeom>
          <a:noFill/>
          <a:ln w="9525">
            <a:noFill/>
            <a:miter lim="800000"/>
            <a:headEnd/>
            <a:tailEnd/>
          </a:ln>
        </p:spPr>
      </p:pic>
      <p:sp>
        <p:nvSpPr>
          <p:cNvPr id="4"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教育會考成績三等級及四標示</a:t>
            </a:r>
          </a:p>
        </p:txBody>
      </p:sp>
    </p:spTree>
    <p:extLst>
      <p:ext uri="{BB962C8B-B14F-4D97-AF65-F5344CB8AC3E}">
        <p14:creationId xmlns:p14="http://schemas.microsoft.com/office/powerpoint/2010/main" val="354709224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2"/>
          <p:cNvSpPr>
            <a:spLocks noGrp="1"/>
          </p:cNvSpPr>
          <p:nvPr>
            <p:ph idx="1"/>
          </p:nvPr>
        </p:nvSpPr>
        <p:spPr>
          <a:xfrm>
            <a:off x="245070" y="1263414"/>
            <a:ext cx="8648241" cy="5045906"/>
          </a:xfrm>
        </p:spPr>
        <p:txBody>
          <a:bodyPr>
            <a:noAutofit/>
          </a:bodyPr>
          <a:lstStyle/>
          <a:p>
            <a:pPr marL="571500" indent="-571500">
              <a:spcBef>
                <a:spcPts val="0"/>
              </a:spcBef>
              <a:spcAft>
                <a:spcPts val="600"/>
              </a:spcAft>
              <a:buFont typeface="Wingdings" panose="05000000000000000000" pitchFamily="2" charset="2"/>
              <a:buChar char="n"/>
            </a:pPr>
            <a:r>
              <a:rPr lang="en-US" altLang="zh-TW" sz="3000" b="1" dirty="0">
                <a:solidFill>
                  <a:srgbClr val="0000FF"/>
                </a:solidFill>
                <a:latin typeface="+mj-ea"/>
                <a:ea typeface="+mj-ea"/>
              </a:rPr>
              <a:t>108</a:t>
            </a:r>
            <a:r>
              <a:rPr lang="zh-TW" altLang="en-US" sz="3000" b="1" dirty="0">
                <a:solidFill>
                  <a:srgbClr val="0000FF"/>
                </a:solidFill>
                <a:latin typeface="+mj-ea"/>
                <a:ea typeface="+mj-ea"/>
              </a:rPr>
              <a:t>年</a:t>
            </a:r>
            <a:r>
              <a:rPr lang="zh-TW" altLang="zh-TW" sz="3000" b="1" dirty="0">
                <a:solidFill>
                  <a:srgbClr val="0000FF"/>
                </a:solidFill>
                <a:latin typeface="+mj-ea"/>
                <a:ea typeface="+mj-ea"/>
              </a:rPr>
              <a:t>雲林區免試入學招生名額計</a:t>
            </a:r>
            <a:r>
              <a:rPr lang="en-US" altLang="zh-TW" sz="3000" b="1" dirty="0">
                <a:solidFill>
                  <a:srgbClr val="0000FF"/>
                </a:solidFill>
                <a:latin typeface="+mj-ea"/>
                <a:ea typeface="+mj-ea"/>
              </a:rPr>
              <a:t>6087</a:t>
            </a:r>
            <a:r>
              <a:rPr lang="zh-TW" altLang="zh-TW" sz="3000" b="1" dirty="0">
                <a:solidFill>
                  <a:srgbClr val="0000FF"/>
                </a:solidFill>
                <a:latin typeface="+mj-ea"/>
                <a:ea typeface="+mj-ea"/>
              </a:rPr>
              <a:t>人，實際報名人數</a:t>
            </a:r>
            <a:r>
              <a:rPr lang="en-US" altLang="zh-TW" sz="3000" b="1" dirty="0">
                <a:solidFill>
                  <a:srgbClr val="0000FF"/>
                </a:solidFill>
                <a:latin typeface="+mj-ea"/>
                <a:ea typeface="+mj-ea"/>
              </a:rPr>
              <a:t>4334</a:t>
            </a:r>
            <a:r>
              <a:rPr lang="zh-TW" altLang="zh-TW" sz="3000" b="1" dirty="0">
                <a:solidFill>
                  <a:srgbClr val="0000FF"/>
                </a:solidFill>
                <a:latin typeface="+mj-ea"/>
                <a:ea typeface="+mj-ea"/>
              </a:rPr>
              <a:t>人，錄取</a:t>
            </a:r>
            <a:r>
              <a:rPr lang="en-US" altLang="zh-TW" sz="3000" b="1" dirty="0">
                <a:solidFill>
                  <a:srgbClr val="0000FF"/>
                </a:solidFill>
                <a:latin typeface="+mj-ea"/>
                <a:ea typeface="+mj-ea"/>
              </a:rPr>
              <a:t>4285</a:t>
            </a:r>
            <a:r>
              <a:rPr lang="zh-TW" altLang="zh-TW" sz="3000" b="1" dirty="0">
                <a:solidFill>
                  <a:srgbClr val="0000FF"/>
                </a:solidFill>
                <a:latin typeface="+mj-ea"/>
                <a:ea typeface="+mj-ea"/>
              </a:rPr>
              <a:t>人，錄取率</a:t>
            </a:r>
            <a:r>
              <a:rPr lang="en-US" altLang="zh-TW" sz="3000" b="1" dirty="0">
                <a:solidFill>
                  <a:srgbClr val="FF0000"/>
                </a:solidFill>
                <a:latin typeface="+mj-ea"/>
                <a:ea typeface="+mj-ea"/>
              </a:rPr>
              <a:t>98.9%</a:t>
            </a:r>
            <a:r>
              <a:rPr lang="zh-TW" altLang="zh-TW" sz="3000" b="1" dirty="0">
                <a:solidFill>
                  <a:srgbClr val="0000FF"/>
                </a:solidFill>
                <a:latin typeface="+mj-ea"/>
                <a:ea typeface="+mj-ea"/>
              </a:rPr>
              <a:t>，</a:t>
            </a:r>
            <a:r>
              <a:rPr lang="en-US" altLang="zh-TW" sz="3000" b="1" dirty="0">
                <a:solidFill>
                  <a:srgbClr val="FF0000"/>
                </a:solidFill>
                <a:latin typeface="+mj-ea"/>
                <a:ea typeface="+mj-ea"/>
              </a:rPr>
              <a:t>49</a:t>
            </a:r>
            <a:r>
              <a:rPr lang="zh-TW" altLang="en-US" sz="3000" b="1" dirty="0">
                <a:solidFill>
                  <a:srgbClr val="FF0000"/>
                </a:solidFill>
                <a:latin typeface="+mj-ea"/>
                <a:ea typeface="+mj-ea"/>
              </a:rPr>
              <a:t>人</a:t>
            </a:r>
            <a:r>
              <a:rPr lang="zh-TW" altLang="en-US" sz="3000" b="1" dirty="0">
                <a:solidFill>
                  <a:srgbClr val="0000FF"/>
                </a:solidFill>
                <a:latin typeface="+mj-ea"/>
                <a:ea typeface="+mj-ea"/>
              </a:rPr>
              <a:t>因</a:t>
            </a:r>
            <a:r>
              <a:rPr lang="zh-TW" altLang="en-US" sz="3000" b="1" dirty="0">
                <a:solidFill>
                  <a:srgbClr val="FF0000"/>
                </a:solidFill>
                <a:latin typeface="+mj-ea"/>
                <a:ea typeface="+mj-ea"/>
              </a:rPr>
              <a:t>選填志願數過少</a:t>
            </a:r>
            <a:r>
              <a:rPr lang="zh-TW" altLang="en-US" sz="3000" b="1" dirty="0">
                <a:solidFill>
                  <a:srgbClr val="0000FF"/>
                </a:solidFill>
                <a:latin typeface="+mj-ea"/>
                <a:ea typeface="+mj-ea"/>
              </a:rPr>
              <a:t>或</a:t>
            </a:r>
            <a:r>
              <a:rPr lang="zh-TW" altLang="en-US" sz="3000" b="1" dirty="0">
                <a:solidFill>
                  <a:srgbClr val="FF0000"/>
                </a:solidFill>
                <a:latin typeface="+mj-ea"/>
                <a:ea typeface="+mj-ea"/>
              </a:rPr>
              <a:t>志願序排列不佳</a:t>
            </a:r>
            <a:r>
              <a:rPr lang="zh-TW" altLang="en-US" sz="3000" b="1" dirty="0">
                <a:solidFill>
                  <a:srgbClr val="0000FF"/>
                </a:solidFill>
                <a:latin typeface="+mj-ea"/>
                <a:ea typeface="+mj-ea"/>
              </a:rPr>
              <a:t>，而未獲錄取！請同學們了解所選志願校科與自己志趣</a:t>
            </a:r>
            <a:r>
              <a:rPr lang="zh-TW" altLang="en-US" sz="3000" b="1" dirty="0">
                <a:solidFill>
                  <a:srgbClr val="0000FF"/>
                </a:solidFill>
                <a:latin typeface="+mj-ea"/>
              </a:rPr>
              <a:t>的</a:t>
            </a:r>
            <a:r>
              <a:rPr lang="zh-TW" altLang="en-US" sz="3000" b="1" dirty="0">
                <a:solidFill>
                  <a:srgbClr val="0000FF"/>
                </a:solidFill>
                <a:latin typeface="+mj-ea"/>
                <a:ea typeface="+mj-ea"/>
              </a:rPr>
              <a:t>相符程度</a:t>
            </a:r>
            <a:r>
              <a:rPr lang="zh-TW" altLang="en-US" sz="3000" b="1" dirty="0">
                <a:solidFill>
                  <a:srgbClr val="0000FF"/>
                </a:solidFill>
                <a:latin typeface="+mj-ea"/>
              </a:rPr>
              <a:t>及其學習內容</a:t>
            </a:r>
            <a:r>
              <a:rPr lang="zh-TW" altLang="en-US" sz="3000" b="1" dirty="0">
                <a:solidFill>
                  <a:srgbClr val="0000FF"/>
                </a:solidFill>
                <a:latin typeface="+mj-ea"/>
                <a:ea typeface="+mj-ea"/>
              </a:rPr>
              <a:t>，審慎並</a:t>
            </a:r>
            <a:r>
              <a:rPr lang="zh-TW" altLang="en-US" sz="3000" b="1" dirty="0">
                <a:solidFill>
                  <a:srgbClr val="0000FF"/>
                </a:solidFill>
                <a:latin typeface="+mj-ea"/>
              </a:rPr>
              <a:t>儘可能填滿</a:t>
            </a:r>
            <a:r>
              <a:rPr lang="zh-TW" altLang="en-US" sz="3000" b="1" dirty="0">
                <a:solidFill>
                  <a:srgbClr val="0000FF"/>
                </a:solidFill>
                <a:latin typeface="+mj-ea"/>
                <a:ea typeface="+mj-ea"/>
              </a:rPr>
              <a:t>志願數，避免衍生落榜之憾事。</a:t>
            </a:r>
          </a:p>
          <a:p>
            <a:pPr marL="571500" indent="-571500">
              <a:spcBef>
                <a:spcPts val="0"/>
              </a:spcBef>
              <a:spcAft>
                <a:spcPts val="600"/>
              </a:spcAft>
              <a:buFont typeface="Wingdings" panose="05000000000000000000" pitchFamily="2" charset="2"/>
              <a:buChar char="n"/>
            </a:pPr>
            <a:r>
              <a:rPr lang="zh-TW" altLang="en-US" sz="3000" b="1" dirty="0">
                <a:solidFill>
                  <a:srgbClr val="0000FF"/>
                </a:solidFill>
                <a:latin typeface="+mj-ea"/>
                <a:ea typeface="+mj-ea"/>
              </a:rPr>
              <a:t>要選擇理想的學校科系其實不難，關鍵在於認識自己、掌握優勢並瞭解升學制度。只要負起責任、全力以赴，就可以找到一條最適合自己的路！</a:t>
            </a:r>
            <a:endParaRPr lang="en-US" altLang="zh-TW" sz="3000" b="1" dirty="0">
              <a:solidFill>
                <a:srgbClr val="0000FF"/>
              </a:solidFill>
              <a:latin typeface="+mj-ea"/>
              <a:ea typeface="+mj-ea"/>
            </a:endParaRPr>
          </a:p>
        </p:txBody>
      </p:sp>
      <p:sp>
        <p:nvSpPr>
          <p:cNvPr id="2" name="標題 1"/>
          <p:cNvSpPr>
            <a:spLocks noGrp="1"/>
          </p:cNvSpPr>
          <p:nvPr>
            <p:ph type="title"/>
          </p:nvPr>
        </p:nvSpPr>
        <p:spPr>
          <a:xfrm>
            <a:off x="-5618" y="0"/>
            <a:ext cx="9149618" cy="1260000"/>
          </a:xfrm>
        </p:spPr>
        <p:txBody>
          <a:bodyPr>
            <a:normAutofit/>
          </a:bodyPr>
          <a:lstStyle/>
          <a:p>
            <a:pPr algn="ctr"/>
            <a:r>
              <a:rPr lang="zh-TW" altLang="en-US" sz="4400" dirty="0">
                <a:effectLst/>
              </a:rPr>
              <a:t>大綱</a:t>
            </a:r>
          </a:p>
        </p:txBody>
      </p:sp>
      <p:sp>
        <p:nvSpPr>
          <p:cNvPr id="4" name="圓角矩形 3"/>
          <p:cNvSpPr/>
          <p:nvPr/>
        </p:nvSpPr>
        <p:spPr>
          <a:xfrm>
            <a:off x="2953315" y="332656"/>
            <a:ext cx="3514725"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zh-TW" altLang="en-US" sz="4400" b="1" dirty="0">
                <a:latin typeface="微軟正黑體" pitchFamily="34" charset="-120"/>
                <a:ea typeface="微軟正黑體" pitchFamily="34" charset="-120"/>
              </a:rPr>
              <a:t>前言</a:t>
            </a:r>
          </a:p>
        </p:txBody>
      </p:sp>
    </p:spTree>
    <p:extLst>
      <p:ext uri="{BB962C8B-B14F-4D97-AF65-F5344CB8AC3E}">
        <p14:creationId xmlns:p14="http://schemas.microsoft.com/office/powerpoint/2010/main" val="5887636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260000"/>
            <a:ext cx="8784976" cy="4525963"/>
          </a:xfrm>
        </p:spPr>
        <p:txBody>
          <a:bodyPr rtlCol="0">
            <a:noAutofit/>
          </a:bodyPr>
          <a:lstStyle/>
          <a:p>
            <a:pPr eaLnBrk="1" fontAlgn="auto" hangingPunct="1">
              <a:spcBef>
                <a:spcPts val="0"/>
              </a:spcBef>
              <a:spcAft>
                <a:spcPts val="600"/>
              </a:spcAft>
              <a:buSzPct val="100000"/>
              <a:buFont typeface="Arial" panose="020B0604020202020204" pitchFamily="34" charset="0"/>
              <a:buChar char="•"/>
              <a:defRPr/>
            </a:pPr>
            <a:r>
              <a:rPr lang="zh-TW" altLang="zh-TW" sz="2800" b="1" dirty="0">
                <a:latin typeface="+mj-ea"/>
                <a:ea typeface="+mj-ea"/>
              </a:rPr>
              <a:t>注音符號運用能力</a:t>
            </a:r>
            <a:r>
              <a:rPr lang="zh-TW" altLang="en-US" sz="2800" dirty="0">
                <a:latin typeface="+mj-ea"/>
                <a:ea typeface="+mj-ea"/>
              </a:rPr>
              <a:t>：</a:t>
            </a:r>
            <a:r>
              <a:rPr lang="zh-TW" altLang="zh-TW" sz="2800" dirty="0">
                <a:latin typeface="+mj-ea"/>
                <a:ea typeface="+mj-ea"/>
              </a:rPr>
              <a:t>認念一般字詞，分辨破音字。</a:t>
            </a:r>
            <a:endParaRPr lang="en-US" altLang="zh-TW" sz="2800" dirty="0">
              <a:latin typeface="+mj-ea"/>
              <a:ea typeface="+mj-ea"/>
            </a:endParaRPr>
          </a:p>
          <a:p>
            <a:pPr eaLnBrk="1" fontAlgn="auto" hangingPunct="1">
              <a:spcBef>
                <a:spcPts val="0"/>
              </a:spcBef>
              <a:spcAft>
                <a:spcPts val="600"/>
              </a:spcAft>
              <a:buSzPct val="100000"/>
              <a:buFont typeface="Arial" panose="020B0604020202020204" pitchFamily="34" charset="0"/>
              <a:buChar char="•"/>
              <a:defRPr/>
            </a:pPr>
            <a:r>
              <a:rPr lang="zh-TW" altLang="zh-TW" sz="2800" b="1" dirty="0">
                <a:latin typeface="+mj-ea"/>
                <a:ea typeface="+mj-ea"/>
              </a:rPr>
              <a:t>識字與寫字能力</a:t>
            </a:r>
            <a:r>
              <a:rPr lang="zh-TW" altLang="en-US" sz="2800" dirty="0">
                <a:latin typeface="+mj-ea"/>
                <a:ea typeface="+mj-ea"/>
              </a:rPr>
              <a:t>：</a:t>
            </a:r>
            <a:r>
              <a:rPr lang="zh-TW" altLang="zh-TW" sz="2800" dirty="0">
                <a:latin typeface="+mj-ea"/>
                <a:ea typeface="+mj-ea"/>
              </a:rPr>
              <a:t>認識常用國字</a:t>
            </a:r>
            <a:r>
              <a:rPr lang="en-US" altLang="zh-TW" sz="2800" dirty="0">
                <a:solidFill>
                  <a:srgbClr val="FF0000"/>
                </a:solidFill>
                <a:latin typeface="+mj-ea"/>
                <a:ea typeface="+mj-ea"/>
                <a:cs typeface="Times New Roman" pitchFamily="18" charset="0"/>
              </a:rPr>
              <a:t>3,500</a:t>
            </a:r>
            <a:r>
              <a:rPr lang="zh-TW" altLang="zh-TW" sz="2800" dirty="0">
                <a:solidFill>
                  <a:srgbClr val="FF0000"/>
                </a:solidFill>
                <a:latin typeface="+mj-ea"/>
                <a:ea typeface="+mj-ea"/>
                <a:cs typeface="Times New Roman" pitchFamily="18" charset="0"/>
              </a:rPr>
              <a:t>～</a:t>
            </a:r>
            <a:r>
              <a:rPr lang="en-US" altLang="zh-TW" sz="2800" dirty="0">
                <a:solidFill>
                  <a:srgbClr val="FF0000"/>
                </a:solidFill>
                <a:latin typeface="+mj-ea"/>
                <a:ea typeface="+mj-ea"/>
                <a:cs typeface="Times New Roman" pitchFamily="18" charset="0"/>
              </a:rPr>
              <a:t>4,500 </a:t>
            </a:r>
            <a:r>
              <a:rPr lang="zh-TW" altLang="zh-TW" sz="2800" dirty="0">
                <a:latin typeface="+mj-ea"/>
                <a:ea typeface="+mj-ea"/>
                <a:cs typeface="Times New Roman" pitchFamily="18" charset="0"/>
              </a:rPr>
              <a:t>字</a:t>
            </a:r>
            <a:r>
              <a:rPr lang="zh-TW" altLang="en-US" sz="2800" dirty="0">
                <a:latin typeface="+mj-ea"/>
                <a:ea typeface="+mj-ea"/>
                <a:cs typeface="Times New Roman" pitchFamily="18" charset="0"/>
              </a:rPr>
              <a:t> </a:t>
            </a:r>
            <a:r>
              <a:rPr lang="zh-TW" altLang="zh-TW" sz="2800" dirty="0">
                <a:latin typeface="+mj-ea"/>
                <a:ea typeface="+mj-ea"/>
              </a:rPr>
              <a:t>，理解六書基本原則，運用工具書，辨識各種書體及楷書名家碑帖的特色</a:t>
            </a:r>
            <a:r>
              <a:rPr lang="zh-TW" altLang="en-US" sz="2800" dirty="0">
                <a:latin typeface="+mj-ea"/>
                <a:ea typeface="+mj-ea"/>
              </a:rPr>
              <a:t>（配合教材） </a:t>
            </a:r>
            <a:r>
              <a:rPr lang="zh-TW" altLang="zh-TW" sz="2800" dirty="0">
                <a:latin typeface="+mj-ea"/>
                <a:ea typeface="+mj-ea"/>
              </a:rPr>
              <a:t>。</a:t>
            </a:r>
            <a:endParaRPr lang="en-US" altLang="zh-TW" sz="2800" dirty="0">
              <a:latin typeface="+mj-ea"/>
              <a:ea typeface="+mj-ea"/>
            </a:endParaRPr>
          </a:p>
          <a:p>
            <a:pPr eaLnBrk="1" fontAlgn="auto" hangingPunct="1">
              <a:spcBef>
                <a:spcPts val="0"/>
              </a:spcBef>
              <a:spcAft>
                <a:spcPts val="600"/>
              </a:spcAft>
              <a:buSzPct val="100000"/>
              <a:buFont typeface="Arial" panose="020B0604020202020204" pitchFamily="34" charset="0"/>
              <a:buChar char="•"/>
              <a:defRPr/>
            </a:pPr>
            <a:r>
              <a:rPr lang="zh-TW" altLang="zh-TW" sz="2800" b="1" dirty="0">
                <a:latin typeface="+mj-ea"/>
                <a:ea typeface="+mj-ea"/>
              </a:rPr>
              <a:t>閱讀能力</a:t>
            </a:r>
            <a:r>
              <a:rPr lang="zh-TW" altLang="en-US" sz="2800" dirty="0">
                <a:latin typeface="+mj-ea"/>
                <a:ea typeface="+mj-ea"/>
              </a:rPr>
              <a:t>：</a:t>
            </a:r>
            <a:r>
              <a:rPr lang="zh-TW" altLang="zh-TW" sz="2800" dirty="0">
                <a:latin typeface="+mj-ea"/>
                <a:ea typeface="+mj-ea"/>
              </a:rPr>
              <a:t>認識各類文體文類，理解語詞在不同語境中的意義，簡易文法及基本修辭技巧，理解文本內涵主旨，分析篇章結構、寫作風格與特色。</a:t>
            </a:r>
            <a:endParaRPr lang="en-US" altLang="zh-TW" sz="2800" dirty="0">
              <a:latin typeface="+mj-ea"/>
              <a:ea typeface="+mj-ea"/>
            </a:endParaRPr>
          </a:p>
          <a:p>
            <a:pPr eaLnBrk="1" fontAlgn="auto" hangingPunct="1">
              <a:spcBef>
                <a:spcPts val="0"/>
              </a:spcBef>
              <a:spcAft>
                <a:spcPts val="600"/>
              </a:spcAft>
              <a:buSzPct val="100000"/>
              <a:buFont typeface="Arial" panose="020B0604020202020204" pitchFamily="34" charset="0"/>
              <a:buChar char="•"/>
              <a:defRPr/>
            </a:pPr>
            <a:r>
              <a:rPr lang="zh-TW" altLang="zh-TW" sz="2800" b="1" dirty="0">
                <a:latin typeface="+mj-ea"/>
                <a:ea typeface="+mj-ea"/>
              </a:rPr>
              <a:t>寫作能力</a:t>
            </a:r>
            <a:r>
              <a:rPr lang="zh-TW" altLang="en-US" sz="2800" dirty="0">
                <a:latin typeface="+mj-ea"/>
                <a:ea typeface="+mj-ea"/>
              </a:rPr>
              <a:t>：</a:t>
            </a:r>
            <a:r>
              <a:rPr lang="zh-TW" altLang="zh-TW" sz="2800" dirty="0">
                <a:latin typeface="+mj-ea"/>
                <a:ea typeface="+mj-ea"/>
              </a:rPr>
              <a:t>恰當地遣詞用字、使用標點符號。</a:t>
            </a:r>
            <a:endParaRPr lang="zh-TW" altLang="en-US" sz="2800" dirty="0">
              <a:latin typeface="+mj-ea"/>
              <a:ea typeface="+mj-ea"/>
            </a:endParaRPr>
          </a:p>
        </p:txBody>
      </p:sp>
      <p:sp>
        <p:nvSpPr>
          <p:cNvPr id="4"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國文科考試內容</a:t>
            </a:r>
          </a:p>
        </p:txBody>
      </p:sp>
    </p:spTree>
    <p:extLst>
      <p:ext uri="{BB962C8B-B14F-4D97-AF65-F5344CB8AC3E}">
        <p14:creationId xmlns:p14="http://schemas.microsoft.com/office/powerpoint/2010/main" val="112385974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英語科考試內容及方式</a:t>
            </a:r>
          </a:p>
        </p:txBody>
      </p:sp>
      <p:sp>
        <p:nvSpPr>
          <p:cNvPr id="6" name="內容版面配置區 2"/>
          <p:cNvSpPr txBox="1">
            <a:spLocks/>
          </p:cNvSpPr>
          <p:nvPr/>
        </p:nvSpPr>
        <p:spPr>
          <a:xfrm>
            <a:off x="179512" y="1260000"/>
            <a:ext cx="8784976" cy="4525963"/>
          </a:xfrm>
          <a:prstGeom prst="rect">
            <a:avLst/>
          </a:prstGeom>
        </p:spPr>
        <p:txBody>
          <a:bodyPr vert="horz" rtlCol="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spcBef>
                <a:spcPts val="0"/>
              </a:spcBef>
              <a:spcAft>
                <a:spcPts val="600"/>
              </a:spcAft>
              <a:buSzPct val="100000"/>
              <a:buFont typeface="Arial" panose="020B0604020202020204" pitchFamily="34" charset="0"/>
              <a:buChar char="•"/>
              <a:defRPr/>
            </a:pPr>
            <a:r>
              <a:rPr lang="zh-TW" altLang="en-US" sz="2800" dirty="0">
                <a:latin typeface="+mj-ea"/>
                <a:ea typeface="+mj-ea"/>
              </a:rPr>
              <a:t>含</a:t>
            </a:r>
            <a:r>
              <a:rPr lang="zh-TW" altLang="en-US" sz="2800" dirty="0">
                <a:solidFill>
                  <a:srgbClr val="FF0000"/>
                </a:solidFill>
                <a:latin typeface="+mj-ea"/>
                <a:ea typeface="+mj-ea"/>
              </a:rPr>
              <a:t>閱讀</a:t>
            </a:r>
            <a:r>
              <a:rPr lang="zh-TW" altLang="en-US" sz="2800" dirty="0">
                <a:latin typeface="+mj-ea"/>
                <a:ea typeface="+mj-ea"/>
              </a:rPr>
              <a:t>試題與</a:t>
            </a:r>
            <a:r>
              <a:rPr lang="zh-TW" altLang="en-US" sz="2800" dirty="0">
                <a:solidFill>
                  <a:srgbClr val="FF0000"/>
                </a:solidFill>
                <a:latin typeface="+mj-ea"/>
                <a:ea typeface="+mj-ea"/>
              </a:rPr>
              <a:t>聽力</a:t>
            </a:r>
            <a:r>
              <a:rPr lang="zh-TW" altLang="en-US" sz="2800" dirty="0">
                <a:latin typeface="+mj-ea"/>
                <a:ea typeface="+mj-ea"/>
              </a:rPr>
              <a:t>試題，分兩階段考試。</a:t>
            </a:r>
          </a:p>
          <a:p>
            <a:pPr fontAlgn="auto">
              <a:spcBef>
                <a:spcPts val="0"/>
              </a:spcBef>
              <a:spcAft>
                <a:spcPts val="600"/>
              </a:spcAft>
              <a:buSzPct val="100000"/>
              <a:buFont typeface="Arial" panose="020B0604020202020204" pitchFamily="34" charset="0"/>
              <a:buChar char="•"/>
              <a:defRPr/>
            </a:pPr>
            <a:r>
              <a:rPr lang="zh-TW" altLang="en-US" sz="2800" b="1" dirty="0">
                <a:latin typeface="+mj-ea"/>
                <a:ea typeface="+mj-ea"/>
              </a:rPr>
              <a:t>內容</a:t>
            </a:r>
            <a:r>
              <a:rPr lang="zh-TW" altLang="en-US" sz="2800" dirty="0">
                <a:latin typeface="+mj-ea"/>
                <a:ea typeface="+mj-ea"/>
              </a:rPr>
              <a:t>：基本、核心、重要的概念；編寫主題與體裁符合趣味化、實用化、多元化及生活化的原則。</a:t>
            </a:r>
          </a:p>
          <a:p>
            <a:pPr fontAlgn="auto">
              <a:spcBef>
                <a:spcPts val="0"/>
              </a:spcBef>
              <a:spcAft>
                <a:spcPts val="600"/>
              </a:spcAft>
              <a:buSzPct val="100000"/>
              <a:buFont typeface="Arial" panose="020B0604020202020204" pitchFamily="34" charset="0"/>
              <a:buChar char="•"/>
              <a:defRPr/>
            </a:pPr>
            <a:r>
              <a:rPr lang="zh-TW" altLang="en-US" sz="2800" b="1" dirty="0">
                <a:latin typeface="+mj-ea"/>
                <a:ea typeface="+mj-ea"/>
              </a:rPr>
              <a:t>字彙</a:t>
            </a:r>
            <a:r>
              <a:rPr lang="zh-TW" altLang="en-US" sz="2800" dirty="0">
                <a:latin typeface="+mj-ea"/>
                <a:ea typeface="+mj-ea"/>
              </a:rPr>
              <a:t>：以課程綱要附錄四基本之</a:t>
            </a:r>
            <a:r>
              <a:rPr lang="en-US" altLang="zh-TW" sz="2800" dirty="0">
                <a:latin typeface="+mj-ea"/>
                <a:ea typeface="+mj-ea"/>
              </a:rPr>
              <a:t>1,200</a:t>
            </a:r>
            <a:r>
              <a:rPr lang="zh-TW" altLang="en-US" sz="2800" dirty="0">
                <a:latin typeface="+mj-ea"/>
                <a:ea typeface="+mj-ea"/>
              </a:rPr>
              <a:t>個字彙為主。</a:t>
            </a:r>
          </a:p>
          <a:p>
            <a:pPr fontAlgn="auto">
              <a:spcBef>
                <a:spcPts val="0"/>
              </a:spcBef>
              <a:spcAft>
                <a:spcPts val="600"/>
              </a:spcAft>
              <a:buSzPct val="100000"/>
              <a:buFont typeface="Arial" panose="020B0604020202020204" pitchFamily="34" charset="0"/>
              <a:buChar char="•"/>
              <a:defRPr/>
            </a:pPr>
            <a:r>
              <a:rPr lang="zh-TW" altLang="en-US" sz="2800" b="1" dirty="0">
                <a:latin typeface="+mj-ea"/>
                <a:ea typeface="+mj-ea"/>
              </a:rPr>
              <a:t>語法</a:t>
            </a:r>
            <a:r>
              <a:rPr lang="zh-TW" altLang="en-US" sz="2800" dirty="0">
                <a:latin typeface="+mj-ea"/>
                <a:ea typeface="+mj-ea"/>
              </a:rPr>
              <a:t>：詳見課程綱要附錄五之基本語言結構參考表。</a:t>
            </a:r>
          </a:p>
          <a:p>
            <a:pPr fontAlgn="auto">
              <a:spcBef>
                <a:spcPts val="0"/>
              </a:spcBef>
              <a:spcAft>
                <a:spcPts val="600"/>
              </a:spcAft>
              <a:buSzPct val="100000"/>
              <a:buFont typeface="Arial" panose="020B0604020202020204" pitchFamily="34" charset="0"/>
              <a:buChar char="•"/>
              <a:defRPr/>
            </a:pPr>
            <a:r>
              <a:rPr lang="zh-TW" altLang="en-US" sz="2800" dirty="0">
                <a:latin typeface="+mj-ea"/>
                <a:ea typeface="+mj-ea"/>
              </a:rPr>
              <a:t>聽力試題分三部分，每一部分正式播放試題前，會先播放作答說明。</a:t>
            </a:r>
            <a:endParaRPr lang="en-US" altLang="zh-TW" sz="2800" dirty="0">
              <a:latin typeface="+mj-ea"/>
              <a:ea typeface="+mj-ea"/>
            </a:endParaRPr>
          </a:p>
          <a:p>
            <a:pPr fontAlgn="auto">
              <a:spcBef>
                <a:spcPts val="0"/>
              </a:spcBef>
              <a:spcAft>
                <a:spcPts val="600"/>
              </a:spcAft>
              <a:buSzPct val="100000"/>
              <a:buFont typeface="Arial" panose="020B0604020202020204" pitchFamily="34" charset="0"/>
              <a:buChar char="•"/>
              <a:defRPr/>
            </a:pPr>
            <a:r>
              <a:rPr lang="zh-TW" altLang="en-US" sz="2800" dirty="0">
                <a:latin typeface="+mj-ea"/>
                <a:ea typeface="+mj-ea"/>
              </a:rPr>
              <a:t>每道聽力試題播音兩次，兩次播音之間停頓數秒。</a:t>
            </a:r>
          </a:p>
          <a:p>
            <a:pPr fontAlgn="auto">
              <a:spcBef>
                <a:spcPts val="0"/>
              </a:spcBef>
              <a:spcAft>
                <a:spcPts val="600"/>
              </a:spcAft>
              <a:buSzPct val="100000"/>
              <a:buFont typeface="Arial" panose="020B0604020202020204" pitchFamily="34" charset="0"/>
              <a:buChar char="•"/>
              <a:defRPr/>
            </a:pPr>
            <a:r>
              <a:rPr lang="zh-TW" altLang="en-US" sz="2800" dirty="0">
                <a:latin typeface="+mj-ea"/>
                <a:ea typeface="+mj-ea"/>
              </a:rPr>
              <a:t>語音檔製作原則：以標準美式發音及接近真實的正常速度錄製，速度及發音方式與國中聽力教材一致。</a:t>
            </a:r>
          </a:p>
        </p:txBody>
      </p:sp>
    </p:spTree>
    <p:extLst>
      <p:ext uri="{BB962C8B-B14F-4D97-AF65-F5344CB8AC3E}">
        <p14:creationId xmlns:p14="http://schemas.microsoft.com/office/powerpoint/2010/main" val="396806683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70288207"/>
              </p:ext>
            </p:extLst>
          </p:nvPr>
        </p:nvGraphicFramePr>
        <p:xfrm>
          <a:off x="180000" y="1260000"/>
          <a:ext cx="8784488" cy="4365663"/>
        </p:xfrm>
        <a:graphic>
          <a:graphicData uri="http://schemas.openxmlformats.org/drawingml/2006/table">
            <a:tbl>
              <a:tblPr firstRow="1" bandRow="1">
                <a:tableStyleId>{5C22544A-7EE6-4342-B048-85BDC9FD1C3A}</a:tableStyleId>
              </a:tblPr>
              <a:tblGrid>
                <a:gridCol w="1297672">
                  <a:extLst>
                    <a:ext uri="{9D8B030D-6E8A-4147-A177-3AD203B41FA5}">
                      <a16:colId xmlns="" xmlns:a16="http://schemas.microsoft.com/office/drawing/2014/main" val="20000"/>
                    </a:ext>
                  </a:extLst>
                </a:gridCol>
                <a:gridCol w="2476902">
                  <a:extLst>
                    <a:ext uri="{9D8B030D-6E8A-4147-A177-3AD203B41FA5}">
                      <a16:colId xmlns="" xmlns:a16="http://schemas.microsoft.com/office/drawing/2014/main" val="20001"/>
                    </a:ext>
                  </a:extLst>
                </a:gridCol>
                <a:gridCol w="2516717">
                  <a:extLst>
                    <a:ext uri="{9D8B030D-6E8A-4147-A177-3AD203B41FA5}">
                      <a16:colId xmlns="" xmlns:a16="http://schemas.microsoft.com/office/drawing/2014/main" val="20002"/>
                    </a:ext>
                  </a:extLst>
                </a:gridCol>
                <a:gridCol w="2493197">
                  <a:extLst>
                    <a:ext uri="{9D8B030D-6E8A-4147-A177-3AD203B41FA5}">
                      <a16:colId xmlns="" xmlns:a16="http://schemas.microsoft.com/office/drawing/2014/main" val="20003"/>
                    </a:ext>
                  </a:extLst>
                </a:gridCol>
              </a:tblGrid>
              <a:tr h="661398">
                <a:tc>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a:latin typeface="微軟正黑體" panose="020B0604030504040204" pitchFamily="34" charset="-120"/>
                          <a:ea typeface="微軟正黑體" panose="020B0604030504040204" pitchFamily="34" charset="-120"/>
                        </a:rPr>
                        <a:t>英語（閱讀）</a:t>
                      </a:r>
                    </a:p>
                  </a:txBody>
                  <a:tcPr anchor="ctr"/>
                </a:tc>
                <a:tc>
                  <a:txBody>
                    <a:bodyPr/>
                    <a:lstStyle/>
                    <a:p>
                      <a:pPr algn="ctr"/>
                      <a:r>
                        <a:rPr lang="zh-TW" altLang="en-US" sz="2000" dirty="0">
                          <a:latin typeface="微軟正黑體" panose="020B0604030504040204" pitchFamily="34" charset="-120"/>
                          <a:ea typeface="微軟正黑體" panose="020B0604030504040204" pitchFamily="34" charset="-120"/>
                        </a:rPr>
                        <a:t>英語（聽力）</a:t>
                      </a:r>
                    </a:p>
                  </a:txBody>
                  <a:tcPr anchor="ctr"/>
                </a:tc>
                <a:tc>
                  <a:txBody>
                    <a:bodyPr/>
                    <a:lstStyle/>
                    <a:p>
                      <a:pPr algn="ctr"/>
                      <a:r>
                        <a:rPr lang="zh-TW" altLang="en-US" sz="2000" dirty="0">
                          <a:latin typeface="微軟正黑體" panose="020B0604030504040204" pitchFamily="34" charset="-120"/>
                          <a:ea typeface="微軟正黑體" panose="020B0604030504040204" pitchFamily="34" charset="-120"/>
                        </a:rPr>
                        <a:t>成績或違規處理</a:t>
                      </a:r>
                    </a:p>
                  </a:txBody>
                  <a:tcPr anchor="ctr"/>
                </a:tc>
                <a:extLst>
                  <a:ext uri="{0D108BD9-81ED-4DB2-BD59-A6C34878D82A}">
                    <a16:rowId xmlns="" xmlns:a16="http://schemas.microsoft.com/office/drawing/2014/main" val="10000"/>
                  </a:ext>
                </a:extLst>
              </a:tr>
              <a:tr h="1291578">
                <a:tc>
                  <a:txBody>
                    <a:bodyPr/>
                    <a:lstStyle/>
                    <a:p>
                      <a:r>
                        <a:rPr lang="zh-TW" altLang="en-US" sz="2000" dirty="0">
                          <a:latin typeface="微軟正黑體" panose="020B0604030504040204" pitchFamily="34" charset="-120"/>
                          <a:ea typeface="微軟正黑體" panose="020B0604030504040204" pitchFamily="34" charset="-120"/>
                        </a:rPr>
                        <a:t>缺考</a:t>
                      </a:r>
                    </a:p>
                  </a:txBody>
                  <a:tcPr/>
                </a:tc>
                <a:tc>
                  <a:txBody>
                    <a:bodyPr/>
                    <a:lstStyle/>
                    <a:p>
                      <a:r>
                        <a:rPr lang="zh-TW" altLang="en-US" sz="2000" dirty="0">
                          <a:latin typeface="微軟正黑體" panose="020B0604030504040204" pitchFamily="34" charset="-120"/>
                          <a:ea typeface="微軟正黑體" panose="020B0604030504040204" pitchFamily="34" charset="-120"/>
                        </a:rPr>
                        <a:t>謹提供英語（聽力）等級及整體英語能力等級</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謹提供英語（閱讀）等級及整體英語能力等級</a:t>
                      </a:r>
                    </a:p>
                  </a:txBody>
                  <a:tcPr/>
                </a:tc>
                <a:tc>
                  <a:txBody>
                    <a:bodyPr/>
                    <a:lstStyle/>
                    <a:p>
                      <a:r>
                        <a:rPr lang="zh-TW" altLang="en-US" sz="2000" dirty="0">
                          <a:latin typeface="微軟正黑體" panose="020B0604030504040204" pitchFamily="34" charset="-120"/>
                          <a:ea typeface="微軟正黑體" panose="020B0604030504040204" pitchFamily="34" charset="-120"/>
                        </a:rPr>
                        <a:t>英語（閱讀）及英語（聽力）如何計算請參考</a:t>
                      </a:r>
                      <a:r>
                        <a:rPr lang="zh-TW" altLang="en-US" sz="2000" dirty="0">
                          <a:solidFill>
                            <a:srgbClr val="FF0000"/>
                          </a:solidFill>
                          <a:latin typeface="微軟正黑體" panose="020B0604030504040204" pitchFamily="34" charset="-120"/>
                          <a:ea typeface="微軟正黑體" panose="020B0604030504040204" pitchFamily="34" charset="-120"/>
                        </a:rPr>
                        <a:t>國中教育會考全國試務會網站</a:t>
                      </a:r>
                      <a:endParaRPr lang="en-US" altLang="zh-TW" sz="2000" dirty="0">
                        <a:solidFill>
                          <a:srgbClr val="FF0000"/>
                        </a:solidFill>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10001"/>
                  </a:ext>
                </a:extLst>
              </a:tr>
              <a:tr h="694082">
                <a:tc>
                  <a:txBody>
                    <a:bodyPr/>
                    <a:lstStyle/>
                    <a:p>
                      <a:r>
                        <a:rPr lang="zh-TW" altLang="en-US" sz="2000" dirty="0">
                          <a:latin typeface="微軟正黑體" panose="020B0604030504040204" pitchFamily="34" charset="-120"/>
                          <a:ea typeface="微軟正黑體" panose="020B0604030504040204" pitchFamily="34" charset="-120"/>
                        </a:rPr>
                        <a:t>遲到</a:t>
                      </a:r>
                    </a:p>
                  </a:txBody>
                  <a:tcPr/>
                </a:tc>
                <a:tc>
                  <a:txBody>
                    <a:bodyPr/>
                    <a:lstStyle/>
                    <a:p>
                      <a:r>
                        <a:rPr lang="zh-TW" altLang="en-US" sz="2000" dirty="0">
                          <a:latin typeface="微軟正黑體" panose="020B0604030504040204" pitchFamily="34" charset="-120"/>
                          <a:ea typeface="微軟正黑體" panose="020B0604030504040204" pitchFamily="34" charset="-120"/>
                        </a:rPr>
                        <a:t>遲到</a:t>
                      </a:r>
                      <a:r>
                        <a:rPr lang="en-US" altLang="zh-TW" sz="2000" dirty="0">
                          <a:solidFill>
                            <a:srgbClr val="FF0000"/>
                          </a:solidFill>
                          <a:latin typeface="微軟正黑體" panose="020B0604030504040204" pitchFamily="34" charset="-120"/>
                          <a:ea typeface="微軟正黑體" panose="020B0604030504040204" pitchFamily="34" charset="-120"/>
                        </a:rPr>
                        <a:t>20</a:t>
                      </a:r>
                      <a:r>
                        <a:rPr lang="zh-TW" altLang="en-US" sz="2000" dirty="0">
                          <a:solidFill>
                            <a:srgbClr val="FF0000"/>
                          </a:solidFill>
                          <a:latin typeface="微軟正黑體" panose="020B0604030504040204" pitchFamily="34" charset="-120"/>
                          <a:ea typeface="微軟正黑體" panose="020B0604030504040204" pitchFamily="34" charset="-120"/>
                        </a:rPr>
                        <a:t>分鐘</a:t>
                      </a:r>
                      <a:r>
                        <a:rPr lang="zh-TW" altLang="en-US" sz="2000" dirty="0">
                          <a:latin typeface="微軟正黑體" panose="020B0604030504040204" pitchFamily="34" charset="-120"/>
                          <a:ea typeface="微軟正黑體" panose="020B0604030504040204" pitchFamily="34" charset="-120"/>
                        </a:rPr>
                        <a:t>不得入場</a:t>
                      </a:r>
                    </a:p>
                  </a:txBody>
                  <a:tcPr/>
                </a:tc>
                <a:tc>
                  <a:txBody>
                    <a:bodyPr/>
                    <a:lstStyle/>
                    <a:p>
                      <a:r>
                        <a:rPr lang="zh-TW" altLang="en-US" sz="2000" dirty="0">
                          <a:latin typeface="微軟正黑體" panose="020B0604030504040204" pitchFamily="34" charset="-120"/>
                          <a:ea typeface="微軟正黑體" panose="020B0604030504040204" pitchFamily="34" charset="-120"/>
                        </a:rPr>
                        <a:t>正式</a:t>
                      </a:r>
                      <a:r>
                        <a:rPr lang="zh-TW" altLang="en-US" sz="2000" dirty="0">
                          <a:solidFill>
                            <a:srgbClr val="FF0000"/>
                          </a:solidFill>
                          <a:latin typeface="微軟正黑體" panose="020B0604030504040204" pitchFamily="34" charset="-120"/>
                          <a:ea typeface="微軟正黑體" panose="020B0604030504040204" pitchFamily="34" charset="-120"/>
                        </a:rPr>
                        <a:t>開始播放後</a:t>
                      </a:r>
                      <a:r>
                        <a:rPr lang="zh-TW" altLang="en-US" sz="2000" dirty="0">
                          <a:latin typeface="微軟正黑體" panose="020B0604030504040204" pitchFamily="34" charset="-120"/>
                          <a:ea typeface="微軟正黑體" panose="020B0604030504040204" pitchFamily="34" charset="-120"/>
                        </a:rPr>
                        <a:t>即</a:t>
                      </a:r>
                      <a:r>
                        <a:rPr lang="zh-TW" altLang="en-US" sz="2000" dirty="0">
                          <a:solidFill>
                            <a:srgbClr val="FF0000"/>
                          </a:solidFill>
                          <a:latin typeface="微軟正黑體" panose="020B0604030504040204" pitchFamily="34" charset="-120"/>
                          <a:ea typeface="微軟正黑體" panose="020B0604030504040204" pitchFamily="34" charset="-120"/>
                        </a:rPr>
                        <a:t>不得</a:t>
                      </a:r>
                      <a:r>
                        <a:rPr lang="zh-TW" altLang="en-US" sz="2000" dirty="0">
                          <a:latin typeface="微軟正黑體" panose="020B0604030504040204" pitchFamily="34" charset="-120"/>
                          <a:ea typeface="微軟正黑體" panose="020B0604030504040204" pitchFamily="34" charset="-120"/>
                        </a:rPr>
                        <a:t>入場</a:t>
                      </a:r>
                    </a:p>
                  </a:txBody>
                  <a:tcPr/>
                </a:tc>
                <a:tc>
                  <a:txBody>
                    <a:bodyPr/>
                    <a:lstStyle/>
                    <a:p>
                      <a:r>
                        <a:rPr lang="zh-TW" altLang="en-US" sz="2000" dirty="0">
                          <a:latin typeface="微軟正黑體" panose="020B0604030504040204" pitchFamily="34" charset="-120"/>
                          <a:ea typeface="微軟正黑體" panose="020B0604030504040204" pitchFamily="34" charset="-120"/>
                        </a:rPr>
                        <a:t>該階段考試不予計列等級</a:t>
                      </a:r>
                    </a:p>
                  </a:txBody>
                  <a:tcPr/>
                </a:tc>
                <a:extLst>
                  <a:ext uri="{0D108BD9-81ED-4DB2-BD59-A6C34878D82A}">
                    <a16:rowId xmlns="" xmlns:a16="http://schemas.microsoft.com/office/drawing/2014/main" val="10002"/>
                  </a:ext>
                </a:extLst>
              </a:tr>
              <a:tr h="694082">
                <a:tc>
                  <a:txBody>
                    <a:bodyPr/>
                    <a:lstStyle/>
                    <a:p>
                      <a:r>
                        <a:rPr lang="zh-TW" altLang="en-US" sz="2000" dirty="0">
                          <a:latin typeface="微軟正黑體" panose="020B0604030504040204" pitchFamily="34" charset="-120"/>
                          <a:ea typeface="微軟正黑體" panose="020B0604030504040204" pitchFamily="34" charset="-120"/>
                        </a:rPr>
                        <a:t>提早離場</a:t>
                      </a:r>
                    </a:p>
                  </a:txBody>
                  <a:tcPr/>
                </a:tc>
                <a:tc>
                  <a:txBody>
                    <a:bodyPr/>
                    <a:lstStyle/>
                    <a:p>
                      <a:r>
                        <a:rPr lang="zh-TW" altLang="en-US" sz="2000" dirty="0">
                          <a:latin typeface="微軟正黑體" panose="020B0604030504040204" pitchFamily="34" charset="-120"/>
                          <a:ea typeface="微軟正黑體" panose="020B0604030504040204" pitchFamily="34" charset="-120"/>
                        </a:rPr>
                        <a:t>正式開始後</a:t>
                      </a:r>
                      <a:r>
                        <a:rPr lang="en-US" altLang="zh-TW" sz="2000" dirty="0">
                          <a:solidFill>
                            <a:srgbClr val="FF0000"/>
                          </a:solidFill>
                          <a:latin typeface="微軟正黑體" panose="020B0604030504040204" pitchFamily="34" charset="-120"/>
                          <a:ea typeface="微軟正黑體" panose="020B0604030504040204" pitchFamily="34" charset="-120"/>
                        </a:rPr>
                        <a:t>30</a:t>
                      </a:r>
                      <a:r>
                        <a:rPr lang="zh-TW" altLang="en-US" sz="2000" dirty="0">
                          <a:solidFill>
                            <a:srgbClr val="FF0000"/>
                          </a:solidFill>
                          <a:latin typeface="微軟正黑體" panose="020B0604030504040204" pitchFamily="34" charset="-120"/>
                          <a:ea typeface="微軟正黑體" panose="020B0604030504040204" pitchFamily="34" charset="-120"/>
                        </a:rPr>
                        <a:t>分鐘</a:t>
                      </a:r>
                      <a:r>
                        <a:rPr lang="zh-TW" altLang="en-US" sz="2000" dirty="0">
                          <a:latin typeface="微軟正黑體" panose="020B0604030504040204" pitchFamily="34" charset="-120"/>
                          <a:ea typeface="微軟正黑體" panose="020B0604030504040204" pitchFamily="34" charset="-120"/>
                        </a:rPr>
                        <a:t>內不得離場</a:t>
                      </a:r>
                    </a:p>
                  </a:txBody>
                  <a:tcPr/>
                </a:tc>
                <a:tc>
                  <a:txBody>
                    <a:bodyPr/>
                    <a:lstStyle/>
                    <a:p>
                      <a:r>
                        <a:rPr lang="zh-TW" altLang="en-US" sz="2000" b="1" dirty="0">
                          <a:solidFill>
                            <a:srgbClr val="FF0000"/>
                          </a:solidFill>
                          <a:latin typeface="微軟正黑體" panose="020B0604030504040204" pitchFamily="34" charset="-120"/>
                          <a:ea typeface="微軟正黑體" panose="020B0604030504040204" pitchFamily="34" charset="-120"/>
                        </a:rPr>
                        <a:t>不得提前</a:t>
                      </a:r>
                      <a:r>
                        <a:rPr lang="zh-TW" altLang="en-US" sz="2000" b="1" dirty="0">
                          <a:latin typeface="微軟正黑體" panose="020B0604030504040204" pitchFamily="34" charset="-120"/>
                          <a:ea typeface="微軟正黑體" panose="020B0604030504040204" pitchFamily="34" charset="-120"/>
                        </a:rPr>
                        <a:t>離場</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該階段考試不予計列等級</a:t>
                      </a:r>
                    </a:p>
                  </a:txBody>
                  <a:tcPr/>
                </a:tc>
                <a:extLst>
                  <a:ext uri="{0D108BD9-81ED-4DB2-BD59-A6C34878D82A}">
                    <a16:rowId xmlns="" xmlns:a16="http://schemas.microsoft.com/office/drawing/2014/main" val="10003"/>
                  </a:ext>
                </a:extLst>
              </a:tr>
              <a:tr h="991545">
                <a:tc>
                  <a:txBody>
                    <a:bodyPr/>
                    <a:lstStyle/>
                    <a:p>
                      <a:r>
                        <a:rPr lang="zh-TW" altLang="en-US" sz="2000" dirty="0">
                          <a:latin typeface="微軟正黑體" panose="020B0604030504040204" pitchFamily="34" charset="-120"/>
                          <a:ea typeface="微軟正黑體" panose="020B0604030504040204" pitchFamily="34" charset="-120"/>
                        </a:rPr>
                        <a:t>違規</a:t>
                      </a:r>
                    </a:p>
                  </a:txBody>
                  <a:tcPr/>
                </a:tc>
                <a:tc gridSpan="2">
                  <a:txBody>
                    <a:bodyPr/>
                    <a:lstStyle/>
                    <a:p>
                      <a:r>
                        <a:rPr lang="zh-TW" altLang="en-US" sz="2000" dirty="0">
                          <a:latin typeface="微軟正黑體" panose="020B0604030504040204" pitchFamily="34" charset="-120"/>
                          <a:ea typeface="微軟正黑體" panose="020B0604030504040204" pitchFamily="34" charset="-120"/>
                        </a:rPr>
                        <a:t>依試場規則記列該階段違規記點或不予計列等級</a:t>
                      </a:r>
                    </a:p>
                  </a:txBody>
                  <a:tcPr/>
                </a:tc>
                <a:tc hMerge="1">
                  <a:txBody>
                    <a:bodyPr/>
                    <a:lstStyle/>
                    <a:p>
                      <a:endParaRPr lang="zh-TW" altLang="en-US" dirty="0"/>
                    </a:p>
                  </a:txBody>
                  <a:tcPr/>
                </a:tc>
                <a:tc>
                  <a:txBody>
                    <a:bodyPr/>
                    <a:lstStyle/>
                    <a:p>
                      <a:r>
                        <a:rPr lang="zh-TW" altLang="en-US" sz="2000" dirty="0">
                          <a:latin typeface="微軟正黑體" panose="020B0604030504040204" pitchFamily="34" charset="-120"/>
                          <a:ea typeface="微軟正黑體" panose="020B0604030504040204" pitchFamily="34" charset="-120"/>
                        </a:rPr>
                        <a:t>記點後如何應用由</a:t>
                      </a:r>
                      <a:r>
                        <a:rPr lang="zh-TW" altLang="en-US" sz="2000" dirty="0">
                          <a:solidFill>
                            <a:srgbClr val="FF0000"/>
                          </a:solidFill>
                          <a:latin typeface="微軟正黑體" panose="020B0604030504040204" pitchFamily="34" charset="-120"/>
                          <a:ea typeface="微軟正黑體" panose="020B0604030504040204" pitchFamily="34" charset="-120"/>
                        </a:rPr>
                        <a:t>各區入學管道自行規定</a:t>
                      </a:r>
                    </a:p>
                  </a:txBody>
                  <a:tcPr/>
                </a:tc>
                <a:extLst>
                  <a:ext uri="{0D108BD9-81ED-4DB2-BD59-A6C34878D82A}">
                    <a16:rowId xmlns="" xmlns:a16="http://schemas.microsoft.com/office/drawing/2014/main" val="10004"/>
                  </a:ext>
                </a:extLst>
              </a:tr>
            </a:tbl>
          </a:graphicData>
        </a:graphic>
      </p:graphicFrame>
      <p:sp>
        <p:nvSpPr>
          <p:cNvPr id="5"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英語科考試試場規則</a:t>
            </a:r>
          </a:p>
        </p:txBody>
      </p:sp>
    </p:spTree>
    <p:extLst>
      <p:ext uri="{BB962C8B-B14F-4D97-AF65-F5344CB8AC3E}">
        <p14:creationId xmlns:p14="http://schemas.microsoft.com/office/powerpoint/2010/main" val="108266244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內容版面配置區 2"/>
          <p:cNvSpPr>
            <a:spLocks noGrp="1"/>
          </p:cNvSpPr>
          <p:nvPr>
            <p:ph idx="1"/>
          </p:nvPr>
        </p:nvSpPr>
        <p:spPr>
          <a:xfrm>
            <a:off x="180000" y="1260000"/>
            <a:ext cx="8794832" cy="4781550"/>
          </a:xfrm>
        </p:spPr>
        <p:txBody>
          <a:bodyPr>
            <a:normAutofit/>
          </a:bodyPr>
          <a:lstStyle/>
          <a:p>
            <a:pPr>
              <a:buFont typeface="Wingdings" pitchFamily="2" charset="2"/>
              <a:buChar char="u"/>
            </a:pPr>
            <a:r>
              <a:rPr lang="zh-TW" altLang="zh-TW" sz="3200" dirty="0">
                <a:latin typeface="微軟正黑體" panose="020B0604030504040204" pitchFamily="34" charset="-120"/>
                <a:ea typeface="微軟正黑體" panose="020B0604030504040204" pitchFamily="34" charset="-120"/>
              </a:rPr>
              <a:t>加權比重</a:t>
            </a:r>
            <a:r>
              <a:rPr lang="zh-TW" altLang="en-US" sz="3200" dirty="0">
                <a:latin typeface="微軟正黑體" panose="020B0604030504040204" pitchFamily="34" charset="-120"/>
                <a:ea typeface="微軟正黑體" panose="020B0604030504040204" pitchFamily="34" charset="-120"/>
              </a:rPr>
              <a:t>：</a:t>
            </a:r>
            <a:r>
              <a:rPr lang="zh-TW" altLang="zh-TW" sz="3200" dirty="0">
                <a:latin typeface="微軟正黑體" panose="020B0604030504040204" pitchFamily="34" charset="-120"/>
                <a:ea typeface="微軟正黑體" panose="020B0604030504040204" pitchFamily="34" charset="-120"/>
                <a:cs typeface="Times New Roman" pitchFamily="18" charset="0"/>
              </a:rPr>
              <a:t>聽力占</a:t>
            </a:r>
            <a:r>
              <a:rPr lang="en-US" altLang="zh-TW" sz="3200" dirty="0">
                <a:latin typeface="微軟正黑體" panose="020B0604030504040204" pitchFamily="34" charset="-120"/>
                <a:ea typeface="微軟正黑體" panose="020B0604030504040204" pitchFamily="34" charset="-120"/>
                <a:cs typeface="Times New Roman" pitchFamily="18" charset="0"/>
              </a:rPr>
              <a:t>20</a:t>
            </a:r>
            <a:r>
              <a:rPr lang="zh-TW" altLang="zh-TW" sz="3200" dirty="0">
                <a:latin typeface="微軟正黑體" panose="020B0604030504040204" pitchFamily="34" charset="-120"/>
                <a:ea typeface="微軟正黑體" panose="020B0604030504040204" pitchFamily="34" charset="-120"/>
                <a:cs typeface="Times New Roman" pitchFamily="18" charset="0"/>
              </a:rPr>
              <a:t>％</a:t>
            </a:r>
            <a:r>
              <a:rPr lang="zh-TW" altLang="en-US" sz="3200" dirty="0">
                <a:latin typeface="微軟正黑體" panose="020B0604030504040204" pitchFamily="34" charset="-120"/>
              </a:rPr>
              <a:t>、</a:t>
            </a:r>
            <a:r>
              <a:rPr lang="zh-TW" altLang="zh-TW" sz="3200" dirty="0">
                <a:latin typeface="微軟正黑體" panose="020B0604030504040204" pitchFamily="34" charset="-120"/>
                <a:ea typeface="微軟正黑體" panose="020B0604030504040204" pitchFamily="34" charset="-120"/>
                <a:cs typeface="Times New Roman" pitchFamily="18" charset="0"/>
              </a:rPr>
              <a:t>閱讀占</a:t>
            </a:r>
            <a:r>
              <a:rPr lang="en-US" altLang="zh-TW" sz="3200" dirty="0">
                <a:latin typeface="微軟正黑體" panose="020B0604030504040204" pitchFamily="34" charset="-120"/>
                <a:ea typeface="微軟正黑體" panose="020B0604030504040204" pitchFamily="34" charset="-120"/>
                <a:cs typeface="Times New Roman" pitchFamily="18" charset="0"/>
              </a:rPr>
              <a:t>80</a:t>
            </a:r>
            <a:r>
              <a:rPr lang="zh-TW" altLang="zh-TW" sz="3200" dirty="0">
                <a:latin typeface="微軟正黑體" panose="020B0604030504040204" pitchFamily="34" charset="-120"/>
                <a:ea typeface="微軟正黑體" panose="020B0604030504040204" pitchFamily="34" charset="-120"/>
                <a:cs typeface="Times New Roman" pitchFamily="18" charset="0"/>
              </a:rPr>
              <a:t>％</a:t>
            </a:r>
            <a:endParaRPr lang="zh-TW" altLang="en-US" sz="3200" dirty="0">
              <a:latin typeface="微軟正黑體" panose="020B0604030504040204" pitchFamily="34" charset="-120"/>
              <a:ea typeface="微軟正黑體" panose="020B0604030504040204" pitchFamily="34" charset="-120"/>
            </a:endParaRPr>
          </a:p>
        </p:txBody>
      </p:sp>
      <p:graphicFrame>
        <p:nvGraphicFramePr>
          <p:cNvPr id="25605" name="Object 3"/>
          <p:cNvGraphicFramePr>
            <a:graphicFrameLocks noChangeAspect="1"/>
          </p:cNvGraphicFramePr>
          <p:nvPr>
            <p:extLst>
              <p:ext uri="{D42A27DB-BD31-4B8C-83A1-F6EECF244321}">
                <p14:modId xmlns:p14="http://schemas.microsoft.com/office/powerpoint/2010/main" val="2150429867"/>
              </p:ext>
            </p:extLst>
          </p:nvPr>
        </p:nvGraphicFramePr>
        <p:xfrm>
          <a:off x="539552" y="3016874"/>
          <a:ext cx="8326437" cy="1993900"/>
        </p:xfrm>
        <a:graphic>
          <a:graphicData uri="http://schemas.openxmlformats.org/presentationml/2006/ole">
            <mc:AlternateContent xmlns:mc="http://schemas.openxmlformats.org/markup-compatibility/2006">
              <mc:Choice xmlns:v="urn:schemas-microsoft-com:vml" Requires="v">
                <p:oleObj spid="_x0000_s1708" name="方程式" r:id="rId3" imgW="3479760" imgH="850680" progId="Equation.3">
                  <p:embed/>
                </p:oleObj>
              </mc:Choice>
              <mc:Fallback>
                <p:oleObj name="方程式" r:id="rId3" imgW="3479760" imgH="850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016874"/>
                        <a:ext cx="8326437" cy="1993900"/>
                      </a:xfrm>
                      <a:prstGeom prst="rect">
                        <a:avLst/>
                      </a:prstGeom>
                      <a:noFill/>
                      <a:extLst/>
                    </p:spPr>
                  </p:pic>
                </p:oleObj>
              </mc:Fallback>
            </mc:AlternateContent>
          </a:graphicData>
        </a:graphic>
      </p:graphicFrame>
      <p:grpSp>
        <p:nvGrpSpPr>
          <p:cNvPr id="8" name="群組 7"/>
          <p:cNvGrpSpPr/>
          <p:nvPr/>
        </p:nvGrpSpPr>
        <p:grpSpPr>
          <a:xfrm>
            <a:off x="899592" y="4797151"/>
            <a:ext cx="6264696" cy="1650702"/>
            <a:chOff x="755576" y="4761574"/>
            <a:chExt cx="6264696" cy="1811372"/>
          </a:xfrm>
        </p:grpSpPr>
        <p:sp>
          <p:nvSpPr>
            <p:cNvPr id="6" name="橢圓形圖說文字 5"/>
            <p:cNvSpPr/>
            <p:nvPr/>
          </p:nvSpPr>
          <p:spPr>
            <a:xfrm>
              <a:off x="755576" y="4761574"/>
              <a:ext cx="6228692" cy="1811372"/>
            </a:xfrm>
            <a:prstGeom prst="wedgeEllipseCallout">
              <a:avLst>
                <a:gd name="adj1" fmla="val 29977"/>
                <a:gd name="adj2" fmla="val -71420"/>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3200" dirty="0">
                <a:solidFill>
                  <a:srgbClr val="0000FF"/>
                </a:solidFill>
                <a:latin typeface="+mn-ea"/>
                <a:cs typeface="Times New Roman" pitchFamily="18" charset="0"/>
              </a:endParaRPr>
            </a:p>
          </p:txBody>
        </p:sp>
        <p:sp>
          <p:nvSpPr>
            <p:cNvPr id="2" name="矩形 1"/>
            <p:cNvSpPr/>
            <p:nvPr/>
          </p:nvSpPr>
          <p:spPr>
            <a:xfrm>
              <a:off x="1043608" y="5156659"/>
              <a:ext cx="5976664" cy="1053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355600">
                <a:buFont typeface="Arial" pitchFamily="34" charset="0"/>
                <a:buChar char="•"/>
                <a:defRPr/>
              </a:pPr>
              <a:r>
                <a:rPr lang="zh-TW" altLang="en-US" sz="2400" dirty="0">
                  <a:solidFill>
                    <a:srgbClr val="0000FF"/>
                  </a:solidFill>
                  <a:latin typeface="微軟正黑體" panose="020B0604030504040204" pitchFamily="34" charset="-120"/>
                  <a:ea typeface="微軟正黑體" panose="020B0604030504040204" pitchFamily="34" charset="-120"/>
                </a:rPr>
                <a:t>是精熟、基礎還是待加強</a:t>
              </a:r>
              <a:r>
                <a:rPr lang="en-US" altLang="zh-TW" sz="2400" dirty="0">
                  <a:solidFill>
                    <a:srgbClr val="0000FF"/>
                  </a:solidFill>
                  <a:latin typeface="微軟正黑體" panose="020B0604030504040204" pitchFamily="34" charset="-120"/>
                  <a:ea typeface="微軟正黑體" panose="020B0604030504040204" pitchFamily="34" charset="-120"/>
                </a:rPr>
                <a:t>?</a:t>
              </a:r>
            </a:p>
            <a:p>
              <a:pPr marL="355600" indent="-355600">
                <a:buFont typeface="Arial" pitchFamily="34" charset="0"/>
                <a:buChar char="•"/>
                <a:defRPr/>
              </a:pPr>
              <a:r>
                <a:rPr lang="zh-TW" altLang="en-US" sz="2400" dirty="0">
                  <a:solidFill>
                    <a:srgbClr val="0000FF"/>
                  </a:solidFill>
                  <a:latin typeface="微軟正黑體" panose="020B0604030504040204" pitchFamily="34" charset="-120"/>
                  <a:ea typeface="微軟正黑體" panose="020B0604030504040204" pitchFamily="34" charset="-120"/>
                </a:rPr>
                <a:t>如果是精熟或基礎，又是哪個標示</a:t>
              </a:r>
              <a:r>
                <a:rPr lang="en-US" altLang="zh-TW" sz="2400" dirty="0">
                  <a:solidFill>
                    <a:srgbClr val="0000FF"/>
                  </a:solidFill>
                  <a:latin typeface="微軟正黑體" panose="020B0604030504040204" pitchFamily="34" charset="-120"/>
                  <a:ea typeface="微軟正黑體" panose="020B0604030504040204" pitchFamily="34" charset="-120"/>
                </a:rPr>
                <a:t>?</a:t>
              </a:r>
              <a:endParaRPr lang="zh-TW" altLang="en-US" sz="2400" dirty="0">
                <a:solidFill>
                  <a:srgbClr val="0000FF"/>
                </a:solidFill>
                <a:latin typeface="微軟正黑體" panose="020B0604030504040204" pitchFamily="34" charset="-120"/>
                <a:ea typeface="微軟正黑體" panose="020B0604030504040204" pitchFamily="34" charset="-120"/>
              </a:endParaRPr>
            </a:p>
          </p:txBody>
        </p:sp>
      </p:grpSp>
      <p:graphicFrame>
        <p:nvGraphicFramePr>
          <p:cNvPr id="4" name="物件 3"/>
          <p:cNvGraphicFramePr>
            <a:graphicFrameLocks noChangeAspect="1"/>
          </p:cNvGraphicFramePr>
          <p:nvPr>
            <p:extLst/>
          </p:nvPr>
        </p:nvGraphicFramePr>
        <p:xfrm>
          <a:off x="539552" y="1988840"/>
          <a:ext cx="7994650" cy="1296144"/>
        </p:xfrm>
        <a:graphic>
          <a:graphicData uri="http://schemas.openxmlformats.org/presentationml/2006/ole">
            <mc:AlternateContent xmlns:mc="http://schemas.openxmlformats.org/markup-compatibility/2006">
              <mc:Choice xmlns:v="urn:schemas-microsoft-com:vml" Requires="v">
                <p:oleObj spid="_x0000_s1709" name="方程式" r:id="rId5" imgW="3340080" imgH="634680" progId="Equation.3">
                  <p:embed/>
                </p:oleObj>
              </mc:Choice>
              <mc:Fallback>
                <p:oleObj name="方程式" r:id="rId5" imgW="3340080" imgH="634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988840"/>
                        <a:ext cx="7994650" cy="1296144"/>
                      </a:xfrm>
                      <a:prstGeom prst="rect">
                        <a:avLst/>
                      </a:prstGeom>
                      <a:noFill/>
                      <a:ln>
                        <a:noFill/>
                      </a:ln>
                    </p:spPr>
                  </p:pic>
                </p:oleObj>
              </mc:Fallback>
            </mc:AlternateContent>
          </a:graphicData>
        </a:graphic>
      </p:graphicFrame>
      <p:sp>
        <p:nvSpPr>
          <p:cNvPr id="9"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英語科整體能力等級如何計算？</a:t>
            </a:r>
          </a:p>
        </p:txBody>
      </p:sp>
    </p:spTree>
    <p:extLst>
      <p:ext uri="{BB962C8B-B14F-4D97-AF65-F5344CB8AC3E}">
        <p14:creationId xmlns:p14="http://schemas.microsoft.com/office/powerpoint/2010/main" val="1105573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251520" y="1339850"/>
            <a:ext cx="8893175" cy="2736850"/>
          </a:xfrm>
        </p:spPr>
        <p:txBody>
          <a:bodyPr/>
          <a:lstStyle/>
          <a:p>
            <a:pPr>
              <a:buFontTx/>
              <a:buNone/>
            </a:pPr>
            <a:endParaRPr lang="en-US" altLang="zh-TW">
              <a:latin typeface="微軟正黑體" pitchFamily="34" charset="-120"/>
              <a:ea typeface="微軟正黑體" pitchFamily="34" charset="-120"/>
            </a:endParaRPr>
          </a:p>
          <a:p>
            <a:pPr>
              <a:buFontTx/>
              <a:buNone/>
            </a:pPr>
            <a:endParaRPr lang="en-US" altLang="zh-TW" sz="800">
              <a:latin typeface="微軟正黑體" pitchFamily="34" charset="-120"/>
              <a:ea typeface="微軟正黑體" pitchFamily="34" charset="-120"/>
            </a:endParaRPr>
          </a:p>
          <a:p>
            <a:pPr>
              <a:buFontTx/>
              <a:buNone/>
            </a:pPr>
            <a:endParaRPr lang="zh-TW" altLang="en-US">
              <a:latin typeface="微軟正黑體" pitchFamily="34" charset="-120"/>
              <a:ea typeface="微軟正黑體"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155115461"/>
              </p:ext>
            </p:extLst>
          </p:nvPr>
        </p:nvGraphicFramePr>
        <p:xfrm>
          <a:off x="432000" y="1260000"/>
          <a:ext cx="8280000" cy="4608000"/>
        </p:xfrm>
        <a:graphic>
          <a:graphicData uri="http://schemas.openxmlformats.org/drawingml/2006/table">
            <a:tbl>
              <a:tblPr firstRow="1" firstCol="1" bandRow="1">
                <a:tableStyleId>{21E4AEA4-8DFA-4A89-87EB-49C32662AFE0}</a:tableStyleId>
              </a:tblPr>
              <a:tblGrid>
                <a:gridCol w="1440000">
                  <a:extLst>
                    <a:ext uri="{9D8B030D-6E8A-4147-A177-3AD203B41FA5}">
                      <a16:colId xmlns="" xmlns:a16="http://schemas.microsoft.com/office/drawing/2014/main" val="20000"/>
                    </a:ext>
                  </a:extLst>
                </a:gridCol>
                <a:gridCol w="1440000">
                  <a:extLst>
                    <a:ext uri="{9D8B030D-6E8A-4147-A177-3AD203B41FA5}">
                      <a16:colId xmlns="" xmlns:a16="http://schemas.microsoft.com/office/drawing/2014/main" val="20001"/>
                    </a:ext>
                  </a:extLst>
                </a:gridCol>
                <a:gridCol w="2520000">
                  <a:extLst>
                    <a:ext uri="{9D8B030D-6E8A-4147-A177-3AD203B41FA5}">
                      <a16:colId xmlns="" xmlns:a16="http://schemas.microsoft.com/office/drawing/2014/main" val="20002"/>
                    </a:ext>
                  </a:extLst>
                </a:gridCol>
                <a:gridCol w="2880000">
                  <a:extLst>
                    <a:ext uri="{9D8B030D-6E8A-4147-A177-3AD203B41FA5}">
                      <a16:colId xmlns="" xmlns:a16="http://schemas.microsoft.com/office/drawing/2014/main" val="20003"/>
                    </a:ext>
                  </a:extLst>
                </a:gridCol>
              </a:tblGrid>
              <a:tr h="576000">
                <a:tc>
                  <a:txBody>
                    <a:bodyPr/>
                    <a:lstStyle/>
                    <a:p>
                      <a:pPr algn="ctr">
                        <a:spcAft>
                          <a:spcPts val="0"/>
                        </a:spcAft>
                      </a:pPr>
                      <a:r>
                        <a:rPr lang="zh-TW" sz="2800" kern="0" dirty="0">
                          <a:effectLst/>
                          <a:latin typeface="+mj-ea"/>
                          <a:ea typeface="+mj-ea"/>
                        </a:rPr>
                        <a:t>等級</a:t>
                      </a:r>
                      <a:endParaRPr lang="zh-TW" sz="2800" kern="0" dirty="0">
                        <a:solidFill>
                          <a:srgbClr val="0000FF"/>
                        </a:solidFill>
                        <a:effectLst/>
                        <a:latin typeface="+mj-ea"/>
                        <a:ea typeface="+mj-ea"/>
                        <a:cs typeface="+mn-cs"/>
                      </a:endParaRPr>
                    </a:p>
                  </a:txBody>
                  <a:tcPr marL="17781" marR="17781" marT="0" marB="0" anchor="ctr"/>
                </a:tc>
                <a:tc>
                  <a:txBody>
                    <a:bodyPr/>
                    <a:lstStyle/>
                    <a:p>
                      <a:pPr algn="ctr">
                        <a:spcAft>
                          <a:spcPts val="0"/>
                        </a:spcAft>
                      </a:pPr>
                      <a:r>
                        <a:rPr lang="zh-TW" sz="2800" kern="0" dirty="0">
                          <a:effectLst/>
                          <a:latin typeface="+mj-ea"/>
                          <a:ea typeface="+mj-ea"/>
                        </a:rPr>
                        <a:t>標示</a:t>
                      </a:r>
                      <a:endParaRPr lang="zh-TW" sz="2800" kern="0" dirty="0">
                        <a:solidFill>
                          <a:srgbClr val="0000FF"/>
                        </a:solidFill>
                        <a:effectLst/>
                        <a:latin typeface="+mj-ea"/>
                        <a:ea typeface="+mj-ea"/>
                        <a:cs typeface="+mn-cs"/>
                      </a:endParaRPr>
                    </a:p>
                  </a:txBody>
                  <a:tcPr marL="17781" marR="17781" marT="0" marB="0" anchor="ctr"/>
                </a:tc>
                <a:tc gridSpan="2">
                  <a:txBody>
                    <a:bodyPr/>
                    <a:lstStyle/>
                    <a:p>
                      <a:pPr algn="ctr">
                        <a:spcAft>
                          <a:spcPts val="0"/>
                        </a:spcAft>
                      </a:pPr>
                      <a:r>
                        <a:rPr lang="zh-TW" altLang="en-US" sz="2800" kern="0" dirty="0">
                          <a:effectLst/>
                          <a:latin typeface="+mj-ea"/>
                          <a:ea typeface="+mj-ea"/>
                        </a:rPr>
                        <a:t>英語科</a:t>
                      </a:r>
                      <a:r>
                        <a:rPr lang="zh-TW" sz="2800" kern="0" dirty="0">
                          <a:effectLst/>
                          <a:latin typeface="+mj-ea"/>
                          <a:ea typeface="+mj-ea"/>
                        </a:rPr>
                        <a:t>加權分數</a:t>
                      </a:r>
                      <a:endParaRPr lang="zh-TW" sz="2800" kern="0" dirty="0">
                        <a:solidFill>
                          <a:srgbClr val="0000FF"/>
                        </a:solidFill>
                        <a:effectLst/>
                        <a:latin typeface="+mj-ea"/>
                        <a:ea typeface="+mj-ea"/>
                        <a:cs typeface="+mn-cs"/>
                      </a:endParaRPr>
                    </a:p>
                  </a:txBody>
                  <a:tcPr marL="17781" marR="17781" marT="0" marB="0" anchor="ctr"/>
                </a:tc>
                <a:tc hMerge="1">
                  <a:txBody>
                    <a:bodyPr/>
                    <a:lstStyle/>
                    <a:p>
                      <a:endParaRPr lang="zh-TW" altLang="en-US"/>
                    </a:p>
                  </a:txBody>
                  <a:tcPr/>
                </a:tc>
                <a:extLst>
                  <a:ext uri="{0D108BD9-81ED-4DB2-BD59-A6C34878D82A}">
                    <a16:rowId xmlns="" xmlns:a16="http://schemas.microsoft.com/office/drawing/2014/main" val="10000"/>
                  </a:ext>
                </a:extLst>
              </a:tr>
              <a:tr h="576000">
                <a:tc rowSpan="3">
                  <a:txBody>
                    <a:bodyPr/>
                    <a:lstStyle/>
                    <a:p>
                      <a:pPr algn="ctr">
                        <a:spcAft>
                          <a:spcPts val="0"/>
                        </a:spcAft>
                      </a:pPr>
                      <a:r>
                        <a:rPr lang="zh-TW" sz="2800" kern="0" dirty="0">
                          <a:effectLst/>
                          <a:latin typeface="+mj-ea"/>
                          <a:ea typeface="+mj-ea"/>
                        </a:rPr>
                        <a:t>精熟</a:t>
                      </a:r>
                      <a:endParaRPr lang="zh-TW" sz="2800" kern="0" dirty="0">
                        <a:solidFill>
                          <a:srgbClr val="0000FF"/>
                        </a:solidFill>
                        <a:effectLst/>
                        <a:latin typeface="+mj-ea"/>
                        <a:ea typeface="+mj-ea"/>
                        <a:cs typeface="+mn-cs"/>
                      </a:endParaRPr>
                    </a:p>
                  </a:txBody>
                  <a:tcPr marL="17781" marR="17781" marT="0" marB="0" anchor="ctr"/>
                </a:tc>
                <a:tc>
                  <a:txBody>
                    <a:bodyPr/>
                    <a:lstStyle/>
                    <a:p>
                      <a:pPr algn="l">
                        <a:spcAft>
                          <a:spcPts val="0"/>
                        </a:spcAft>
                      </a:pPr>
                      <a:r>
                        <a:rPr lang="en-US" sz="2800" kern="0" dirty="0">
                          <a:effectLst/>
                          <a:latin typeface="+mj-ea"/>
                          <a:ea typeface="+mj-ea"/>
                          <a:cs typeface="Times New Roman" pitchFamily="18" charset="0"/>
                        </a:rPr>
                        <a:t>   </a:t>
                      </a:r>
                      <a:r>
                        <a:rPr lang="zh-TW" altLang="en-US" sz="2800" kern="0" dirty="0">
                          <a:effectLst/>
                          <a:latin typeface="+mj-ea"/>
                          <a:ea typeface="+mj-ea"/>
                          <a:cs typeface="Times New Roman" pitchFamily="18" charset="0"/>
                        </a:rPr>
                        <a:t> </a:t>
                      </a:r>
                      <a:r>
                        <a:rPr lang="en-US" sz="2800" kern="0" dirty="0">
                          <a:effectLst/>
                          <a:latin typeface="+mj-ea"/>
                          <a:ea typeface="+mj-ea"/>
                          <a:cs typeface="Times New Roman" pitchFamily="18" charset="0"/>
                        </a:rPr>
                        <a:t>A++</a:t>
                      </a:r>
                      <a:endParaRPr lang="zh-TW" sz="2800" kern="0" dirty="0">
                        <a:solidFill>
                          <a:schemeClr val="tx1"/>
                        </a:solidFill>
                        <a:effectLst/>
                        <a:latin typeface="+mj-ea"/>
                        <a:ea typeface="+mj-ea"/>
                        <a:cs typeface="Times New Roman" pitchFamily="18" charset="0"/>
                      </a:endParaRPr>
                    </a:p>
                  </a:txBody>
                  <a:tcPr marL="17781" marR="17781" marT="0" marB="0" anchor="ctr"/>
                </a:tc>
                <a:tc rowSpan="3">
                  <a:txBody>
                    <a:bodyPr/>
                    <a:lstStyle/>
                    <a:p>
                      <a:pPr algn="ctr">
                        <a:spcAft>
                          <a:spcPts val="0"/>
                        </a:spcAft>
                      </a:pPr>
                      <a:r>
                        <a:rPr lang="en-US" sz="2800" kern="0" dirty="0">
                          <a:effectLst/>
                          <a:latin typeface="+mj-ea"/>
                          <a:ea typeface="+mj-ea"/>
                          <a:cs typeface="Times New Roman" pitchFamily="18" charset="0"/>
                        </a:rPr>
                        <a:t>90</a:t>
                      </a:r>
                      <a:r>
                        <a:rPr lang="en-US" altLang="zh-TW" sz="2800" kern="0" dirty="0">
                          <a:effectLst/>
                          <a:latin typeface="+mj-ea"/>
                          <a:ea typeface="+mj-ea"/>
                          <a:cs typeface="Times New Roman" pitchFamily="18" charset="0"/>
                        </a:rPr>
                        <a:t>.24</a:t>
                      </a:r>
                      <a:r>
                        <a:rPr lang="en-US" sz="2800" kern="0" dirty="0">
                          <a:effectLst/>
                          <a:latin typeface="+mj-ea"/>
                          <a:ea typeface="+mj-ea"/>
                          <a:cs typeface="Times New Roman" pitchFamily="18" charset="0"/>
                        </a:rPr>
                        <a:t>-100.00</a:t>
                      </a:r>
                      <a:endParaRPr lang="zh-TW" sz="2800" kern="0" dirty="0">
                        <a:solidFill>
                          <a:schemeClr val="tx1"/>
                        </a:solidFill>
                        <a:effectLst/>
                        <a:latin typeface="+mj-ea"/>
                        <a:ea typeface="+mj-ea"/>
                        <a:cs typeface="Times New Roman" pitchFamily="18" charset="0"/>
                      </a:endParaRPr>
                    </a:p>
                  </a:txBody>
                  <a:tcPr marL="17781" marR="17781" marT="0" marB="0" anchor="ctr"/>
                </a:tc>
                <a:tc>
                  <a:txBody>
                    <a:bodyPr/>
                    <a:lstStyle/>
                    <a:p>
                      <a:pPr algn="l">
                        <a:spcAft>
                          <a:spcPts val="0"/>
                        </a:spcAft>
                      </a:pPr>
                      <a:r>
                        <a:rPr lang="en-US" sz="2800" kern="0" dirty="0">
                          <a:effectLst/>
                          <a:latin typeface="+mj-ea"/>
                          <a:ea typeface="+mj-ea"/>
                          <a:cs typeface="Times New Roman" pitchFamily="18" charset="0"/>
                        </a:rPr>
                        <a:t>  98.05-100.00  </a:t>
                      </a:r>
                      <a:endParaRPr lang="zh-TW" sz="2800" kern="0" dirty="0">
                        <a:solidFill>
                          <a:schemeClr val="tx1"/>
                        </a:solidFill>
                        <a:effectLst/>
                        <a:latin typeface="+mj-ea"/>
                        <a:ea typeface="+mj-ea"/>
                        <a:cs typeface="Times New Roman" pitchFamily="18" charset="0"/>
                      </a:endParaRPr>
                    </a:p>
                  </a:txBody>
                  <a:tcPr marL="17781" marR="17781" marT="0" marB="0" anchor="ctr"/>
                </a:tc>
                <a:extLst>
                  <a:ext uri="{0D108BD9-81ED-4DB2-BD59-A6C34878D82A}">
                    <a16:rowId xmlns="" xmlns:a16="http://schemas.microsoft.com/office/drawing/2014/main" val="10001"/>
                  </a:ext>
                </a:extLst>
              </a:tr>
              <a:tr h="576000">
                <a:tc vMerge="1">
                  <a:txBody>
                    <a:bodyPr/>
                    <a:lstStyle/>
                    <a:p>
                      <a:endParaRPr lang="zh-TW" altLang="en-US"/>
                    </a:p>
                  </a:txBody>
                  <a:tcPr/>
                </a:tc>
                <a:tc>
                  <a:txBody>
                    <a:bodyPr/>
                    <a:lstStyle/>
                    <a:p>
                      <a:pPr algn="l">
                        <a:spcAft>
                          <a:spcPts val="0"/>
                        </a:spcAft>
                      </a:pPr>
                      <a:r>
                        <a:rPr lang="en-US" sz="2800" kern="0" dirty="0">
                          <a:effectLst/>
                          <a:latin typeface="+mj-ea"/>
                          <a:ea typeface="+mj-ea"/>
                          <a:cs typeface="Times New Roman" pitchFamily="18" charset="0"/>
                        </a:rPr>
                        <a:t>   </a:t>
                      </a:r>
                      <a:r>
                        <a:rPr lang="zh-TW" altLang="en-US" sz="2800" kern="0" dirty="0">
                          <a:effectLst/>
                          <a:latin typeface="+mj-ea"/>
                          <a:ea typeface="+mj-ea"/>
                          <a:cs typeface="Times New Roman" pitchFamily="18" charset="0"/>
                        </a:rPr>
                        <a:t> </a:t>
                      </a:r>
                      <a:r>
                        <a:rPr lang="en-US" sz="2800" kern="0" dirty="0">
                          <a:effectLst/>
                          <a:latin typeface="+mj-ea"/>
                          <a:ea typeface="+mj-ea"/>
                          <a:cs typeface="Times New Roman" pitchFamily="18" charset="0"/>
                        </a:rPr>
                        <a:t>A+</a:t>
                      </a:r>
                      <a:endParaRPr lang="zh-TW" sz="2800" kern="0" dirty="0">
                        <a:solidFill>
                          <a:schemeClr val="tx1"/>
                        </a:solidFill>
                        <a:effectLst/>
                        <a:latin typeface="+mj-ea"/>
                        <a:ea typeface="+mj-ea"/>
                        <a:cs typeface="Times New Roman" pitchFamily="18" charset="0"/>
                      </a:endParaRPr>
                    </a:p>
                  </a:txBody>
                  <a:tcPr marL="17781" marR="17781" marT="0" marB="0" anchor="ctr"/>
                </a:tc>
                <a:tc vMerge="1">
                  <a:txBody>
                    <a:bodyPr/>
                    <a:lstStyle/>
                    <a:p>
                      <a:endParaRPr lang="zh-TW" altLang="en-US"/>
                    </a:p>
                  </a:txBody>
                  <a:tcPr/>
                </a:tc>
                <a:tc>
                  <a:txBody>
                    <a:bodyPr/>
                    <a:lstStyle/>
                    <a:p>
                      <a:pPr algn="l">
                        <a:spcAft>
                          <a:spcPts val="0"/>
                        </a:spcAft>
                      </a:pPr>
                      <a:r>
                        <a:rPr lang="en-US" sz="2800" kern="0" dirty="0">
                          <a:effectLst/>
                          <a:latin typeface="+mj-ea"/>
                          <a:ea typeface="+mj-ea"/>
                          <a:cs typeface="Times New Roman" pitchFamily="18" charset="0"/>
                        </a:rPr>
                        <a:t>  96</a:t>
                      </a:r>
                      <a:r>
                        <a:rPr lang="en-US" altLang="zh-TW" sz="2800" kern="0" dirty="0">
                          <a:effectLst/>
                          <a:latin typeface="+mj-ea"/>
                          <a:ea typeface="+mj-ea"/>
                          <a:cs typeface="Times New Roman" pitchFamily="18" charset="0"/>
                        </a:rPr>
                        <a:t>.10</a:t>
                      </a:r>
                      <a:r>
                        <a:rPr lang="en-US" sz="2800" kern="0" dirty="0">
                          <a:effectLst/>
                          <a:latin typeface="+mj-ea"/>
                          <a:ea typeface="+mj-ea"/>
                          <a:cs typeface="Times New Roman" pitchFamily="18" charset="0"/>
                        </a:rPr>
                        <a:t>-</a:t>
                      </a:r>
                      <a:r>
                        <a:rPr lang="en-US" altLang="zh-TW" sz="2800" kern="0" dirty="0">
                          <a:effectLst/>
                          <a:latin typeface="+mj-ea"/>
                          <a:ea typeface="+mj-ea"/>
                          <a:cs typeface="Times New Roman" pitchFamily="18" charset="0"/>
                        </a:rPr>
                        <a:t>97.14</a:t>
                      </a:r>
                      <a:endParaRPr lang="zh-TW" sz="2800" kern="0" dirty="0">
                        <a:solidFill>
                          <a:schemeClr val="tx1"/>
                        </a:solidFill>
                        <a:effectLst/>
                        <a:latin typeface="+mj-ea"/>
                        <a:ea typeface="+mj-ea"/>
                        <a:cs typeface="Times New Roman" pitchFamily="18" charset="0"/>
                      </a:endParaRPr>
                    </a:p>
                  </a:txBody>
                  <a:tcPr marL="17781" marR="17781" marT="0" marB="0" anchor="ctr"/>
                </a:tc>
                <a:extLst>
                  <a:ext uri="{0D108BD9-81ED-4DB2-BD59-A6C34878D82A}">
                    <a16:rowId xmlns="" xmlns:a16="http://schemas.microsoft.com/office/drawing/2014/main" val="10002"/>
                  </a:ext>
                </a:extLst>
              </a:tr>
              <a:tr h="576000">
                <a:tc vMerge="1">
                  <a:txBody>
                    <a:bodyPr/>
                    <a:lstStyle/>
                    <a:p>
                      <a:endParaRPr lang="zh-TW" altLang="en-US"/>
                    </a:p>
                  </a:txBody>
                  <a:tcPr/>
                </a:tc>
                <a:tc>
                  <a:txBody>
                    <a:bodyPr/>
                    <a:lstStyle/>
                    <a:p>
                      <a:pPr algn="l">
                        <a:spcAft>
                          <a:spcPts val="0"/>
                        </a:spcAft>
                      </a:pPr>
                      <a:r>
                        <a:rPr lang="en-US" sz="2800" kern="0" dirty="0">
                          <a:effectLst/>
                          <a:latin typeface="+mj-ea"/>
                          <a:ea typeface="+mj-ea"/>
                          <a:cs typeface="Times New Roman" pitchFamily="18" charset="0"/>
                        </a:rPr>
                        <a:t>   </a:t>
                      </a:r>
                      <a:r>
                        <a:rPr lang="zh-TW" altLang="en-US" sz="2800" kern="0" dirty="0">
                          <a:effectLst/>
                          <a:latin typeface="+mj-ea"/>
                          <a:ea typeface="+mj-ea"/>
                          <a:cs typeface="Times New Roman" pitchFamily="18" charset="0"/>
                        </a:rPr>
                        <a:t> </a:t>
                      </a:r>
                      <a:r>
                        <a:rPr lang="en-US" sz="2800" kern="0" dirty="0">
                          <a:effectLst/>
                          <a:latin typeface="+mj-ea"/>
                          <a:ea typeface="+mj-ea"/>
                          <a:cs typeface="Times New Roman" pitchFamily="18" charset="0"/>
                        </a:rPr>
                        <a:t>A</a:t>
                      </a:r>
                      <a:endParaRPr lang="zh-TW" sz="2800" kern="0" dirty="0">
                        <a:solidFill>
                          <a:schemeClr val="tx1"/>
                        </a:solidFill>
                        <a:effectLst/>
                        <a:latin typeface="+mj-ea"/>
                        <a:ea typeface="+mj-ea"/>
                        <a:cs typeface="Times New Roman" pitchFamily="18" charset="0"/>
                      </a:endParaRPr>
                    </a:p>
                  </a:txBody>
                  <a:tcPr marL="17781" marR="17781" marT="0" marB="0" anchor="ctr"/>
                </a:tc>
                <a:tc vMerge="1">
                  <a:txBody>
                    <a:bodyPr/>
                    <a:lstStyle/>
                    <a:p>
                      <a:endParaRPr lang="zh-TW" altLang="en-US"/>
                    </a:p>
                  </a:txBody>
                  <a:tcPr/>
                </a:tc>
                <a:tc>
                  <a:txBody>
                    <a:bodyPr/>
                    <a:lstStyle/>
                    <a:p>
                      <a:pPr algn="l">
                        <a:spcAft>
                          <a:spcPts val="0"/>
                        </a:spcAft>
                      </a:pPr>
                      <a:r>
                        <a:rPr lang="en-US" sz="2800" kern="0" dirty="0">
                          <a:effectLst/>
                          <a:latin typeface="+mj-ea"/>
                          <a:ea typeface="+mj-ea"/>
                          <a:cs typeface="Times New Roman" pitchFamily="18" charset="0"/>
                        </a:rPr>
                        <a:t>  90</a:t>
                      </a:r>
                      <a:r>
                        <a:rPr lang="en-US" altLang="zh-TW" sz="2800" kern="0" dirty="0">
                          <a:effectLst/>
                          <a:latin typeface="+mj-ea"/>
                          <a:ea typeface="+mj-ea"/>
                          <a:cs typeface="Times New Roman" pitchFamily="18" charset="0"/>
                        </a:rPr>
                        <a:t>.24-</a:t>
                      </a:r>
                      <a:r>
                        <a:rPr lang="en-US" sz="2800" kern="0" dirty="0">
                          <a:effectLst/>
                          <a:latin typeface="+mj-ea"/>
                          <a:ea typeface="+mj-ea"/>
                          <a:cs typeface="Times New Roman" pitchFamily="18" charset="0"/>
                        </a:rPr>
                        <a:t>95.24</a:t>
                      </a:r>
                      <a:endParaRPr lang="zh-TW" sz="2800" kern="0" dirty="0">
                        <a:solidFill>
                          <a:schemeClr val="tx1"/>
                        </a:solidFill>
                        <a:effectLst/>
                        <a:latin typeface="+mj-ea"/>
                        <a:ea typeface="+mj-ea"/>
                        <a:cs typeface="Times New Roman" pitchFamily="18" charset="0"/>
                      </a:endParaRPr>
                    </a:p>
                  </a:txBody>
                  <a:tcPr marL="17781" marR="17781" marT="0" marB="0" anchor="ctr"/>
                </a:tc>
                <a:extLst>
                  <a:ext uri="{0D108BD9-81ED-4DB2-BD59-A6C34878D82A}">
                    <a16:rowId xmlns="" xmlns:a16="http://schemas.microsoft.com/office/drawing/2014/main" val="10003"/>
                  </a:ext>
                </a:extLst>
              </a:tr>
              <a:tr h="576000">
                <a:tc rowSpan="3">
                  <a:txBody>
                    <a:bodyPr/>
                    <a:lstStyle/>
                    <a:p>
                      <a:pPr algn="ctr">
                        <a:spcAft>
                          <a:spcPts val="0"/>
                        </a:spcAft>
                      </a:pPr>
                      <a:r>
                        <a:rPr lang="zh-TW" sz="2800" kern="0" dirty="0">
                          <a:effectLst/>
                          <a:latin typeface="+mj-ea"/>
                          <a:ea typeface="+mj-ea"/>
                        </a:rPr>
                        <a:t>基礎</a:t>
                      </a:r>
                      <a:endParaRPr lang="zh-TW" sz="2800" kern="0" dirty="0">
                        <a:solidFill>
                          <a:srgbClr val="0000FF"/>
                        </a:solidFill>
                        <a:effectLst/>
                        <a:latin typeface="+mj-ea"/>
                        <a:ea typeface="+mj-ea"/>
                        <a:cs typeface="+mn-cs"/>
                      </a:endParaRPr>
                    </a:p>
                  </a:txBody>
                  <a:tcPr marL="17781" marR="17781" marT="0" marB="0" anchor="ctr"/>
                </a:tc>
                <a:tc>
                  <a:txBody>
                    <a:bodyPr/>
                    <a:lstStyle/>
                    <a:p>
                      <a:pPr algn="l">
                        <a:spcAft>
                          <a:spcPts val="0"/>
                        </a:spcAft>
                      </a:pPr>
                      <a:r>
                        <a:rPr lang="en-US" sz="2800" kern="0" dirty="0">
                          <a:effectLst/>
                          <a:latin typeface="+mj-ea"/>
                          <a:ea typeface="+mj-ea"/>
                          <a:cs typeface="Times New Roman" pitchFamily="18" charset="0"/>
                        </a:rPr>
                        <a:t>  </a:t>
                      </a:r>
                      <a:r>
                        <a:rPr lang="zh-TW" altLang="en-US" sz="2800" kern="0" dirty="0">
                          <a:effectLst/>
                          <a:latin typeface="+mj-ea"/>
                          <a:ea typeface="+mj-ea"/>
                          <a:cs typeface="Times New Roman" pitchFamily="18" charset="0"/>
                        </a:rPr>
                        <a:t>  </a:t>
                      </a:r>
                      <a:r>
                        <a:rPr lang="en-US" sz="2800" kern="0" dirty="0">
                          <a:effectLst/>
                          <a:latin typeface="+mj-ea"/>
                          <a:ea typeface="+mj-ea"/>
                          <a:cs typeface="Times New Roman" pitchFamily="18" charset="0"/>
                        </a:rPr>
                        <a:t>B++</a:t>
                      </a:r>
                      <a:endParaRPr lang="zh-TW" sz="2800" kern="0" dirty="0">
                        <a:solidFill>
                          <a:schemeClr val="tx1"/>
                        </a:solidFill>
                        <a:effectLst/>
                        <a:latin typeface="+mj-ea"/>
                        <a:ea typeface="+mj-ea"/>
                        <a:cs typeface="Times New Roman" pitchFamily="18" charset="0"/>
                      </a:endParaRPr>
                    </a:p>
                  </a:txBody>
                  <a:tcPr marL="17781" marR="17781" marT="0" marB="0" anchor="ctr"/>
                </a:tc>
                <a:tc rowSpan="3">
                  <a:txBody>
                    <a:bodyPr/>
                    <a:lstStyle/>
                    <a:p>
                      <a:pPr algn="ctr">
                        <a:spcAft>
                          <a:spcPts val="0"/>
                        </a:spcAft>
                      </a:pPr>
                      <a:r>
                        <a:rPr lang="en-US" altLang="zh-TW" sz="2800" kern="0" dirty="0">
                          <a:effectLst/>
                          <a:latin typeface="+mj-ea"/>
                          <a:ea typeface="+mj-ea"/>
                          <a:cs typeface="Times New Roman" pitchFamily="18" charset="0"/>
                        </a:rPr>
                        <a:t>39.70</a:t>
                      </a:r>
                      <a:r>
                        <a:rPr lang="en-US" sz="2800" kern="0" dirty="0">
                          <a:effectLst/>
                          <a:latin typeface="+mj-ea"/>
                          <a:ea typeface="+mj-ea"/>
                          <a:cs typeface="Times New Roman" pitchFamily="18" charset="0"/>
                        </a:rPr>
                        <a:t>-</a:t>
                      </a:r>
                      <a:r>
                        <a:rPr lang="en-US" altLang="zh-TW" sz="2800" kern="0" dirty="0">
                          <a:effectLst/>
                          <a:latin typeface="+mj-ea"/>
                          <a:ea typeface="+mj-ea"/>
                          <a:cs typeface="Times New Roman" pitchFamily="18" charset="0"/>
                        </a:rPr>
                        <a:t>89.52</a:t>
                      </a:r>
                      <a:endParaRPr lang="zh-TW" sz="2800" kern="0" dirty="0">
                        <a:solidFill>
                          <a:schemeClr val="tx1"/>
                        </a:solidFill>
                        <a:effectLst/>
                        <a:latin typeface="+mj-ea"/>
                        <a:ea typeface="+mj-ea"/>
                        <a:cs typeface="Times New Roman" pitchFamily="18" charset="0"/>
                      </a:endParaRPr>
                    </a:p>
                  </a:txBody>
                  <a:tcPr marL="17781" marR="17781" marT="0" marB="0" anchor="ctr"/>
                </a:tc>
                <a:tc>
                  <a:txBody>
                    <a:bodyPr/>
                    <a:lstStyle/>
                    <a:p>
                      <a:pPr algn="l">
                        <a:spcAft>
                          <a:spcPts val="0"/>
                        </a:spcAft>
                      </a:pPr>
                      <a:r>
                        <a:rPr lang="en-US" sz="2800" kern="0" dirty="0">
                          <a:effectLst/>
                          <a:latin typeface="+mj-ea"/>
                          <a:ea typeface="+mj-ea"/>
                          <a:cs typeface="Times New Roman" pitchFamily="18" charset="0"/>
                        </a:rPr>
                        <a:t>  80.49-89.5</a:t>
                      </a:r>
                      <a:r>
                        <a:rPr lang="en-US" altLang="zh-TW" sz="2800" kern="0" dirty="0">
                          <a:effectLst/>
                          <a:latin typeface="+mj-ea"/>
                          <a:ea typeface="+mj-ea"/>
                          <a:cs typeface="Times New Roman" pitchFamily="18" charset="0"/>
                        </a:rPr>
                        <a:t>2</a:t>
                      </a:r>
                      <a:endParaRPr lang="zh-TW" sz="2800" kern="0" dirty="0">
                        <a:solidFill>
                          <a:schemeClr val="tx1"/>
                        </a:solidFill>
                        <a:effectLst/>
                        <a:latin typeface="+mj-ea"/>
                        <a:ea typeface="+mj-ea"/>
                        <a:cs typeface="Times New Roman" pitchFamily="18" charset="0"/>
                      </a:endParaRPr>
                    </a:p>
                  </a:txBody>
                  <a:tcPr marL="17781" marR="17781" marT="0" marB="0" anchor="ctr"/>
                </a:tc>
                <a:extLst>
                  <a:ext uri="{0D108BD9-81ED-4DB2-BD59-A6C34878D82A}">
                    <a16:rowId xmlns="" xmlns:a16="http://schemas.microsoft.com/office/drawing/2014/main" val="10004"/>
                  </a:ext>
                </a:extLst>
              </a:tr>
              <a:tr h="576000">
                <a:tc vMerge="1">
                  <a:txBody>
                    <a:bodyPr/>
                    <a:lstStyle/>
                    <a:p>
                      <a:endParaRPr lang="zh-TW" altLang="en-US"/>
                    </a:p>
                  </a:txBody>
                  <a:tcPr/>
                </a:tc>
                <a:tc>
                  <a:txBody>
                    <a:bodyPr/>
                    <a:lstStyle/>
                    <a:p>
                      <a:pPr algn="l">
                        <a:spcAft>
                          <a:spcPts val="0"/>
                        </a:spcAft>
                      </a:pPr>
                      <a:r>
                        <a:rPr lang="en-US" sz="2800" kern="0" dirty="0">
                          <a:effectLst/>
                          <a:latin typeface="+mj-ea"/>
                          <a:ea typeface="+mj-ea"/>
                          <a:cs typeface="Times New Roman" pitchFamily="18" charset="0"/>
                        </a:rPr>
                        <a:t>  </a:t>
                      </a:r>
                      <a:r>
                        <a:rPr lang="zh-TW" altLang="en-US" sz="2800" kern="0" dirty="0">
                          <a:effectLst/>
                          <a:latin typeface="+mj-ea"/>
                          <a:ea typeface="+mj-ea"/>
                          <a:cs typeface="Times New Roman" pitchFamily="18" charset="0"/>
                        </a:rPr>
                        <a:t>  </a:t>
                      </a:r>
                      <a:r>
                        <a:rPr lang="en-US" sz="2800" kern="0" dirty="0">
                          <a:effectLst/>
                          <a:latin typeface="+mj-ea"/>
                          <a:ea typeface="+mj-ea"/>
                          <a:cs typeface="Times New Roman" pitchFamily="18" charset="0"/>
                        </a:rPr>
                        <a:t>B+</a:t>
                      </a:r>
                      <a:endParaRPr lang="zh-TW" sz="2800" kern="0" dirty="0">
                        <a:solidFill>
                          <a:schemeClr val="tx1"/>
                        </a:solidFill>
                        <a:effectLst/>
                        <a:latin typeface="+mj-ea"/>
                        <a:ea typeface="+mj-ea"/>
                        <a:cs typeface="Times New Roman" pitchFamily="18" charset="0"/>
                      </a:endParaRPr>
                    </a:p>
                  </a:txBody>
                  <a:tcPr marL="17781" marR="17781" marT="0" marB="0" anchor="ctr"/>
                </a:tc>
                <a:tc vMerge="1">
                  <a:txBody>
                    <a:bodyPr/>
                    <a:lstStyle/>
                    <a:p>
                      <a:endParaRPr lang="zh-TW" altLang="en-US"/>
                    </a:p>
                  </a:txBody>
                  <a:tcPr/>
                </a:tc>
                <a:tc>
                  <a:txBody>
                    <a:bodyPr/>
                    <a:lstStyle/>
                    <a:p>
                      <a:pPr algn="l">
                        <a:spcAft>
                          <a:spcPts val="0"/>
                        </a:spcAft>
                      </a:pPr>
                      <a:r>
                        <a:rPr lang="en-US" sz="2800" kern="0" dirty="0">
                          <a:effectLst/>
                          <a:latin typeface="+mj-ea"/>
                          <a:ea typeface="+mj-ea"/>
                          <a:cs typeface="Times New Roman" pitchFamily="18" charset="0"/>
                        </a:rPr>
                        <a:t>  66</a:t>
                      </a:r>
                      <a:r>
                        <a:rPr lang="en-US" altLang="zh-TW" sz="2800" kern="0" dirty="0">
                          <a:effectLst/>
                          <a:latin typeface="+mj-ea"/>
                          <a:ea typeface="+mj-ea"/>
                          <a:cs typeface="Times New Roman" pitchFamily="18" charset="0"/>
                        </a:rPr>
                        <a:t>.88</a:t>
                      </a:r>
                      <a:r>
                        <a:rPr lang="en-US" sz="2800" kern="0" dirty="0">
                          <a:effectLst/>
                          <a:latin typeface="+mj-ea"/>
                          <a:ea typeface="+mj-ea"/>
                          <a:cs typeface="Times New Roman" pitchFamily="18" charset="0"/>
                        </a:rPr>
                        <a:t>-80</a:t>
                      </a:r>
                      <a:r>
                        <a:rPr lang="en-US" altLang="zh-TW" sz="2800" kern="0" dirty="0">
                          <a:effectLst/>
                          <a:latin typeface="+mj-ea"/>
                          <a:ea typeface="+mj-ea"/>
                          <a:cs typeface="Times New Roman" pitchFamily="18" charset="0"/>
                        </a:rPr>
                        <a:t>.00</a:t>
                      </a:r>
                      <a:endParaRPr lang="zh-TW" sz="2800" kern="0" dirty="0">
                        <a:solidFill>
                          <a:schemeClr val="tx1"/>
                        </a:solidFill>
                        <a:effectLst/>
                        <a:latin typeface="+mj-ea"/>
                        <a:ea typeface="+mj-ea"/>
                        <a:cs typeface="Times New Roman" pitchFamily="18" charset="0"/>
                      </a:endParaRPr>
                    </a:p>
                  </a:txBody>
                  <a:tcPr marL="17781" marR="17781" marT="0" marB="0" anchor="ctr"/>
                </a:tc>
                <a:extLst>
                  <a:ext uri="{0D108BD9-81ED-4DB2-BD59-A6C34878D82A}">
                    <a16:rowId xmlns="" xmlns:a16="http://schemas.microsoft.com/office/drawing/2014/main" val="10005"/>
                  </a:ext>
                </a:extLst>
              </a:tr>
              <a:tr h="576000">
                <a:tc vMerge="1">
                  <a:txBody>
                    <a:bodyPr/>
                    <a:lstStyle/>
                    <a:p>
                      <a:endParaRPr lang="zh-TW" altLang="en-US"/>
                    </a:p>
                  </a:txBody>
                  <a:tcPr/>
                </a:tc>
                <a:tc>
                  <a:txBody>
                    <a:bodyPr/>
                    <a:lstStyle/>
                    <a:p>
                      <a:pPr algn="l">
                        <a:spcAft>
                          <a:spcPts val="0"/>
                        </a:spcAft>
                      </a:pPr>
                      <a:r>
                        <a:rPr lang="en-US" sz="2800" kern="0" dirty="0">
                          <a:effectLst/>
                          <a:latin typeface="+mj-ea"/>
                          <a:ea typeface="+mj-ea"/>
                          <a:cs typeface="Times New Roman" pitchFamily="18" charset="0"/>
                        </a:rPr>
                        <a:t>  </a:t>
                      </a:r>
                      <a:r>
                        <a:rPr lang="zh-TW" altLang="en-US" sz="2800" kern="0" dirty="0">
                          <a:effectLst/>
                          <a:latin typeface="+mj-ea"/>
                          <a:ea typeface="+mj-ea"/>
                          <a:cs typeface="Times New Roman" pitchFamily="18" charset="0"/>
                        </a:rPr>
                        <a:t>  </a:t>
                      </a:r>
                      <a:r>
                        <a:rPr lang="en-US" sz="2800" kern="0" dirty="0">
                          <a:effectLst/>
                          <a:latin typeface="+mj-ea"/>
                          <a:ea typeface="+mj-ea"/>
                          <a:cs typeface="Times New Roman" pitchFamily="18" charset="0"/>
                        </a:rPr>
                        <a:t>B</a:t>
                      </a:r>
                      <a:endParaRPr lang="zh-TW" sz="2800" kern="0" dirty="0">
                        <a:solidFill>
                          <a:schemeClr val="tx1"/>
                        </a:solidFill>
                        <a:effectLst/>
                        <a:latin typeface="+mj-ea"/>
                        <a:ea typeface="+mj-ea"/>
                        <a:cs typeface="Times New Roman" pitchFamily="18" charset="0"/>
                      </a:endParaRPr>
                    </a:p>
                  </a:txBody>
                  <a:tcPr marL="17781" marR="17781" marT="0" marB="0" anchor="ctr"/>
                </a:tc>
                <a:tc vMerge="1">
                  <a:txBody>
                    <a:bodyPr/>
                    <a:lstStyle/>
                    <a:p>
                      <a:endParaRPr lang="zh-TW" altLang="en-US"/>
                    </a:p>
                  </a:txBody>
                  <a:tcPr/>
                </a:tc>
                <a:tc>
                  <a:txBody>
                    <a:bodyPr/>
                    <a:lstStyle/>
                    <a:p>
                      <a:pPr algn="l">
                        <a:spcAft>
                          <a:spcPts val="0"/>
                        </a:spcAft>
                      </a:pPr>
                      <a:r>
                        <a:rPr lang="en-US" altLang="zh-TW" sz="2800" kern="0" dirty="0">
                          <a:effectLst/>
                          <a:latin typeface="+mj-ea"/>
                          <a:ea typeface="+mj-ea"/>
                          <a:cs typeface="Times New Roman" pitchFamily="18" charset="0"/>
                        </a:rPr>
                        <a:t>  39.70-66.83</a:t>
                      </a:r>
                      <a:endParaRPr lang="zh-TW" sz="2800" kern="0" dirty="0">
                        <a:solidFill>
                          <a:schemeClr val="tx1"/>
                        </a:solidFill>
                        <a:effectLst/>
                        <a:latin typeface="+mj-ea"/>
                        <a:ea typeface="+mj-ea"/>
                        <a:cs typeface="Times New Roman" pitchFamily="18" charset="0"/>
                      </a:endParaRPr>
                    </a:p>
                  </a:txBody>
                  <a:tcPr marL="17781" marR="17781" marT="0" marB="0" anchor="ctr"/>
                </a:tc>
                <a:extLst>
                  <a:ext uri="{0D108BD9-81ED-4DB2-BD59-A6C34878D82A}">
                    <a16:rowId xmlns="" xmlns:a16="http://schemas.microsoft.com/office/drawing/2014/main" val="10006"/>
                  </a:ext>
                </a:extLst>
              </a:tr>
              <a:tr h="576000">
                <a:tc>
                  <a:txBody>
                    <a:bodyPr/>
                    <a:lstStyle/>
                    <a:p>
                      <a:pPr algn="ctr">
                        <a:spcAft>
                          <a:spcPts val="0"/>
                        </a:spcAft>
                      </a:pPr>
                      <a:r>
                        <a:rPr lang="zh-TW" sz="2800" kern="0" dirty="0">
                          <a:effectLst/>
                          <a:latin typeface="+mj-ea"/>
                          <a:ea typeface="+mj-ea"/>
                        </a:rPr>
                        <a:t>待加強</a:t>
                      </a:r>
                      <a:endParaRPr lang="zh-TW" sz="2800" kern="0" dirty="0">
                        <a:solidFill>
                          <a:srgbClr val="0000FF"/>
                        </a:solidFill>
                        <a:effectLst/>
                        <a:latin typeface="+mj-ea"/>
                        <a:ea typeface="+mj-ea"/>
                        <a:cs typeface="+mn-cs"/>
                      </a:endParaRPr>
                    </a:p>
                  </a:txBody>
                  <a:tcPr marL="17781" marR="17781" marT="0" marB="0" anchor="ctr"/>
                </a:tc>
                <a:tc>
                  <a:txBody>
                    <a:bodyPr/>
                    <a:lstStyle/>
                    <a:p>
                      <a:pPr algn="l">
                        <a:spcAft>
                          <a:spcPts val="0"/>
                        </a:spcAft>
                      </a:pPr>
                      <a:r>
                        <a:rPr lang="en-US" sz="2800" kern="0" dirty="0">
                          <a:effectLst/>
                          <a:latin typeface="+mj-ea"/>
                          <a:ea typeface="+mj-ea"/>
                          <a:cs typeface="Times New Roman" pitchFamily="18" charset="0"/>
                        </a:rPr>
                        <a:t>   </a:t>
                      </a:r>
                      <a:r>
                        <a:rPr lang="zh-TW" altLang="en-US" sz="2800" kern="0" dirty="0">
                          <a:effectLst/>
                          <a:latin typeface="+mj-ea"/>
                          <a:ea typeface="+mj-ea"/>
                          <a:cs typeface="Times New Roman" pitchFamily="18" charset="0"/>
                        </a:rPr>
                        <a:t> </a:t>
                      </a:r>
                      <a:r>
                        <a:rPr lang="en-US" sz="2800" kern="0" dirty="0">
                          <a:effectLst/>
                          <a:latin typeface="+mj-ea"/>
                          <a:ea typeface="+mj-ea"/>
                          <a:cs typeface="Times New Roman" pitchFamily="18" charset="0"/>
                        </a:rPr>
                        <a:t>C</a:t>
                      </a:r>
                      <a:endParaRPr lang="zh-TW" sz="2800" kern="0" dirty="0">
                        <a:solidFill>
                          <a:schemeClr val="tx1"/>
                        </a:solidFill>
                        <a:effectLst/>
                        <a:latin typeface="+mj-ea"/>
                        <a:ea typeface="+mj-ea"/>
                        <a:cs typeface="Times New Roman" pitchFamily="18" charset="0"/>
                      </a:endParaRPr>
                    </a:p>
                  </a:txBody>
                  <a:tcPr marL="17781" marR="17781" marT="0" marB="0" anchor="ctr"/>
                </a:tc>
                <a:tc gridSpan="2">
                  <a:txBody>
                    <a:bodyPr/>
                    <a:lstStyle/>
                    <a:p>
                      <a:pPr algn="l">
                        <a:spcAft>
                          <a:spcPts val="0"/>
                        </a:spcAft>
                      </a:pPr>
                      <a:r>
                        <a:rPr lang="zh-TW" altLang="en-US" sz="2800" kern="0" dirty="0">
                          <a:effectLst/>
                          <a:latin typeface="+mj-ea"/>
                          <a:ea typeface="+mj-ea"/>
                          <a:cs typeface="Times New Roman" pitchFamily="18" charset="0"/>
                        </a:rPr>
                        <a:t> </a:t>
                      </a:r>
                      <a:r>
                        <a:rPr lang="zh-TW" altLang="en-US" sz="2800" kern="0" baseline="0" dirty="0">
                          <a:effectLst/>
                          <a:latin typeface="+mj-ea"/>
                          <a:ea typeface="+mj-ea"/>
                          <a:cs typeface="Times New Roman" pitchFamily="18" charset="0"/>
                        </a:rPr>
                        <a:t>  </a:t>
                      </a:r>
                      <a:r>
                        <a:rPr lang="en-US" sz="2800" kern="0" dirty="0">
                          <a:effectLst/>
                          <a:latin typeface="+mj-ea"/>
                          <a:ea typeface="+mj-ea"/>
                          <a:cs typeface="Times New Roman" pitchFamily="18" charset="0"/>
                        </a:rPr>
                        <a:t>0.00-</a:t>
                      </a:r>
                      <a:r>
                        <a:rPr lang="en-US" altLang="zh-TW" sz="2800" kern="0" dirty="0">
                          <a:effectLst/>
                          <a:latin typeface="+mj-ea"/>
                          <a:ea typeface="+mj-ea"/>
                          <a:cs typeface="Times New Roman" pitchFamily="18" charset="0"/>
                        </a:rPr>
                        <a:t>39.65</a:t>
                      </a:r>
                      <a:endParaRPr lang="zh-TW" sz="2800" kern="0" dirty="0">
                        <a:solidFill>
                          <a:schemeClr val="tx1"/>
                        </a:solidFill>
                        <a:effectLst/>
                        <a:latin typeface="+mj-ea"/>
                        <a:ea typeface="+mj-ea"/>
                        <a:cs typeface="Times New Roman" pitchFamily="18" charset="0"/>
                      </a:endParaRPr>
                    </a:p>
                  </a:txBody>
                  <a:tcPr marL="17781" marR="17781" marT="0" marB="0" anchor="ctr"/>
                </a:tc>
                <a:tc hMerge="1">
                  <a:txBody>
                    <a:bodyPr/>
                    <a:lstStyle/>
                    <a:p>
                      <a:endParaRPr lang="zh-TW" altLang="en-US"/>
                    </a:p>
                  </a:txBody>
                  <a:tcPr/>
                </a:tc>
                <a:extLst>
                  <a:ext uri="{0D108BD9-81ED-4DB2-BD59-A6C34878D82A}">
                    <a16:rowId xmlns="" xmlns:a16="http://schemas.microsoft.com/office/drawing/2014/main" val="10007"/>
                  </a:ext>
                </a:extLst>
              </a:tr>
            </a:tbl>
          </a:graphicData>
        </a:graphic>
      </p:graphicFrame>
      <p:sp>
        <p:nvSpPr>
          <p:cNvPr id="5" name="橢圓形圖說文字 4"/>
          <p:cNvSpPr/>
          <p:nvPr/>
        </p:nvSpPr>
        <p:spPr>
          <a:xfrm>
            <a:off x="6876256" y="5320018"/>
            <a:ext cx="2160240" cy="1349342"/>
          </a:xfrm>
          <a:prstGeom prst="wedgeEllipseCallout">
            <a:avLst>
              <a:gd name="adj1" fmla="val 24903"/>
              <a:gd name="adj2" fmla="val -156700"/>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800" dirty="0">
                <a:solidFill>
                  <a:srgbClr val="0000FF"/>
                </a:solidFill>
                <a:latin typeface="+mj-ea"/>
                <a:ea typeface="+mj-ea"/>
                <a:cs typeface="Times New Roman" pitchFamily="18" charset="0"/>
              </a:rPr>
              <a:t>81.49</a:t>
            </a:r>
            <a:r>
              <a:rPr lang="zh-TW" altLang="en-US" sz="2800" dirty="0">
                <a:solidFill>
                  <a:srgbClr val="0000FF"/>
                </a:solidFill>
                <a:latin typeface="+mj-ea"/>
                <a:ea typeface="+mj-ea"/>
                <a:cs typeface="Times New Roman" pitchFamily="18" charset="0"/>
              </a:rPr>
              <a:t>分 </a:t>
            </a:r>
            <a:r>
              <a:rPr lang="en-US" altLang="zh-TW" sz="2800" dirty="0">
                <a:solidFill>
                  <a:srgbClr val="0000FF"/>
                </a:solidFill>
                <a:latin typeface="+mj-ea"/>
                <a:ea typeface="+mj-ea"/>
                <a:cs typeface="Times New Roman" pitchFamily="18" charset="0"/>
              </a:rPr>
              <a:t/>
            </a:r>
            <a:br>
              <a:rPr lang="en-US" altLang="zh-TW" sz="2800" dirty="0">
                <a:solidFill>
                  <a:srgbClr val="0000FF"/>
                </a:solidFill>
                <a:latin typeface="+mj-ea"/>
                <a:ea typeface="+mj-ea"/>
                <a:cs typeface="Times New Roman" pitchFamily="18" charset="0"/>
              </a:rPr>
            </a:br>
            <a:r>
              <a:rPr lang="zh-TW" altLang="en-US" sz="2800" dirty="0">
                <a:solidFill>
                  <a:srgbClr val="0000FF"/>
                </a:solidFill>
                <a:latin typeface="+mj-ea"/>
                <a:ea typeface="+mj-ea"/>
                <a:cs typeface="Times New Roman" pitchFamily="18" charset="0"/>
              </a:rPr>
              <a:t>是</a:t>
            </a:r>
            <a:r>
              <a:rPr lang="en-US" altLang="zh-TW" sz="2800" dirty="0">
                <a:solidFill>
                  <a:srgbClr val="FF0000"/>
                </a:solidFill>
                <a:latin typeface="+mj-ea"/>
                <a:ea typeface="+mj-ea"/>
                <a:cs typeface="Times New Roman" pitchFamily="18" charset="0"/>
              </a:rPr>
              <a:t>B++</a:t>
            </a:r>
            <a:endParaRPr lang="zh-TW" altLang="en-US" sz="2800" dirty="0">
              <a:solidFill>
                <a:srgbClr val="0000FF"/>
              </a:solidFill>
              <a:latin typeface="+mj-ea"/>
              <a:ea typeface="+mj-ea"/>
              <a:cs typeface="Times New Roman" pitchFamily="18" charset="0"/>
            </a:endParaRPr>
          </a:p>
        </p:txBody>
      </p:sp>
      <p:sp>
        <p:nvSpPr>
          <p:cNvPr id="6"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英語科三等級四標示</a:t>
            </a:r>
          </a:p>
        </p:txBody>
      </p:sp>
    </p:spTree>
    <p:extLst>
      <p:ext uri="{BB962C8B-B14F-4D97-AF65-F5344CB8AC3E}">
        <p14:creationId xmlns:p14="http://schemas.microsoft.com/office/powerpoint/2010/main" val="2151339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數學科考試內容及方式</a:t>
            </a:r>
          </a:p>
        </p:txBody>
      </p:sp>
      <p:sp>
        <p:nvSpPr>
          <p:cNvPr id="8" name="內容版面配置區 2"/>
          <p:cNvSpPr txBox="1">
            <a:spLocks/>
          </p:cNvSpPr>
          <p:nvPr/>
        </p:nvSpPr>
        <p:spPr>
          <a:xfrm>
            <a:off x="179512" y="1260000"/>
            <a:ext cx="8784976" cy="4525963"/>
          </a:xfrm>
          <a:prstGeom prst="rect">
            <a:avLst/>
          </a:prstGeom>
        </p:spPr>
        <p:txBody>
          <a:bodyPr vert="horz" rtlCol="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spcBef>
                <a:spcPts val="0"/>
              </a:spcBef>
              <a:spcAft>
                <a:spcPts val="600"/>
              </a:spcAft>
              <a:buSzPct val="100000"/>
              <a:buFont typeface="Arial" panose="020B0604020202020204" pitchFamily="34" charset="0"/>
              <a:buChar char="•"/>
              <a:defRPr/>
            </a:pPr>
            <a:r>
              <a:rPr lang="zh-TW" altLang="en-US" sz="2800" b="1" dirty="0">
                <a:latin typeface="+mj-ea"/>
                <a:ea typeface="+mj-ea"/>
              </a:rPr>
              <a:t>內容</a:t>
            </a:r>
            <a:r>
              <a:rPr lang="zh-TW" altLang="en-US" sz="2800" dirty="0">
                <a:latin typeface="+mj-ea"/>
                <a:ea typeface="+mj-ea"/>
              </a:rPr>
              <a:t>：數與量、幾何</a:t>
            </a:r>
            <a:r>
              <a:rPr lang="zh-TW" altLang="en-US" sz="2800" dirty="0">
                <a:latin typeface="+mj-ea"/>
              </a:rPr>
              <a:t>、</a:t>
            </a:r>
            <a:r>
              <a:rPr lang="zh-TW" altLang="en-US" sz="2800" dirty="0">
                <a:latin typeface="+mj-ea"/>
                <a:ea typeface="+mj-ea"/>
              </a:rPr>
              <a:t>代數</a:t>
            </a:r>
            <a:r>
              <a:rPr lang="zh-TW" altLang="en-US" sz="2800" dirty="0">
                <a:latin typeface="+mj-ea"/>
              </a:rPr>
              <a:t>、</a:t>
            </a:r>
            <a:r>
              <a:rPr lang="zh-TW" altLang="en-US" sz="2800" dirty="0">
                <a:latin typeface="+mj-ea"/>
                <a:ea typeface="+mj-ea"/>
              </a:rPr>
              <a:t>統計與機率</a:t>
            </a:r>
            <a:r>
              <a:rPr lang="zh-TW" altLang="en-US" sz="2800" dirty="0">
                <a:latin typeface="+mj-ea"/>
              </a:rPr>
              <a:t>、</a:t>
            </a:r>
            <a:r>
              <a:rPr lang="zh-TW" altLang="en-US" sz="2800" dirty="0">
                <a:latin typeface="+mj-ea"/>
                <a:ea typeface="+mj-ea"/>
              </a:rPr>
              <a:t>連結（數學概念間的連結融貫、與生活情境連結的解題能力）</a:t>
            </a:r>
            <a:endParaRPr lang="en-US" altLang="zh-TW" sz="2800" dirty="0">
              <a:latin typeface="+mj-ea"/>
              <a:ea typeface="+mj-ea"/>
            </a:endParaRPr>
          </a:p>
          <a:p>
            <a:pPr fontAlgn="auto">
              <a:spcBef>
                <a:spcPts val="0"/>
              </a:spcBef>
              <a:spcAft>
                <a:spcPts val="600"/>
              </a:spcAft>
              <a:buSzPct val="100000"/>
              <a:buFont typeface="Arial" panose="020B0604020202020204" pitchFamily="34" charset="0"/>
              <a:buChar char="•"/>
              <a:defRPr/>
            </a:pPr>
            <a:r>
              <a:rPr lang="zh-TW" altLang="en-US" sz="2800" b="1" dirty="0">
                <a:latin typeface="+mj-ea"/>
                <a:ea typeface="+mj-ea"/>
              </a:rPr>
              <a:t>非選擇題評量理由</a:t>
            </a:r>
          </a:p>
          <a:p>
            <a:pPr lvl="1" fontAlgn="auto">
              <a:spcBef>
                <a:spcPts val="0"/>
              </a:spcBef>
              <a:spcAft>
                <a:spcPts val="600"/>
              </a:spcAft>
              <a:buFont typeface="Arial" panose="020B0604020202020204" pitchFamily="34" charset="0"/>
              <a:buChar char="•"/>
              <a:defRPr/>
            </a:pPr>
            <a:r>
              <a:rPr lang="zh-TW" altLang="en-US" sz="2400" dirty="0">
                <a:latin typeface="+mj-ea"/>
                <a:ea typeface="+mj-ea"/>
              </a:rPr>
              <a:t>數學領域課綱除了重視數學概念、演算能力、抽象能力及推論能力的培養外，也重視數學溝通能力；其中部分能力的培養須藉由解題過程中各步驟合理性的探討，方能養成。</a:t>
            </a:r>
          </a:p>
          <a:p>
            <a:pPr lvl="1" fontAlgn="auto">
              <a:spcBef>
                <a:spcPts val="0"/>
              </a:spcBef>
              <a:spcAft>
                <a:spcPts val="600"/>
              </a:spcAft>
              <a:buFont typeface="Arial" panose="020B0604020202020204" pitchFamily="34" charset="0"/>
              <a:buChar char="•"/>
              <a:defRPr/>
            </a:pPr>
            <a:r>
              <a:rPr lang="zh-TW" altLang="en-US" sz="2400" dirty="0">
                <a:latin typeface="+mj-ea"/>
                <a:ea typeface="+mj-ea"/>
              </a:rPr>
              <a:t>選擇題題型不易有效評量數學溝通能力中與「表達」相關之重要學習能力指標。</a:t>
            </a:r>
          </a:p>
          <a:p>
            <a:pPr lvl="1" fontAlgn="auto">
              <a:spcBef>
                <a:spcPts val="0"/>
              </a:spcBef>
              <a:spcAft>
                <a:spcPts val="600"/>
              </a:spcAft>
              <a:buFont typeface="Arial" panose="020B0604020202020204" pitchFamily="34" charset="0"/>
              <a:buChar char="•"/>
              <a:defRPr/>
            </a:pPr>
            <a:r>
              <a:rPr lang="zh-TW" altLang="en-US" sz="2400" dirty="0">
                <a:latin typeface="+mj-ea"/>
                <a:ea typeface="+mj-ea"/>
              </a:rPr>
              <a:t>依據課程綱要內涵，數學科納入非選擇題，評量數學溝通能力，以更全面地了解學生的數學能力表現。</a:t>
            </a:r>
          </a:p>
        </p:txBody>
      </p:sp>
    </p:spTree>
    <p:extLst>
      <p:ext uri="{BB962C8B-B14F-4D97-AF65-F5344CB8AC3E}">
        <p14:creationId xmlns:p14="http://schemas.microsoft.com/office/powerpoint/2010/main" val="320026607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數學科非選擇題：作答注意事項</a:t>
            </a:r>
          </a:p>
        </p:txBody>
      </p:sp>
      <p:sp>
        <p:nvSpPr>
          <p:cNvPr id="6" name="內容版面配置區 2"/>
          <p:cNvSpPr txBox="1">
            <a:spLocks/>
          </p:cNvSpPr>
          <p:nvPr/>
        </p:nvSpPr>
        <p:spPr>
          <a:xfrm>
            <a:off x="179512" y="1260000"/>
            <a:ext cx="8784976" cy="4525963"/>
          </a:xfrm>
          <a:prstGeom prst="rect">
            <a:avLst/>
          </a:prstGeom>
        </p:spPr>
        <p:txBody>
          <a:bodyPr vert="horz" rtlCol="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spcBef>
                <a:spcPts val="0"/>
              </a:spcBef>
              <a:spcAft>
                <a:spcPts val="600"/>
              </a:spcAft>
              <a:buSzPct val="100000"/>
              <a:buFont typeface="Arial" panose="020B0604020202020204" pitchFamily="34" charset="0"/>
              <a:buChar char="•"/>
              <a:defRPr/>
            </a:pPr>
            <a:r>
              <a:rPr lang="zh-TW" altLang="en-US" sz="2800" dirty="0">
                <a:latin typeface="+mj-ea"/>
                <a:ea typeface="+mj-ea"/>
              </a:rPr>
              <a:t>只寫答案而</a:t>
            </a:r>
            <a:r>
              <a:rPr lang="zh-TW" altLang="en-US" sz="2800" dirty="0">
                <a:solidFill>
                  <a:srgbClr val="FF0000"/>
                </a:solidFill>
                <a:latin typeface="+mj-ea"/>
                <a:ea typeface="+mj-ea"/>
              </a:rPr>
              <a:t>無計算過程</a:t>
            </a:r>
            <a:r>
              <a:rPr lang="zh-TW" altLang="en-US" sz="2800" dirty="0">
                <a:latin typeface="+mj-ea"/>
                <a:ea typeface="+mj-ea"/>
              </a:rPr>
              <a:t>或說明，</a:t>
            </a:r>
            <a:r>
              <a:rPr lang="zh-TW" altLang="en-US" sz="2800" dirty="0">
                <a:solidFill>
                  <a:srgbClr val="FF0000"/>
                </a:solidFill>
                <a:latin typeface="+mj-ea"/>
                <a:ea typeface="+mj-ea"/>
              </a:rPr>
              <a:t>無法判斷</a:t>
            </a:r>
            <a:r>
              <a:rPr lang="zh-TW" altLang="en-US" sz="2800" dirty="0">
                <a:latin typeface="+mj-ea"/>
                <a:ea typeface="+mj-ea"/>
              </a:rPr>
              <a:t>擬定策略的適切性，及過程表達的合理、完整性，該題以</a:t>
            </a:r>
            <a:r>
              <a:rPr lang="en-US" altLang="zh-TW" sz="2800" dirty="0">
                <a:solidFill>
                  <a:srgbClr val="FF0000"/>
                </a:solidFill>
                <a:latin typeface="+mj-ea"/>
                <a:ea typeface="+mj-ea"/>
              </a:rPr>
              <a:t>0</a:t>
            </a:r>
            <a:r>
              <a:rPr lang="zh-TW" altLang="en-US" sz="2800" dirty="0">
                <a:solidFill>
                  <a:srgbClr val="FF0000"/>
                </a:solidFill>
                <a:latin typeface="+mj-ea"/>
                <a:ea typeface="+mj-ea"/>
              </a:rPr>
              <a:t>分</a:t>
            </a:r>
            <a:r>
              <a:rPr lang="zh-TW" altLang="en-US" sz="2800" dirty="0">
                <a:latin typeface="+mj-ea"/>
                <a:ea typeface="+mj-ea"/>
              </a:rPr>
              <a:t>計。</a:t>
            </a:r>
          </a:p>
          <a:p>
            <a:pPr fontAlgn="auto">
              <a:spcBef>
                <a:spcPts val="0"/>
              </a:spcBef>
              <a:spcAft>
                <a:spcPts val="600"/>
              </a:spcAft>
              <a:buSzPct val="100000"/>
              <a:buFont typeface="Arial" panose="020B0604020202020204" pitchFamily="34" charset="0"/>
              <a:buChar char="•"/>
              <a:defRPr/>
            </a:pPr>
            <a:r>
              <a:rPr lang="zh-TW" altLang="en-US" sz="2800" dirty="0">
                <a:latin typeface="+mj-ea"/>
                <a:ea typeface="+mj-ea"/>
              </a:rPr>
              <a:t>使用</a:t>
            </a:r>
            <a:r>
              <a:rPr lang="zh-TW" altLang="en-US" sz="2800" dirty="0">
                <a:solidFill>
                  <a:srgbClr val="FF0000"/>
                </a:solidFill>
                <a:latin typeface="+mj-ea"/>
                <a:ea typeface="+mj-ea"/>
              </a:rPr>
              <a:t>黑色墨水</a:t>
            </a:r>
            <a:r>
              <a:rPr lang="zh-TW" altLang="en-US" sz="2800" dirty="0">
                <a:latin typeface="+mj-ea"/>
                <a:ea typeface="+mj-ea"/>
              </a:rPr>
              <a:t>的筆書寫，並寫在對應的</a:t>
            </a:r>
            <a:r>
              <a:rPr lang="zh-TW" altLang="en-US" sz="2800" dirty="0">
                <a:solidFill>
                  <a:srgbClr val="FF0000"/>
                </a:solidFill>
                <a:latin typeface="+mj-ea"/>
                <a:ea typeface="+mj-ea"/>
              </a:rPr>
              <a:t>作答區</a:t>
            </a:r>
            <a:r>
              <a:rPr lang="zh-TW" altLang="en-US" sz="2800" dirty="0">
                <a:latin typeface="+mj-ea"/>
                <a:ea typeface="+mj-ea"/>
              </a:rPr>
              <a:t>內（閱卷僅依作答區之內容進行評分）。請充分利用作答空間，若書寫內容多，可自行將作答區畫分兩部分，延續該題未完成的作答內容。</a:t>
            </a:r>
          </a:p>
          <a:p>
            <a:pPr fontAlgn="auto">
              <a:spcBef>
                <a:spcPts val="0"/>
              </a:spcBef>
              <a:spcAft>
                <a:spcPts val="600"/>
              </a:spcAft>
              <a:buSzPct val="100000"/>
              <a:buFont typeface="Arial" panose="020B0604020202020204" pitchFamily="34" charset="0"/>
              <a:buChar char="•"/>
              <a:defRPr/>
            </a:pPr>
            <a:r>
              <a:rPr lang="zh-TW" altLang="en-US" sz="2800" dirty="0">
                <a:latin typeface="+mj-ea"/>
                <a:ea typeface="+mj-ea"/>
              </a:rPr>
              <a:t>作答時需要用到</a:t>
            </a:r>
            <a:r>
              <a:rPr lang="zh-TW" altLang="en-US" sz="2800" dirty="0">
                <a:solidFill>
                  <a:srgbClr val="FF0000"/>
                </a:solidFill>
                <a:latin typeface="+mj-ea"/>
              </a:rPr>
              <a:t>在試題圖形上自行標示的記號</a:t>
            </a:r>
            <a:r>
              <a:rPr lang="zh-TW" altLang="en-US" sz="2800" dirty="0">
                <a:latin typeface="+mj-ea"/>
                <a:ea typeface="+mj-ea"/>
              </a:rPr>
              <a:t>，則需將題目圖形畫在作答區內，以利閱卷委員進行評分。</a:t>
            </a:r>
          </a:p>
          <a:p>
            <a:pPr fontAlgn="auto">
              <a:spcBef>
                <a:spcPts val="0"/>
              </a:spcBef>
              <a:spcAft>
                <a:spcPts val="600"/>
              </a:spcAft>
              <a:buSzPct val="100000"/>
              <a:buFont typeface="Arial" panose="020B0604020202020204" pitchFamily="34" charset="0"/>
              <a:buChar char="•"/>
              <a:defRPr/>
            </a:pPr>
            <a:r>
              <a:rPr lang="zh-TW" altLang="en-US" sz="2800" dirty="0">
                <a:solidFill>
                  <a:srgbClr val="FF0000"/>
                </a:solidFill>
                <a:latin typeface="+mj-ea"/>
                <a:ea typeface="+mj-ea"/>
              </a:rPr>
              <a:t>違規卷</a:t>
            </a:r>
            <a:r>
              <a:rPr lang="zh-TW" altLang="en-US" sz="2800" dirty="0">
                <a:latin typeface="+mj-ea"/>
                <a:ea typeface="+mj-ea"/>
              </a:rPr>
              <a:t>包含學生洩漏私人身份（如：姓名、准考證號）、劃記與題目無關的文字、圖形或符號，該科則不計列等級。</a:t>
            </a:r>
          </a:p>
        </p:txBody>
      </p:sp>
    </p:spTree>
    <p:extLst>
      <p:ext uri="{BB962C8B-B14F-4D97-AF65-F5344CB8AC3E}">
        <p14:creationId xmlns:p14="http://schemas.microsoft.com/office/powerpoint/2010/main" val="104033621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8" name="Picture 2" descr="X:\試題與題庫共用目錄\數學科非選擇題\數學科非選閱卷闈場相關\103年\特色招生\三峽闈內資料檔\版面問題圖檔\211010538N.jpg"/>
          <p:cNvPicPr>
            <a:picLocks noChangeAspect="1" noChangeArrowheads="1"/>
          </p:cNvPicPr>
          <p:nvPr/>
        </p:nvPicPr>
        <p:blipFill>
          <a:blip r:embed="rId3" cstate="screen"/>
          <a:srcRect/>
          <a:stretch>
            <a:fillRect/>
          </a:stretch>
        </p:blipFill>
        <p:spPr bwMode="auto">
          <a:xfrm>
            <a:off x="2383102" y="1260000"/>
            <a:ext cx="4377797" cy="4734000"/>
          </a:xfrm>
          <a:prstGeom prst="rect">
            <a:avLst/>
          </a:prstGeom>
          <a:noFill/>
          <a:ln w="9525">
            <a:noFill/>
            <a:miter lim="800000"/>
            <a:headEnd/>
            <a:tailEnd/>
          </a:ln>
        </p:spPr>
      </p:pic>
      <p:sp>
        <p:nvSpPr>
          <p:cNvPr id="5"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數學科非選擇題：超出作答區</a:t>
            </a:r>
          </a:p>
        </p:txBody>
      </p:sp>
      <p:sp>
        <p:nvSpPr>
          <p:cNvPr id="6" name="內容版面配置區 2"/>
          <p:cNvSpPr txBox="1">
            <a:spLocks/>
          </p:cNvSpPr>
          <p:nvPr/>
        </p:nvSpPr>
        <p:spPr>
          <a:xfrm>
            <a:off x="2381192" y="5994000"/>
            <a:ext cx="4377797" cy="42868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fontAlgn="auto">
              <a:spcAft>
                <a:spcPts val="0"/>
              </a:spcAft>
            </a:pPr>
            <a:r>
              <a:rPr kumimoji="0" lang="zh-TW" altLang="en-US" sz="2400" dirty="0">
                <a:solidFill>
                  <a:srgbClr val="FF0000"/>
                </a:solidFill>
                <a:latin typeface="標楷體" pitchFamily="65" charset="-120"/>
              </a:rPr>
              <a:t>超出作答區</a:t>
            </a:r>
          </a:p>
        </p:txBody>
      </p:sp>
    </p:spTree>
    <p:extLst>
      <p:ext uri="{BB962C8B-B14F-4D97-AF65-F5344CB8AC3E}">
        <p14:creationId xmlns:p14="http://schemas.microsoft.com/office/powerpoint/2010/main" val="2814892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2" name="Picture 2" descr="C:\Documents and Settings\liying\桌面\違規卷\106010826M.jpg"/>
          <p:cNvPicPr>
            <a:picLocks noChangeAspect="1" noChangeArrowheads="1"/>
          </p:cNvPicPr>
          <p:nvPr/>
        </p:nvPicPr>
        <p:blipFill>
          <a:blip r:embed="rId3" cstate="screen"/>
          <a:srcRect/>
          <a:stretch>
            <a:fillRect/>
          </a:stretch>
        </p:blipFill>
        <p:spPr bwMode="auto">
          <a:xfrm>
            <a:off x="395536" y="1260000"/>
            <a:ext cx="4176464" cy="4733925"/>
          </a:xfrm>
          <a:prstGeom prst="rect">
            <a:avLst/>
          </a:prstGeom>
          <a:noFill/>
          <a:ln w="9525">
            <a:noFill/>
            <a:miter lim="800000"/>
            <a:headEnd/>
            <a:tailEnd/>
          </a:ln>
        </p:spPr>
      </p:pic>
      <p:pic>
        <p:nvPicPr>
          <p:cNvPr id="5" name="Picture 2" descr="C:\Documents and Settings\liying\桌面\非違規\105010940N.jpg"/>
          <p:cNvPicPr>
            <a:picLocks noChangeAspect="1" noChangeArrowheads="1"/>
          </p:cNvPicPr>
          <p:nvPr/>
        </p:nvPicPr>
        <p:blipFill>
          <a:blip r:embed="rId4" cstate="screen"/>
          <a:srcRect/>
          <a:stretch>
            <a:fillRect/>
          </a:stretch>
        </p:blipFill>
        <p:spPr bwMode="auto">
          <a:xfrm>
            <a:off x="4644008" y="1259999"/>
            <a:ext cx="4104457" cy="4733925"/>
          </a:xfrm>
          <a:prstGeom prst="rect">
            <a:avLst/>
          </a:prstGeom>
          <a:noFill/>
          <a:ln w="9525">
            <a:noFill/>
            <a:miter lim="800000"/>
            <a:headEnd/>
            <a:tailEnd/>
          </a:ln>
        </p:spPr>
      </p:pic>
      <p:sp>
        <p:nvSpPr>
          <p:cNvPr id="6" name="內容版面配置區 2"/>
          <p:cNvSpPr txBox="1">
            <a:spLocks/>
          </p:cNvSpPr>
          <p:nvPr/>
        </p:nvSpPr>
        <p:spPr>
          <a:xfrm>
            <a:off x="4572000" y="5985213"/>
            <a:ext cx="4176465" cy="42868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fontAlgn="auto">
              <a:spcAft>
                <a:spcPts val="0"/>
              </a:spcAft>
            </a:pPr>
            <a:r>
              <a:rPr kumimoji="0" lang="zh-TW" altLang="en-US" sz="2400" dirty="0">
                <a:solidFill>
                  <a:srgbClr val="FF0000"/>
                </a:solidFill>
                <a:latin typeface="標楷體" pitchFamily="65" charset="-120"/>
              </a:rPr>
              <a:t>與題目無關文字、圖形或符號</a:t>
            </a:r>
            <a:endParaRPr kumimoji="0" lang="zh-TW" altLang="en-US" sz="2400" dirty="0">
              <a:solidFill>
                <a:srgbClr val="FF0000"/>
              </a:solidFill>
            </a:endParaRPr>
          </a:p>
        </p:txBody>
      </p:sp>
      <p:sp>
        <p:nvSpPr>
          <p:cNvPr id="7"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數學科非選擇題：違規卷</a:t>
            </a:r>
          </a:p>
        </p:txBody>
      </p:sp>
      <p:sp>
        <p:nvSpPr>
          <p:cNvPr id="150531" name="內容版面配置區 2"/>
          <p:cNvSpPr>
            <a:spLocks noGrp="1"/>
          </p:cNvSpPr>
          <p:nvPr>
            <p:ph idx="4294967295"/>
          </p:nvPr>
        </p:nvSpPr>
        <p:spPr>
          <a:xfrm>
            <a:off x="0" y="5981700"/>
            <a:ext cx="4176713" cy="431800"/>
          </a:xfrm>
        </p:spPr>
        <p:txBody>
          <a:bodyPr>
            <a:noAutofit/>
          </a:bodyPr>
          <a:lstStyle/>
          <a:p>
            <a:pPr marL="109728" indent="0" algn="ctr">
              <a:buNone/>
            </a:pPr>
            <a:r>
              <a:rPr lang="zh-TW" altLang="en-US" sz="2400" b="1" dirty="0">
                <a:solidFill>
                  <a:srgbClr val="FF0000"/>
                </a:solidFill>
              </a:rPr>
              <a:t>作答區中作圖</a:t>
            </a:r>
          </a:p>
        </p:txBody>
      </p:sp>
    </p:spTree>
    <p:extLst>
      <p:ext uri="{BB962C8B-B14F-4D97-AF65-F5344CB8AC3E}">
        <p14:creationId xmlns:p14="http://schemas.microsoft.com/office/powerpoint/2010/main" val="3813634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053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4" name="Object 2"/>
          <p:cNvGraphicFramePr>
            <a:graphicFrameLocks noChangeAspect="1"/>
          </p:cNvGraphicFramePr>
          <p:nvPr>
            <p:extLst>
              <p:ext uri="{D42A27DB-BD31-4B8C-83A1-F6EECF244321}">
                <p14:modId xmlns:p14="http://schemas.microsoft.com/office/powerpoint/2010/main" val="3073252649"/>
              </p:ext>
            </p:extLst>
          </p:nvPr>
        </p:nvGraphicFramePr>
        <p:xfrm>
          <a:off x="514821" y="1988840"/>
          <a:ext cx="8296275" cy="1511300"/>
        </p:xfrm>
        <a:graphic>
          <a:graphicData uri="http://schemas.openxmlformats.org/presentationml/2006/ole">
            <mc:AlternateContent xmlns:mc="http://schemas.openxmlformats.org/markup-compatibility/2006">
              <mc:Choice xmlns:v="urn:schemas-microsoft-com:vml" Requires="v">
                <p:oleObj spid="_x0000_s3756" name="方程式" r:id="rId3" imgW="3466800" imgH="634680" progId="Equation.3">
                  <p:embed/>
                </p:oleObj>
              </mc:Choice>
              <mc:Fallback>
                <p:oleObj name="方程式" r:id="rId3" imgW="3466800" imgH="634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1" y="1988840"/>
                        <a:ext cx="8296275" cy="151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5" name="Object 3"/>
          <p:cNvGraphicFramePr>
            <a:graphicFrameLocks noChangeAspect="1"/>
          </p:cNvGraphicFramePr>
          <p:nvPr>
            <p:extLst>
              <p:ext uri="{D42A27DB-BD31-4B8C-83A1-F6EECF244321}">
                <p14:modId xmlns:p14="http://schemas.microsoft.com/office/powerpoint/2010/main" val="4023624325"/>
              </p:ext>
            </p:extLst>
          </p:nvPr>
        </p:nvGraphicFramePr>
        <p:xfrm>
          <a:off x="514821" y="3212980"/>
          <a:ext cx="8410575" cy="2032000"/>
        </p:xfrm>
        <a:graphic>
          <a:graphicData uri="http://schemas.openxmlformats.org/presentationml/2006/ole">
            <mc:AlternateContent xmlns:mc="http://schemas.openxmlformats.org/markup-compatibility/2006">
              <mc:Choice xmlns:v="urn:schemas-microsoft-com:vml" Requires="v">
                <p:oleObj spid="_x0000_s3757" name="方程式" r:id="rId5" imgW="3517560" imgH="850680" progId="Equation.3">
                  <p:embed/>
                </p:oleObj>
              </mc:Choice>
              <mc:Fallback>
                <p:oleObj name="方程式" r:id="rId5" imgW="3517560" imgH="850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1" y="3212980"/>
                        <a:ext cx="8410575" cy="203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數學科整體能力等級如何計算？</a:t>
            </a:r>
          </a:p>
        </p:txBody>
      </p:sp>
      <p:sp>
        <p:nvSpPr>
          <p:cNvPr id="10" name="內容版面配置區 2"/>
          <p:cNvSpPr txBox="1">
            <a:spLocks/>
          </p:cNvSpPr>
          <p:nvPr/>
        </p:nvSpPr>
        <p:spPr>
          <a:xfrm>
            <a:off x="180000" y="1260000"/>
            <a:ext cx="8794832" cy="478155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buFont typeface="Wingdings" pitchFamily="2" charset="2"/>
              <a:buChar char="u"/>
            </a:pPr>
            <a:r>
              <a:rPr lang="zh-TW" altLang="en-US" sz="3200" dirty="0">
                <a:latin typeface="微軟正黑體" panose="020B0604030504040204" pitchFamily="34" charset="-120"/>
              </a:rPr>
              <a:t>加權比重：選擇題佔</a:t>
            </a:r>
            <a:r>
              <a:rPr lang="en-US" altLang="zh-TW" sz="3200" dirty="0">
                <a:latin typeface="微軟正黑體" panose="020B0604030504040204" pitchFamily="34" charset="-120"/>
              </a:rPr>
              <a:t>85</a:t>
            </a:r>
            <a:r>
              <a:rPr lang="zh-TW" altLang="en-US" sz="3200" dirty="0">
                <a:latin typeface="微軟正黑體" panose="020B0604030504040204" pitchFamily="34" charset="-120"/>
              </a:rPr>
              <a:t>％、非選擇題佔</a:t>
            </a:r>
            <a:r>
              <a:rPr lang="en-US" altLang="zh-TW" sz="3200" dirty="0">
                <a:latin typeface="微軟正黑體" panose="020B0604030504040204" pitchFamily="34" charset="-120"/>
              </a:rPr>
              <a:t>15</a:t>
            </a:r>
            <a:r>
              <a:rPr lang="zh-TW" altLang="en-US" sz="3200" dirty="0">
                <a:latin typeface="微軟正黑體" panose="020B0604030504040204" pitchFamily="34" charset="-120"/>
              </a:rPr>
              <a:t>％</a:t>
            </a:r>
          </a:p>
        </p:txBody>
      </p:sp>
    </p:spTree>
    <p:extLst>
      <p:ext uri="{BB962C8B-B14F-4D97-AF65-F5344CB8AC3E}">
        <p14:creationId xmlns:p14="http://schemas.microsoft.com/office/powerpoint/2010/main" val="3075074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fade">
                                      <p:cBhvr>
                                        <p:cTn id="12"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2"/>
          <p:cNvSpPr>
            <a:spLocks noGrp="1"/>
          </p:cNvSpPr>
          <p:nvPr>
            <p:ph idx="1"/>
          </p:nvPr>
        </p:nvSpPr>
        <p:spPr>
          <a:xfrm>
            <a:off x="245070" y="1263414"/>
            <a:ext cx="8648241" cy="5045906"/>
          </a:xfrm>
        </p:spPr>
        <p:txBody>
          <a:bodyPr>
            <a:noAutofit/>
          </a:bodyPr>
          <a:lstStyle/>
          <a:p>
            <a:pPr marL="571500" indent="-571500">
              <a:spcBef>
                <a:spcPts val="0"/>
              </a:spcBef>
              <a:spcAft>
                <a:spcPts val="600"/>
              </a:spcAft>
              <a:buFont typeface="Wingdings" panose="05000000000000000000" pitchFamily="2" charset="2"/>
              <a:buChar char="n"/>
            </a:pPr>
            <a:r>
              <a:rPr lang="en-US" altLang="zh-TW" sz="3200" b="1" dirty="0">
                <a:solidFill>
                  <a:srgbClr val="0000FF"/>
                </a:solidFill>
                <a:latin typeface="+mj-ea"/>
                <a:ea typeface="+mj-ea"/>
              </a:rPr>
              <a:t>1. 12</a:t>
            </a:r>
            <a:r>
              <a:rPr lang="zh-TW" altLang="en-US" sz="3200" b="1" dirty="0">
                <a:solidFill>
                  <a:srgbClr val="0000FF"/>
                </a:solidFill>
                <a:latin typeface="+mj-ea"/>
                <a:ea typeface="+mj-ea"/>
              </a:rPr>
              <a:t>年國民基本教育入學方式簡介</a:t>
            </a:r>
          </a:p>
          <a:p>
            <a:pPr marL="571500" indent="-571500">
              <a:spcBef>
                <a:spcPts val="0"/>
              </a:spcBef>
              <a:spcAft>
                <a:spcPts val="600"/>
              </a:spcAft>
              <a:buFont typeface="Wingdings" panose="05000000000000000000" pitchFamily="2" charset="2"/>
              <a:buChar char="n"/>
            </a:pPr>
            <a:r>
              <a:rPr lang="en-US" altLang="zh-TW" sz="3200" b="1" dirty="0">
                <a:solidFill>
                  <a:srgbClr val="0000FF"/>
                </a:solidFill>
                <a:latin typeface="+mj-ea"/>
                <a:ea typeface="+mj-ea"/>
              </a:rPr>
              <a:t>2. 109</a:t>
            </a:r>
            <a:r>
              <a:rPr lang="zh-TW" altLang="en-US" sz="3200" b="1" dirty="0">
                <a:solidFill>
                  <a:srgbClr val="0000FF"/>
                </a:solidFill>
                <a:latin typeface="+mj-ea"/>
                <a:ea typeface="+mj-ea"/>
              </a:rPr>
              <a:t>年適性入學重要日程</a:t>
            </a:r>
          </a:p>
          <a:p>
            <a:pPr marL="571500" indent="-571500">
              <a:spcBef>
                <a:spcPts val="0"/>
              </a:spcBef>
              <a:spcAft>
                <a:spcPts val="600"/>
              </a:spcAft>
              <a:buFont typeface="Wingdings" panose="05000000000000000000" pitchFamily="2" charset="2"/>
              <a:buChar char="n"/>
            </a:pPr>
            <a:r>
              <a:rPr lang="en-US" altLang="zh-TW" sz="3200" b="1" dirty="0">
                <a:solidFill>
                  <a:srgbClr val="0000FF"/>
                </a:solidFill>
                <a:latin typeface="+mj-ea"/>
              </a:rPr>
              <a:t>3. 109</a:t>
            </a:r>
            <a:r>
              <a:rPr lang="zh-TW" altLang="en-US" sz="3200" b="1" dirty="0">
                <a:solidFill>
                  <a:srgbClr val="0000FF"/>
                </a:solidFill>
                <a:latin typeface="+mj-ea"/>
              </a:rPr>
              <a:t>年</a:t>
            </a:r>
            <a:r>
              <a:rPr lang="zh-TW" altLang="en-US" sz="3200" b="1" dirty="0">
                <a:solidFill>
                  <a:srgbClr val="0000FF"/>
                </a:solidFill>
                <a:latin typeface="+mj-ea"/>
                <a:ea typeface="+mj-ea"/>
              </a:rPr>
              <a:t>國中教育會考</a:t>
            </a:r>
          </a:p>
          <a:p>
            <a:pPr marL="571500" indent="-571500">
              <a:spcBef>
                <a:spcPts val="0"/>
              </a:spcBef>
              <a:spcAft>
                <a:spcPts val="600"/>
              </a:spcAft>
              <a:buFont typeface="Wingdings" panose="05000000000000000000" pitchFamily="2" charset="2"/>
              <a:buChar char="n"/>
            </a:pPr>
            <a:r>
              <a:rPr lang="en-US" altLang="zh-TW" sz="3200" b="1" dirty="0">
                <a:solidFill>
                  <a:srgbClr val="0000FF"/>
                </a:solidFill>
                <a:latin typeface="+mj-ea"/>
                <a:ea typeface="+mj-ea"/>
              </a:rPr>
              <a:t>4. 109</a:t>
            </a:r>
            <a:r>
              <a:rPr lang="zh-TW" altLang="en-US" sz="3200" b="1" dirty="0">
                <a:solidFill>
                  <a:srgbClr val="0000FF"/>
                </a:solidFill>
                <a:latin typeface="+mj-ea"/>
                <a:ea typeface="+mj-ea"/>
              </a:rPr>
              <a:t>年雲林區主要入學管道</a:t>
            </a:r>
          </a:p>
          <a:p>
            <a:pPr marL="571500" indent="-571500">
              <a:spcBef>
                <a:spcPts val="0"/>
              </a:spcBef>
              <a:spcAft>
                <a:spcPts val="600"/>
              </a:spcAft>
              <a:buFont typeface="Wingdings" panose="05000000000000000000" pitchFamily="2" charset="2"/>
              <a:buChar char="n"/>
            </a:pPr>
            <a:r>
              <a:rPr lang="en-US" altLang="zh-TW" sz="3200" b="1" dirty="0">
                <a:solidFill>
                  <a:srgbClr val="0000FF"/>
                </a:solidFill>
                <a:latin typeface="+mj-ea"/>
                <a:ea typeface="+mj-ea"/>
              </a:rPr>
              <a:t>5. </a:t>
            </a:r>
            <a:r>
              <a:rPr lang="zh-TW" altLang="en-US" sz="3200" b="1" dirty="0">
                <a:solidFill>
                  <a:srgbClr val="0000FF"/>
                </a:solidFill>
                <a:latin typeface="+mj-ea"/>
                <a:ea typeface="+mj-ea"/>
              </a:rPr>
              <a:t>志願選填試探與輔導</a:t>
            </a:r>
          </a:p>
          <a:p>
            <a:pPr marL="571500" indent="-571500">
              <a:spcBef>
                <a:spcPts val="0"/>
              </a:spcBef>
              <a:spcAft>
                <a:spcPts val="600"/>
              </a:spcAft>
              <a:buFont typeface="Wingdings" panose="05000000000000000000" pitchFamily="2" charset="2"/>
              <a:buChar char="n"/>
            </a:pPr>
            <a:r>
              <a:rPr lang="en-US" altLang="zh-TW" sz="3200" b="1" dirty="0">
                <a:solidFill>
                  <a:srgbClr val="0000FF"/>
                </a:solidFill>
                <a:latin typeface="+mj-ea"/>
                <a:ea typeface="+mj-ea"/>
              </a:rPr>
              <a:t>6. </a:t>
            </a:r>
            <a:r>
              <a:rPr lang="zh-TW" altLang="en-US" sz="3200" b="1" dirty="0">
                <a:solidFill>
                  <a:srgbClr val="0000FF"/>
                </a:solidFill>
                <a:latin typeface="+mj-ea"/>
                <a:ea typeface="+mj-ea"/>
              </a:rPr>
              <a:t>諮詢專線、網路、問卷與結語</a:t>
            </a:r>
          </a:p>
        </p:txBody>
      </p:sp>
      <p:sp>
        <p:nvSpPr>
          <p:cNvPr id="2" name="標題 1"/>
          <p:cNvSpPr>
            <a:spLocks noGrp="1"/>
          </p:cNvSpPr>
          <p:nvPr>
            <p:ph type="title"/>
          </p:nvPr>
        </p:nvSpPr>
        <p:spPr>
          <a:xfrm>
            <a:off x="-5618" y="0"/>
            <a:ext cx="9149618" cy="1260000"/>
          </a:xfrm>
        </p:spPr>
        <p:txBody>
          <a:bodyPr>
            <a:normAutofit/>
          </a:bodyPr>
          <a:lstStyle/>
          <a:p>
            <a:pPr algn="ctr"/>
            <a:r>
              <a:rPr lang="zh-TW" altLang="en-US" sz="4400" dirty="0">
                <a:effectLst/>
              </a:rPr>
              <a:t>大綱</a:t>
            </a:r>
          </a:p>
        </p:txBody>
      </p:sp>
    </p:spTree>
    <p:extLst>
      <p:ext uri="{BB962C8B-B14F-4D97-AF65-F5344CB8AC3E}">
        <p14:creationId xmlns:p14="http://schemas.microsoft.com/office/powerpoint/2010/main" val="2951938512"/>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331071313"/>
              </p:ext>
            </p:extLst>
          </p:nvPr>
        </p:nvGraphicFramePr>
        <p:xfrm>
          <a:off x="432000" y="1260000"/>
          <a:ext cx="8280000" cy="4608000"/>
        </p:xfrm>
        <a:graphic>
          <a:graphicData uri="http://schemas.openxmlformats.org/drawingml/2006/table">
            <a:tbl>
              <a:tblPr firstRow="1" firstCol="1" bandRow="1">
                <a:tableStyleId>{21E4AEA4-8DFA-4A89-87EB-49C32662AFE0}</a:tableStyleId>
              </a:tblPr>
              <a:tblGrid>
                <a:gridCol w="1440000">
                  <a:extLst>
                    <a:ext uri="{9D8B030D-6E8A-4147-A177-3AD203B41FA5}">
                      <a16:colId xmlns="" xmlns:a16="http://schemas.microsoft.com/office/drawing/2014/main" val="20000"/>
                    </a:ext>
                  </a:extLst>
                </a:gridCol>
                <a:gridCol w="1440000">
                  <a:extLst>
                    <a:ext uri="{9D8B030D-6E8A-4147-A177-3AD203B41FA5}">
                      <a16:colId xmlns="" xmlns:a16="http://schemas.microsoft.com/office/drawing/2014/main" val="20001"/>
                    </a:ext>
                  </a:extLst>
                </a:gridCol>
                <a:gridCol w="2520000">
                  <a:extLst>
                    <a:ext uri="{9D8B030D-6E8A-4147-A177-3AD203B41FA5}">
                      <a16:colId xmlns="" xmlns:a16="http://schemas.microsoft.com/office/drawing/2014/main" val="20002"/>
                    </a:ext>
                  </a:extLst>
                </a:gridCol>
                <a:gridCol w="2880000">
                  <a:extLst>
                    <a:ext uri="{9D8B030D-6E8A-4147-A177-3AD203B41FA5}">
                      <a16:colId xmlns="" xmlns:a16="http://schemas.microsoft.com/office/drawing/2014/main" val="20003"/>
                    </a:ext>
                  </a:extLst>
                </a:gridCol>
              </a:tblGrid>
              <a:tr h="576000">
                <a:tc>
                  <a:txBody>
                    <a:bodyPr/>
                    <a:lstStyle/>
                    <a:p>
                      <a:pPr marL="0" algn="ctr" defTabSz="914400" rtl="0" eaLnBrk="1" latinLnBrk="0" hangingPunct="1">
                        <a:spcAft>
                          <a:spcPts val="0"/>
                        </a:spcAft>
                      </a:pPr>
                      <a:r>
                        <a:rPr lang="zh-TW" sz="2800" kern="0" baseline="0" dirty="0">
                          <a:effectLst/>
                          <a:latin typeface="微軟正黑體" panose="020B0604030504040204" pitchFamily="34" charset="-120"/>
                          <a:ea typeface="微軟正黑體" panose="020B0604030504040204" pitchFamily="34" charset="-120"/>
                        </a:rPr>
                        <a:t>等級</a:t>
                      </a:r>
                      <a:endParaRPr lang="zh-TW" sz="2800" b="1" kern="0" baseline="0" dirty="0">
                        <a:solidFill>
                          <a:srgbClr val="0000FF"/>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marL="0" algn="ctr" defTabSz="914400" rtl="0" eaLnBrk="1" latinLnBrk="0" hangingPunct="1">
                        <a:spcAft>
                          <a:spcPts val="0"/>
                        </a:spcAft>
                      </a:pPr>
                      <a:r>
                        <a:rPr lang="zh-TW" sz="2800" kern="0" baseline="0" dirty="0">
                          <a:effectLst/>
                          <a:latin typeface="微軟正黑體" panose="020B0604030504040204" pitchFamily="34" charset="-120"/>
                          <a:ea typeface="微軟正黑體" panose="020B0604030504040204" pitchFamily="34" charset="-120"/>
                        </a:rPr>
                        <a:t>標示</a:t>
                      </a:r>
                      <a:endParaRPr lang="zh-TW" sz="2800" b="1" kern="0" baseline="0" dirty="0">
                        <a:solidFill>
                          <a:srgbClr val="0000FF"/>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gridSpan="2">
                  <a:txBody>
                    <a:bodyPr/>
                    <a:lstStyle/>
                    <a:p>
                      <a:pPr marL="0" algn="ctr" defTabSz="914400" rtl="0" eaLnBrk="1" latinLnBrk="0" hangingPunct="1">
                        <a:spcAft>
                          <a:spcPts val="0"/>
                        </a:spcAft>
                      </a:pPr>
                      <a:r>
                        <a:rPr lang="zh-TW" altLang="en-US" sz="2800" kern="0" baseline="0" dirty="0">
                          <a:effectLst/>
                          <a:latin typeface="微軟正黑體" panose="020B0604030504040204" pitchFamily="34" charset="-120"/>
                          <a:ea typeface="微軟正黑體" panose="020B0604030504040204" pitchFamily="34" charset="-120"/>
                        </a:rPr>
                        <a:t>數學科</a:t>
                      </a:r>
                      <a:r>
                        <a:rPr lang="zh-TW" sz="2800" kern="0" baseline="0" dirty="0">
                          <a:effectLst/>
                          <a:latin typeface="微軟正黑體" panose="020B0604030504040204" pitchFamily="34" charset="-120"/>
                          <a:ea typeface="微軟正黑體" panose="020B0604030504040204" pitchFamily="34" charset="-120"/>
                        </a:rPr>
                        <a:t>加權分數</a:t>
                      </a:r>
                      <a:endParaRPr lang="zh-TW" sz="2800" b="1" kern="0" baseline="0" dirty="0">
                        <a:solidFill>
                          <a:srgbClr val="0000FF"/>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extLst>
                  <a:ext uri="{0D108BD9-81ED-4DB2-BD59-A6C34878D82A}">
                    <a16:rowId xmlns="" xmlns:a16="http://schemas.microsoft.com/office/drawing/2014/main" val="10000"/>
                  </a:ext>
                </a:extLst>
              </a:tr>
              <a:tr h="576000">
                <a:tc rowSpan="3">
                  <a:txBody>
                    <a:bodyPr/>
                    <a:lstStyle/>
                    <a:p>
                      <a:pPr marL="0" algn="ctr" defTabSz="914400" rtl="0" eaLnBrk="1" latinLnBrk="0" hangingPunct="1">
                        <a:spcAft>
                          <a:spcPts val="0"/>
                        </a:spcAft>
                      </a:pPr>
                      <a:r>
                        <a:rPr lang="zh-TW" sz="2800" kern="0" baseline="0" dirty="0">
                          <a:effectLst/>
                          <a:latin typeface="微軟正黑體" panose="020B0604030504040204" pitchFamily="34" charset="-120"/>
                          <a:ea typeface="微軟正黑體" panose="020B0604030504040204" pitchFamily="34" charset="-120"/>
                        </a:rPr>
                        <a:t>精熟</a:t>
                      </a:r>
                      <a:endParaRPr lang="zh-TW" sz="2800" b="1" kern="0" baseline="0" dirty="0">
                        <a:solidFill>
                          <a:srgbClr val="0000FF"/>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marL="0" algn="l" defTabSz="914400" rtl="0" eaLnBrk="1" latinLnBrk="0" hangingPunct="1">
                        <a:spcAft>
                          <a:spcPts val="0"/>
                        </a:spcAft>
                      </a:pP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   A++</a:t>
                      </a:r>
                      <a:endParaRPr lang="zh-TW" sz="2800" b="0" kern="0" baseline="0" dirty="0">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tc>
                <a:tc rowSpan="3">
                  <a:txBody>
                    <a:bodyPr/>
                    <a:lstStyle/>
                    <a:p>
                      <a:pPr marL="0" algn="ctr" defTabSz="914400" rtl="0" eaLnBrk="1" latinLnBrk="0" hangingPunct="1">
                        <a:spcAft>
                          <a:spcPts val="0"/>
                        </a:spcAft>
                      </a:pPr>
                      <a:r>
                        <a:rPr lang="en-US" altLang="zh-TW" sz="2800" kern="0" baseline="0" dirty="0">
                          <a:effectLst/>
                          <a:latin typeface="微軟正黑體" panose="020B0604030504040204" pitchFamily="34" charset="-120"/>
                          <a:ea typeface="微軟正黑體" panose="020B0604030504040204" pitchFamily="34" charset="-120"/>
                          <a:cs typeface="Times New Roman" pitchFamily="18" charset="0"/>
                        </a:rPr>
                        <a:t>83.65</a:t>
                      </a: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-100.00</a:t>
                      </a:r>
                      <a:endParaRPr lang="zh-TW" sz="2800" b="0" kern="0" baseline="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tc>
                <a:tc>
                  <a:txBody>
                    <a:bodyPr/>
                    <a:lstStyle/>
                    <a:p>
                      <a:pPr marL="0" algn="ctr" defTabSz="914400" rtl="0" eaLnBrk="1" latinLnBrk="0" hangingPunct="1">
                        <a:spcAft>
                          <a:spcPts val="0"/>
                        </a:spcAft>
                      </a:pP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9</a:t>
                      </a:r>
                      <a:r>
                        <a:rPr lang="en-US" altLang="zh-TW" sz="2800" kern="0" baseline="0" dirty="0">
                          <a:effectLst/>
                          <a:latin typeface="微軟正黑體" panose="020B0604030504040204" pitchFamily="34" charset="-120"/>
                          <a:ea typeface="微軟正黑體" panose="020B0604030504040204" pitchFamily="34" charset="-120"/>
                          <a:cs typeface="Times New Roman" pitchFamily="18" charset="0"/>
                        </a:rPr>
                        <a:t>6.73</a:t>
                      </a: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-100.00</a:t>
                      </a:r>
                      <a:endParaRPr lang="zh-TW" sz="2800" b="0" kern="0" baseline="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tc>
                <a:extLst>
                  <a:ext uri="{0D108BD9-81ED-4DB2-BD59-A6C34878D82A}">
                    <a16:rowId xmlns="" xmlns:a16="http://schemas.microsoft.com/office/drawing/2014/main" val="10001"/>
                  </a:ext>
                </a:extLst>
              </a:tr>
              <a:tr h="576000">
                <a:tc vMerge="1">
                  <a:txBody>
                    <a:bodyPr/>
                    <a:lstStyle/>
                    <a:p>
                      <a:endParaRPr lang="zh-TW" altLang="en-US"/>
                    </a:p>
                  </a:txBody>
                  <a:tcPr/>
                </a:tc>
                <a:tc>
                  <a:txBody>
                    <a:bodyPr/>
                    <a:lstStyle/>
                    <a:p>
                      <a:pPr marL="0" algn="l" defTabSz="914400" rtl="0" eaLnBrk="1" latinLnBrk="0" hangingPunct="1">
                        <a:spcAft>
                          <a:spcPts val="0"/>
                        </a:spcAft>
                      </a:pP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   A+</a:t>
                      </a:r>
                      <a:endParaRPr lang="zh-TW" sz="2800" b="0" kern="0" baseline="0" dirty="0">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93</a:t>
                      </a:r>
                      <a:r>
                        <a:rPr lang="en-US" altLang="zh-TW" sz="2800" kern="0" baseline="0" dirty="0">
                          <a:effectLst/>
                          <a:latin typeface="微軟正黑體" panose="020B0604030504040204" pitchFamily="34" charset="-120"/>
                          <a:ea typeface="微軟正黑體" panose="020B0604030504040204" pitchFamily="34" charset="-120"/>
                          <a:cs typeface="Times New Roman" pitchFamily="18" charset="0"/>
                        </a:rPr>
                        <a:t>.46</a:t>
                      </a: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-95</a:t>
                      </a:r>
                      <a:r>
                        <a:rPr lang="en-US" altLang="zh-TW" sz="2800" kern="0" baseline="0" dirty="0">
                          <a:effectLst/>
                          <a:latin typeface="微軟正黑體" panose="020B0604030504040204" pitchFamily="34" charset="-120"/>
                          <a:ea typeface="微軟正黑體" panose="020B0604030504040204" pitchFamily="34" charset="-120"/>
                          <a:cs typeface="Times New Roman" pitchFamily="18" charset="0"/>
                        </a:rPr>
                        <a:t>.00</a:t>
                      </a:r>
                      <a:endParaRPr lang="zh-TW" sz="2800" b="0" kern="0" baseline="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tc>
                <a:extLst>
                  <a:ext uri="{0D108BD9-81ED-4DB2-BD59-A6C34878D82A}">
                    <a16:rowId xmlns="" xmlns:a16="http://schemas.microsoft.com/office/drawing/2014/main" val="10002"/>
                  </a:ext>
                </a:extLst>
              </a:tr>
              <a:tr h="576000">
                <a:tc vMerge="1">
                  <a:txBody>
                    <a:bodyPr/>
                    <a:lstStyle/>
                    <a:p>
                      <a:endParaRPr lang="zh-TW" altLang="en-US"/>
                    </a:p>
                  </a:txBody>
                  <a:tcPr/>
                </a:tc>
                <a:tc>
                  <a:txBody>
                    <a:bodyPr/>
                    <a:lstStyle/>
                    <a:p>
                      <a:pPr marL="0" algn="l" defTabSz="914400" rtl="0" eaLnBrk="1" latinLnBrk="0" hangingPunct="1">
                        <a:spcAft>
                          <a:spcPts val="0"/>
                        </a:spcAft>
                      </a:pP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   A</a:t>
                      </a:r>
                      <a:endParaRPr lang="zh-TW" sz="2800" b="0" kern="0" baseline="0" dirty="0">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altLang="zh-TW" sz="2800" kern="0" baseline="0" dirty="0">
                          <a:effectLst/>
                          <a:latin typeface="微軟正黑體" panose="020B0604030504040204" pitchFamily="34" charset="-120"/>
                          <a:ea typeface="微軟正黑體" panose="020B0604030504040204" pitchFamily="34" charset="-120"/>
                          <a:cs typeface="Times New Roman" pitchFamily="18" charset="0"/>
                        </a:rPr>
                        <a:t>83.65</a:t>
                      </a: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a:t>
                      </a:r>
                      <a:r>
                        <a:rPr lang="en-US" altLang="zh-TW" sz="2800" kern="0" baseline="0" dirty="0">
                          <a:effectLst/>
                          <a:latin typeface="微軟正黑體" panose="020B0604030504040204" pitchFamily="34" charset="-120"/>
                          <a:ea typeface="微軟正黑體" panose="020B0604030504040204" pitchFamily="34" charset="-120"/>
                          <a:cs typeface="Times New Roman" pitchFamily="18" charset="0"/>
                        </a:rPr>
                        <a:t>92.50</a:t>
                      </a:r>
                      <a:endParaRPr lang="zh-TW" sz="2800" b="0" kern="0" baseline="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tc>
                <a:extLst>
                  <a:ext uri="{0D108BD9-81ED-4DB2-BD59-A6C34878D82A}">
                    <a16:rowId xmlns="" xmlns:a16="http://schemas.microsoft.com/office/drawing/2014/main" val="10003"/>
                  </a:ext>
                </a:extLst>
              </a:tr>
              <a:tr h="576000">
                <a:tc rowSpan="3">
                  <a:txBody>
                    <a:bodyPr/>
                    <a:lstStyle/>
                    <a:p>
                      <a:pPr marL="0" algn="ctr" defTabSz="914400" rtl="0" eaLnBrk="1" latinLnBrk="0" hangingPunct="1">
                        <a:spcAft>
                          <a:spcPts val="0"/>
                        </a:spcAft>
                      </a:pPr>
                      <a:r>
                        <a:rPr lang="zh-TW" sz="2800" kern="0" baseline="0">
                          <a:effectLst/>
                          <a:latin typeface="微軟正黑體" panose="020B0604030504040204" pitchFamily="34" charset="-120"/>
                          <a:ea typeface="微軟正黑體" panose="020B0604030504040204" pitchFamily="34" charset="-120"/>
                        </a:rPr>
                        <a:t>基礎</a:t>
                      </a:r>
                      <a:endParaRPr lang="zh-TW" sz="2800" b="1" kern="0" baseline="0">
                        <a:solidFill>
                          <a:srgbClr val="0000FF"/>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marL="0" algn="l" defTabSz="914400" rtl="0" eaLnBrk="1" latinLnBrk="0" hangingPunct="1">
                        <a:spcAft>
                          <a:spcPts val="0"/>
                        </a:spcAft>
                      </a:pP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   B++</a:t>
                      </a:r>
                      <a:endParaRPr lang="zh-TW" sz="2800" b="0" kern="0" baseline="0" dirty="0">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tc>
                <a:tc rowSpan="3">
                  <a:txBody>
                    <a:bodyPr/>
                    <a:lstStyle/>
                    <a:p>
                      <a:pPr marL="0" algn="ctr" defTabSz="914400" rtl="0" eaLnBrk="1" latinLnBrk="0" hangingPunct="1">
                        <a:spcAft>
                          <a:spcPts val="0"/>
                        </a:spcAft>
                      </a:pP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36.48-83</a:t>
                      </a:r>
                      <a:r>
                        <a:rPr lang="en-US" altLang="zh-TW" sz="2800" kern="0" baseline="0" dirty="0">
                          <a:effectLst/>
                          <a:latin typeface="微軟正黑體" panose="020B0604030504040204" pitchFamily="34" charset="-120"/>
                          <a:ea typeface="微軟正黑體" panose="020B0604030504040204" pitchFamily="34" charset="-120"/>
                          <a:cs typeface="Times New Roman" pitchFamily="18" charset="0"/>
                        </a:rPr>
                        <a:t>.46</a:t>
                      </a:r>
                      <a:endParaRPr lang="zh-TW" sz="2800" b="0" kern="0" baseline="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tc>
                <a:tc>
                  <a:txBody>
                    <a:bodyPr/>
                    <a:lstStyle/>
                    <a:p>
                      <a:pPr marL="0" algn="ctr" defTabSz="914400" rtl="0" eaLnBrk="1" latinLnBrk="0" hangingPunct="1">
                        <a:spcAft>
                          <a:spcPts val="0"/>
                        </a:spcAft>
                      </a:pPr>
                      <a:r>
                        <a:rPr lang="en-US" altLang="zh-TW" sz="2800" kern="0" baseline="0" dirty="0">
                          <a:effectLst/>
                          <a:latin typeface="微軟正黑體" panose="020B0604030504040204" pitchFamily="34" charset="-120"/>
                          <a:ea typeface="微軟正黑體" panose="020B0604030504040204" pitchFamily="34" charset="-120"/>
                          <a:cs typeface="Times New Roman" pitchFamily="18" charset="0"/>
                        </a:rPr>
                        <a:t>70.58-83.46</a:t>
                      </a:r>
                      <a:endParaRPr lang="zh-TW" sz="2800" b="0" kern="0" baseline="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tc>
                <a:extLst>
                  <a:ext uri="{0D108BD9-81ED-4DB2-BD59-A6C34878D82A}">
                    <a16:rowId xmlns="" xmlns:a16="http://schemas.microsoft.com/office/drawing/2014/main" val="10004"/>
                  </a:ext>
                </a:extLst>
              </a:tr>
              <a:tr h="576000">
                <a:tc vMerge="1">
                  <a:txBody>
                    <a:bodyPr/>
                    <a:lstStyle/>
                    <a:p>
                      <a:endParaRPr lang="zh-TW" altLang="en-US"/>
                    </a:p>
                  </a:txBody>
                  <a:tcPr/>
                </a:tc>
                <a:tc>
                  <a:txBody>
                    <a:bodyPr/>
                    <a:lstStyle/>
                    <a:p>
                      <a:pPr marL="0" algn="l" defTabSz="914400" rtl="0" eaLnBrk="1" latinLnBrk="0" hangingPunct="1">
                        <a:spcAft>
                          <a:spcPts val="0"/>
                        </a:spcAft>
                      </a:pP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   B+</a:t>
                      </a:r>
                      <a:endParaRPr lang="zh-TW" sz="2800" b="0" kern="0" baseline="0" dirty="0">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5</a:t>
                      </a:r>
                      <a:r>
                        <a:rPr lang="en-US" altLang="zh-TW" sz="2800" kern="0" baseline="0" dirty="0">
                          <a:effectLst/>
                          <a:latin typeface="微軟正黑體" panose="020B0604030504040204" pitchFamily="34" charset="-120"/>
                          <a:ea typeface="微軟正黑體" panose="020B0604030504040204" pitchFamily="34" charset="-120"/>
                          <a:cs typeface="Times New Roman" pitchFamily="18" charset="0"/>
                        </a:rPr>
                        <a:t>8.27-70.38</a:t>
                      </a:r>
                      <a:endParaRPr lang="zh-TW" sz="2800" b="0" kern="0" baseline="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tc>
                <a:extLst>
                  <a:ext uri="{0D108BD9-81ED-4DB2-BD59-A6C34878D82A}">
                    <a16:rowId xmlns="" xmlns:a16="http://schemas.microsoft.com/office/drawing/2014/main" val="10005"/>
                  </a:ext>
                </a:extLst>
              </a:tr>
              <a:tr h="576000">
                <a:tc vMerge="1">
                  <a:txBody>
                    <a:bodyPr/>
                    <a:lstStyle/>
                    <a:p>
                      <a:endParaRPr lang="zh-TW" altLang="en-US"/>
                    </a:p>
                  </a:txBody>
                  <a:tcPr/>
                </a:tc>
                <a:tc>
                  <a:txBody>
                    <a:bodyPr/>
                    <a:lstStyle/>
                    <a:p>
                      <a:pPr marL="0" algn="l" defTabSz="914400" rtl="0" eaLnBrk="1" latinLnBrk="0" hangingPunct="1">
                        <a:spcAft>
                          <a:spcPts val="0"/>
                        </a:spcAft>
                      </a:pP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   B</a:t>
                      </a:r>
                      <a:endParaRPr lang="zh-TW" sz="2800" b="0" kern="0" baseline="0" dirty="0">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3</a:t>
                      </a:r>
                      <a:r>
                        <a:rPr lang="en-US" altLang="zh-TW" sz="2800" kern="0" baseline="0" dirty="0">
                          <a:effectLst/>
                          <a:latin typeface="微軟正黑體" panose="020B0604030504040204" pitchFamily="34" charset="-120"/>
                          <a:ea typeface="微軟正黑體" panose="020B0604030504040204" pitchFamily="34" charset="-120"/>
                          <a:cs typeface="Times New Roman" pitchFamily="18" charset="0"/>
                        </a:rPr>
                        <a:t>8</a:t>
                      </a: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a:t>
                      </a:r>
                      <a:r>
                        <a:rPr lang="en-US" altLang="zh-TW" sz="2800" kern="0" baseline="0" dirty="0">
                          <a:effectLst/>
                          <a:latin typeface="微軟正黑體" panose="020B0604030504040204" pitchFamily="34" charset="-120"/>
                          <a:ea typeface="微軟正黑體" panose="020B0604030504040204" pitchFamily="34" charset="-120"/>
                          <a:cs typeface="Times New Roman" pitchFamily="18" charset="0"/>
                        </a:rPr>
                        <a:t>46</a:t>
                      </a: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-5</a:t>
                      </a:r>
                      <a:r>
                        <a:rPr lang="en-US" altLang="zh-TW" sz="2800" kern="0" baseline="0" dirty="0">
                          <a:effectLst/>
                          <a:latin typeface="微軟正黑體" panose="020B0604030504040204" pitchFamily="34" charset="-120"/>
                          <a:ea typeface="微軟正黑體" panose="020B0604030504040204" pitchFamily="34" charset="-120"/>
                          <a:cs typeface="Times New Roman" pitchFamily="18" charset="0"/>
                        </a:rPr>
                        <a:t>8.08</a:t>
                      </a:r>
                      <a:endParaRPr lang="zh-TW" sz="2800" b="0" kern="0" baseline="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tc>
                <a:extLst>
                  <a:ext uri="{0D108BD9-81ED-4DB2-BD59-A6C34878D82A}">
                    <a16:rowId xmlns="" xmlns:a16="http://schemas.microsoft.com/office/drawing/2014/main" val="10006"/>
                  </a:ext>
                </a:extLst>
              </a:tr>
              <a:tr h="576000">
                <a:tc>
                  <a:txBody>
                    <a:bodyPr/>
                    <a:lstStyle/>
                    <a:p>
                      <a:pPr marL="0" algn="ctr" defTabSz="914400" rtl="0" eaLnBrk="1" latinLnBrk="0" hangingPunct="1">
                        <a:spcAft>
                          <a:spcPts val="0"/>
                        </a:spcAft>
                      </a:pPr>
                      <a:r>
                        <a:rPr lang="zh-TW" sz="2800" kern="0" baseline="0" dirty="0">
                          <a:effectLst/>
                          <a:latin typeface="微軟正黑體" panose="020B0604030504040204" pitchFamily="34" charset="-120"/>
                          <a:ea typeface="微軟正黑體" panose="020B0604030504040204" pitchFamily="34" charset="-120"/>
                        </a:rPr>
                        <a:t>待加強</a:t>
                      </a:r>
                      <a:endParaRPr lang="zh-TW" sz="2800" b="1" kern="0" baseline="0" dirty="0">
                        <a:solidFill>
                          <a:srgbClr val="0000FF"/>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marL="0" algn="l" defTabSz="914400" rtl="0" eaLnBrk="1" latinLnBrk="0" hangingPunct="1">
                        <a:spcAft>
                          <a:spcPts val="0"/>
                        </a:spcAft>
                      </a:pP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   C</a:t>
                      </a:r>
                      <a:endParaRPr lang="zh-TW" sz="2800" b="0" kern="0" baseline="0" dirty="0">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tc>
                <a:tc gridSpan="2">
                  <a:txBody>
                    <a:bodyPr/>
                    <a:lstStyle/>
                    <a:p>
                      <a:pPr marL="0" indent="269875" algn="l" defTabSz="914400" rtl="0" eaLnBrk="1" latinLnBrk="0" hangingPunct="1">
                        <a:spcAft>
                          <a:spcPts val="0"/>
                        </a:spcAft>
                      </a:pPr>
                      <a:r>
                        <a:rPr lang="en-US" sz="2800" kern="0" baseline="0" dirty="0">
                          <a:effectLst/>
                          <a:latin typeface="微軟正黑體" panose="020B0604030504040204" pitchFamily="34" charset="-120"/>
                          <a:ea typeface="微軟正黑體" panose="020B0604030504040204" pitchFamily="34" charset="-120"/>
                          <a:cs typeface="Times New Roman" pitchFamily="18" charset="0"/>
                        </a:rPr>
                        <a:t>0.00-3</a:t>
                      </a:r>
                      <a:r>
                        <a:rPr lang="en-US" altLang="zh-TW" sz="2800" kern="0" baseline="0" dirty="0">
                          <a:effectLst/>
                          <a:latin typeface="微軟正黑體" panose="020B0604030504040204" pitchFamily="34" charset="-120"/>
                          <a:ea typeface="微軟正黑體" panose="020B0604030504040204" pitchFamily="34" charset="-120"/>
                          <a:cs typeface="Times New Roman" pitchFamily="18" charset="0"/>
                        </a:rPr>
                        <a:t>7.88</a:t>
                      </a:r>
                      <a:endParaRPr lang="zh-TW" sz="2800" b="0" kern="0" baseline="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tc>
                <a:tc hMerge="1">
                  <a:txBody>
                    <a:bodyPr/>
                    <a:lstStyle/>
                    <a:p>
                      <a:endParaRPr lang="zh-TW" altLang="en-US"/>
                    </a:p>
                  </a:txBody>
                  <a:tcPr/>
                </a:tc>
                <a:extLst>
                  <a:ext uri="{0D108BD9-81ED-4DB2-BD59-A6C34878D82A}">
                    <a16:rowId xmlns="" xmlns:a16="http://schemas.microsoft.com/office/drawing/2014/main" val="10007"/>
                  </a:ext>
                </a:extLst>
              </a:tr>
            </a:tbl>
          </a:graphicData>
        </a:graphic>
      </p:graphicFrame>
      <p:sp>
        <p:nvSpPr>
          <p:cNvPr id="5" name="橢圓形圖說文字 4"/>
          <p:cNvSpPr/>
          <p:nvPr/>
        </p:nvSpPr>
        <p:spPr>
          <a:xfrm>
            <a:off x="6876256" y="5320018"/>
            <a:ext cx="2160240" cy="1349342"/>
          </a:xfrm>
          <a:prstGeom prst="wedgeEllipseCallout">
            <a:avLst>
              <a:gd name="adj1" fmla="val 22257"/>
              <a:gd name="adj2" fmla="val -73404"/>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800" dirty="0">
                <a:solidFill>
                  <a:srgbClr val="0000FF"/>
                </a:solidFill>
                <a:latin typeface="+mj-ea"/>
                <a:ea typeface="+mj-ea"/>
                <a:cs typeface="Times New Roman" pitchFamily="18" charset="0"/>
              </a:rPr>
              <a:t>57.50</a:t>
            </a:r>
            <a:r>
              <a:rPr lang="zh-TW" altLang="en-US" sz="2800" dirty="0">
                <a:solidFill>
                  <a:srgbClr val="0000FF"/>
                </a:solidFill>
                <a:latin typeface="+mj-ea"/>
                <a:ea typeface="+mj-ea"/>
                <a:cs typeface="Times New Roman" pitchFamily="18" charset="0"/>
              </a:rPr>
              <a:t>分 </a:t>
            </a:r>
            <a:r>
              <a:rPr lang="en-US" altLang="zh-TW" sz="2800" dirty="0">
                <a:solidFill>
                  <a:srgbClr val="0000FF"/>
                </a:solidFill>
                <a:latin typeface="+mj-ea"/>
                <a:ea typeface="+mj-ea"/>
                <a:cs typeface="Times New Roman" pitchFamily="18" charset="0"/>
              </a:rPr>
              <a:t/>
            </a:r>
            <a:br>
              <a:rPr lang="en-US" altLang="zh-TW" sz="2800" dirty="0">
                <a:solidFill>
                  <a:srgbClr val="0000FF"/>
                </a:solidFill>
                <a:latin typeface="+mj-ea"/>
                <a:ea typeface="+mj-ea"/>
                <a:cs typeface="Times New Roman" pitchFamily="18" charset="0"/>
              </a:rPr>
            </a:br>
            <a:r>
              <a:rPr lang="zh-TW" altLang="en-US" sz="2800" dirty="0">
                <a:solidFill>
                  <a:srgbClr val="0000FF"/>
                </a:solidFill>
                <a:latin typeface="+mj-ea"/>
                <a:ea typeface="+mj-ea"/>
                <a:cs typeface="Times New Roman" pitchFamily="18" charset="0"/>
              </a:rPr>
              <a:t>是</a:t>
            </a:r>
            <a:r>
              <a:rPr lang="en-US" altLang="zh-TW" sz="2800" dirty="0">
                <a:solidFill>
                  <a:srgbClr val="FF0000"/>
                </a:solidFill>
                <a:latin typeface="+mj-ea"/>
                <a:ea typeface="+mj-ea"/>
                <a:cs typeface="Times New Roman" pitchFamily="18" charset="0"/>
              </a:rPr>
              <a:t>B</a:t>
            </a:r>
            <a:endParaRPr lang="zh-TW" altLang="en-US" sz="2800" dirty="0">
              <a:solidFill>
                <a:srgbClr val="0000FF"/>
              </a:solidFill>
              <a:latin typeface="+mj-ea"/>
              <a:ea typeface="+mj-ea"/>
              <a:cs typeface="Times New Roman" pitchFamily="18" charset="0"/>
            </a:endParaRPr>
          </a:p>
        </p:txBody>
      </p:sp>
      <p:sp>
        <p:nvSpPr>
          <p:cNvPr id="6"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數學科三等級四標示</a:t>
            </a:r>
          </a:p>
        </p:txBody>
      </p:sp>
    </p:spTree>
    <p:extLst>
      <p:ext uri="{BB962C8B-B14F-4D97-AF65-F5344CB8AC3E}">
        <p14:creationId xmlns:p14="http://schemas.microsoft.com/office/powerpoint/2010/main" val="4182622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260000"/>
            <a:ext cx="8784976" cy="4525963"/>
          </a:xfrm>
        </p:spPr>
        <p:txBody>
          <a:bodyPr rtlCol="0">
            <a:noAutofit/>
          </a:bodyPr>
          <a:lstStyle/>
          <a:p>
            <a:pPr>
              <a:spcBef>
                <a:spcPts val="0"/>
              </a:spcBef>
              <a:spcAft>
                <a:spcPts val="600"/>
              </a:spcAft>
              <a:buSzPct val="100000"/>
              <a:buFont typeface="Arial" panose="020B0604020202020204" pitchFamily="34" charset="0"/>
              <a:buChar char="•"/>
              <a:defRPr/>
            </a:pPr>
            <a:r>
              <a:rPr lang="zh-TW" altLang="en-US" sz="2800" dirty="0">
                <a:latin typeface="+mj-ea"/>
                <a:ea typeface="+mj-ea"/>
              </a:rPr>
              <a:t>試題由淺而深地評量學生不同能力層次的學習成果。</a:t>
            </a:r>
          </a:p>
          <a:p>
            <a:pPr>
              <a:spcBef>
                <a:spcPts val="0"/>
              </a:spcBef>
              <a:spcAft>
                <a:spcPts val="600"/>
              </a:spcAft>
              <a:buSzPct val="100000"/>
              <a:buFont typeface="Arial" panose="020B0604020202020204" pitchFamily="34" charset="0"/>
              <a:buChar char="•"/>
              <a:defRPr/>
            </a:pPr>
            <a:r>
              <a:rPr lang="zh-TW" altLang="en-US" sz="2800" dirty="0">
                <a:latin typeface="+mj-ea"/>
                <a:ea typeface="+mj-ea"/>
              </a:rPr>
              <a:t>評量概念重視跨科整合，著重解讀、轉譯圖表資料的能力。</a:t>
            </a:r>
          </a:p>
          <a:p>
            <a:pPr>
              <a:spcBef>
                <a:spcPts val="0"/>
              </a:spcBef>
              <a:spcAft>
                <a:spcPts val="600"/>
              </a:spcAft>
              <a:buSzPct val="100000"/>
              <a:buFont typeface="Arial" panose="020B0604020202020204" pitchFamily="34" charset="0"/>
              <a:buChar char="•"/>
              <a:defRPr/>
            </a:pPr>
            <a:r>
              <a:rPr lang="zh-TW" altLang="en-US" sz="2800" dirty="0">
                <a:latin typeface="+mj-ea"/>
                <a:ea typeface="+mj-ea"/>
              </a:rPr>
              <a:t>試題取材力求貼近學生生活時空環境。（例如試題取材於</a:t>
            </a:r>
            <a:r>
              <a:rPr lang="zh-TW" altLang="en-US" sz="2800" dirty="0">
                <a:solidFill>
                  <a:srgbClr val="FF0000"/>
                </a:solidFill>
                <a:latin typeface="+mj-ea"/>
                <a:ea typeface="+mj-ea"/>
              </a:rPr>
              <a:t>時事</a:t>
            </a:r>
            <a:r>
              <a:rPr lang="zh-TW" altLang="en-US" sz="2800" dirty="0">
                <a:latin typeface="+mj-ea"/>
                <a:ea typeface="+mj-ea"/>
              </a:rPr>
              <a:t>，可讓試題更</a:t>
            </a:r>
            <a:r>
              <a:rPr lang="zh-TW" altLang="en-US" sz="2800" dirty="0">
                <a:solidFill>
                  <a:srgbClr val="FF0000"/>
                </a:solidFill>
                <a:latin typeface="+mj-ea"/>
                <a:ea typeface="+mj-ea"/>
              </a:rPr>
              <a:t>生活化</a:t>
            </a:r>
            <a:r>
              <a:rPr lang="zh-TW" altLang="en-US" sz="2800" dirty="0">
                <a:latin typeface="+mj-ea"/>
                <a:ea typeface="+mj-ea"/>
              </a:rPr>
              <a:t>。不過，學生作答此類試題的依據，仍需回歸於課堂上所習得的社會科相關知識與能力。）</a:t>
            </a:r>
          </a:p>
        </p:txBody>
      </p:sp>
      <p:sp>
        <p:nvSpPr>
          <p:cNvPr id="4"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社會科考試內容</a:t>
            </a:r>
          </a:p>
        </p:txBody>
      </p:sp>
    </p:spTree>
    <p:extLst>
      <p:ext uri="{BB962C8B-B14F-4D97-AF65-F5344CB8AC3E}">
        <p14:creationId xmlns:p14="http://schemas.microsoft.com/office/powerpoint/2010/main" val="1186937526"/>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260000"/>
            <a:ext cx="8784976" cy="4525963"/>
          </a:xfrm>
        </p:spPr>
        <p:txBody>
          <a:bodyPr rtlCol="0">
            <a:noAutofit/>
          </a:bodyPr>
          <a:lstStyle/>
          <a:p>
            <a:pPr>
              <a:spcBef>
                <a:spcPts val="0"/>
              </a:spcBef>
              <a:spcAft>
                <a:spcPts val="600"/>
              </a:spcAft>
              <a:buSzPct val="100000"/>
              <a:buFont typeface="Arial" panose="020B0604020202020204" pitchFamily="34" charset="0"/>
              <a:buChar char="•"/>
              <a:defRPr/>
            </a:pPr>
            <a:r>
              <a:rPr lang="zh-TW" altLang="en-US" sz="2800" dirty="0">
                <a:solidFill>
                  <a:srgbClr val="FF0000"/>
                </a:solidFill>
                <a:latin typeface="+mj-ea"/>
                <a:ea typeface="+mj-ea"/>
              </a:rPr>
              <a:t>半個領域</a:t>
            </a:r>
            <a:r>
              <a:rPr lang="zh-TW" altLang="en-US" sz="2800" dirty="0">
                <a:latin typeface="+mj-ea"/>
                <a:ea typeface="+mj-ea"/>
              </a:rPr>
              <a:t>：評量課綱「自然與生活科技」學習領域中與 「自然學科」有關之能力與知識。</a:t>
            </a:r>
          </a:p>
          <a:p>
            <a:pPr>
              <a:spcBef>
                <a:spcPts val="0"/>
              </a:spcBef>
              <a:spcAft>
                <a:spcPts val="600"/>
              </a:spcAft>
              <a:buSzPct val="100000"/>
              <a:buFont typeface="Arial" panose="020B0604020202020204" pitchFamily="34" charset="0"/>
              <a:buChar char="•"/>
              <a:defRPr/>
            </a:pPr>
            <a:r>
              <a:rPr lang="zh-TW" altLang="en-US" sz="2800" dirty="0">
                <a:solidFill>
                  <a:srgbClr val="FF0000"/>
                </a:solidFill>
                <a:latin typeface="+mj-ea"/>
                <a:ea typeface="+mj-ea"/>
              </a:rPr>
              <a:t>考試範圍</a:t>
            </a:r>
            <a:r>
              <a:rPr lang="zh-TW" altLang="en-US" sz="2800" dirty="0">
                <a:latin typeface="+mj-ea"/>
                <a:ea typeface="+mj-ea"/>
              </a:rPr>
              <a:t>：</a:t>
            </a:r>
          </a:p>
          <a:p>
            <a:pPr lvl="1">
              <a:spcBef>
                <a:spcPts val="0"/>
              </a:spcBef>
              <a:spcAft>
                <a:spcPts val="600"/>
              </a:spcAft>
              <a:buSzPct val="100000"/>
              <a:buFont typeface="Arial" panose="020B0604020202020204" pitchFamily="34" charset="0"/>
              <a:buChar char="•"/>
              <a:defRPr/>
            </a:pPr>
            <a:r>
              <a:rPr lang="zh-TW" altLang="en-US" sz="2400" dirty="0">
                <a:latin typeface="+mj-ea"/>
                <a:ea typeface="+mj-ea"/>
              </a:rPr>
              <a:t>自然學科的知識原理與應用，為考試範疇：如，認識電力的供應與運輸，並知道如何安全使用家用電器。        </a:t>
            </a:r>
          </a:p>
          <a:p>
            <a:pPr lvl="1">
              <a:spcBef>
                <a:spcPts val="0"/>
              </a:spcBef>
              <a:spcAft>
                <a:spcPts val="600"/>
              </a:spcAft>
              <a:buSzPct val="100000"/>
              <a:buFont typeface="Arial" panose="020B0604020202020204" pitchFamily="34" charset="0"/>
              <a:buChar char="•"/>
              <a:defRPr/>
            </a:pPr>
            <a:r>
              <a:rPr lang="zh-TW" altLang="en-US" sz="2400" dirty="0">
                <a:latin typeface="+mj-ea"/>
                <a:ea typeface="+mj-ea"/>
              </a:rPr>
              <a:t>屬於生活科技的學習能力指標，不為考試範疇：如，認識水、陸及空中的各種交通工具。</a:t>
            </a:r>
          </a:p>
          <a:p>
            <a:pPr lvl="1">
              <a:spcBef>
                <a:spcPts val="0"/>
              </a:spcBef>
              <a:spcAft>
                <a:spcPts val="600"/>
              </a:spcAft>
              <a:buSzPct val="100000"/>
              <a:buFont typeface="Arial" panose="020B0604020202020204" pitchFamily="34" charset="0"/>
              <a:buChar char="•"/>
              <a:defRPr/>
            </a:pPr>
            <a:r>
              <a:rPr lang="zh-TW" altLang="en-US" sz="2400" dirty="0">
                <a:latin typeface="+mj-ea"/>
                <a:ea typeface="+mj-ea"/>
              </a:rPr>
              <a:t>「自然學科」與「生活科技」重疊部分，若屬自然學科學習之內容，為考試範圍。</a:t>
            </a:r>
          </a:p>
        </p:txBody>
      </p:sp>
      <p:sp>
        <p:nvSpPr>
          <p:cNvPr id="4"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自然科考試內容</a:t>
            </a:r>
          </a:p>
        </p:txBody>
      </p:sp>
    </p:spTree>
    <p:extLst>
      <p:ext uri="{BB962C8B-B14F-4D97-AF65-F5344CB8AC3E}">
        <p14:creationId xmlns:p14="http://schemas.microsoft.com/office/powerpoint/2010/main" val="32653389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260000"/>
            <a:ext cx="8784976" cy="4525963"/>
          </a:xfrm>
        </p:spPr>
        <p:txBody>
          <a:bodyPr rtlCol="0">
            <a:noAutofit/>
          </a:bodyPr>
          <a:lstStyle/>
          <a:p>
            <a:pPr>
              <a:spcBef>
                <a:spcPts val="0"/>
              </a:spcBef>
              <a:spcAft>
                <a:spcPts val="600"/>
              </a:spcAft>
              <a:buSzPct val="100000"/>
              <a:buFont typeface="Arial" panose="020B0604020202020204" pitchFamily="34" charset="0"/>
              <a:buChar char="•"/>
              <a:defRPr/>
            </a:pPr>
            <a:r>
              <a:rPr lang="zh-TW" altLang="en-US" sz="2800" b="1" dirty="0">
                <a:latin typeface="+mj-ea"/>
                <a:ea typeface="+mj-ea"/>
              </a:rPr>
              <a:t>作答方式：必須仔細閱讀完整試題後，撰寫一篇文章。 </a:t>
            </a:r>
          </a:p>
          <a:p>
            <a:pPr>
              <a:spcBef>
                <a:spcPts val="0"/>
              </a:spcBef>
              <a:spcAft>
                <a:spcPts val="600"/>
              </a:spcAft>
              <a:buSzPct val="100000"/>
              <a:buFont typeface="Arial" panose="020B0604020202020204" pitchFamily="34" charset="0"/>
              <a:buChar char="•"/>
              <a:defRPr/>
            </a:pPr>
            <a:r>
              <a:rPr lang="zh-TW" altLang="en-US" sz="2800" b="1" dirty="0">
                <a:latin typeface="+mj-ea"/>
                <a:ea typeface="+mj-ea"/>
              </a:rPr>
              <a:t>從第一頁右邊第一行開始作答，並</a:t>
            </a:r>
            <a:r>
              <a:rPr lang="zh-TW" altLang="en-US" sz="2800" b="1" dirty="0">
                <a:solidFill>
                  <a:srgbClr val="FF0000"/>
                </a:solidFill>
                <a:latin typeface="+mj-ea"/>
                <a:ea typeface="+mj-ea"/>
              </a:rPr>
              <a:t>不得要求增加答案卷作答</a:t>
            </a:r>
            <a:r>
              <a:rPr lang="zh-TW" altLang="en-US" sz="2800" b="1" dirty="0">
                <a:latin typeface="+mj-ea"/>
                <a:ea typeface="+mj-ea"/>
              </a:rPr>
              <a:t>。</a:t>
            </a:r>
          </a:p>
          <a:p>
            <a:pPr>
              <a:spcBef>
                <a:spcPts val="0"/>
              </a:spcBef>
              <a:spcAft>
                <a:spcPts val="600"/>
              </a:spcAft>
              <a:buSzPct val="100000"/>
              <a:buFont typeface="Arial" panose="020B0604020202020204" pitchFamily="34" charset="0"/>
              <a:buChar char="•"/>
              <a:defRPr/>
            </a:pPr>
            <a:r>
              <a:rPr lang="zh-TW" altLang="en-US" sz="2800" b="1" dirty="0">
                <a:latin typeface="+mj-ea"/>
                <a:ea typeface="+mj-ea"/>
              </a:rPr>
              <a:t>用</a:t>
            </a:r>
            <a:r>
              <a:rPr lang="zh-TW" altLang="en-US" sz="2800" b="1" dirty="0">
                <a:solidFill>
                  <a:srgbClr val="FF0000"/>
                </a:solidFill>
                <a:latin typeface="+mj-ea"/>
                <a:ea typeface="+mj-ea"/>
              </a:rPr>
              <a:t>本國文字</a:t>
            </a:r>
            <a:r>
              <a:rPr lang="zh-TW" altLang="en-US" sz="2800" b="1" dirty="0">
                <a:latin typeface="+mj-ea"/>
                <a:ea typeface="+mj-ea"/>
              </a:rPr>
              <a:t>書寫（正體字）</a:t>
            </a:r>
            <a:endParaRPr lang="en-US" altLang="zh-TW" sz="2800" b="1" dirty="0">
              <a:latin typeface="+mj-ea"/>
              <a:ea typeface="+mj-ea"/>
            </a:endParaRPr>
          </a:p>
          <a:p>
            <a:pPr>
              <a:spcBef>
                <a:spcPts val="0"/>
              </a:spcBef>
              <a:spcAft>
                <a:spcPts val="600"/>
              </a:spcAft>
              <a:buSzPct val="100000"/>
              <a:buFont typeface="Arial" panose="020B0604020202020204" pitchFamily="34" charset="0"/>
              <a:buChar char="•"/>
              <a:defRPr/>
            </a:pPr>
            <a:r>
              <a:rPr lang="zh-TW" altLang="en-US" sz="2800" b="1" dirty="0">
                <a:latin typeface="+mj-ea"/>
                <a:ea typeface="+mj-ea"/>
              </a:rPr>
              <a:t>用</a:t>
            </a:r>
            <a:r>
              <a:rPr lang="zh-TW" altLang="en-US" sz="2800" b="1" dirty="0">
                <a:solidFill>
                  <a:srgbClr val="FF0000"/>
                </a:solidFill>
                <a:latin typeface="+mj-ea"/>
                <a:ea typeface="+mj-ea"/>
              </a:rPr>
              <a:t>黑色墨水筆</a:t>
            </a:r>
            <a:r>
              <a:rPr lang="zh-TW" altLang="en-US" sz="2800" b="1" dirty="0">
                <a:latin typeface="+mj-ea"/>
                <a:ea typeface="+mj-ea"/>
              </a:rPr>
              <a:t>書寫（不得使用鉛筆）</a:t>
            </a:r>
            <a:endParaRPr lang="en-US" altLang="zh-TW" sz="2800" b="1" dirty="0">
              <a:latin typeface="+mj-ea"/>
              <a:ea typeface="+mj-ea"/>
            </a:endParaRPr>
          </a:p>
          <a:p>
            <a:pPr>
              <a:spcBef>
                <a:spcPts val="0"/>
              </a:spcBef>
              <a:spcAft>
                <a:spcPts val="600"/>
              </a:spcAft>
              <a:buSzPct val="100000"/>
              <a:buFont typeface="Arial" panose="020B0604020202020204" pitchFamily="34" charset="0"/>
              <a:buChar char="•"/>
              <a:defRPr/>
            </a:pPr>
            <a:r>
              <a:rPr lang="zh-TW" altLang="en-US" sz="2800" b="1" dirty="0">
                <a:solidFill>
                  <a:srgbClr val="FF0000"/>
                </a:solidFill>
                <a:latin typeface="+mj-ea"/>
                <a:ea typeface="+mj-ea"/>
              </a:rPr>
              <a:t>不得使用詩歌體</a:t>
            </a:r>
            <a:r>
              <a:rPr lang="zh-TW" altLang="en-US" sz="2800" b="1" dirty="0">
                <a:latin typeface="+mj-ea"/>
                <a:ea typeface="+mj-ea"/>
              </a:rPr>
              <a:t>，若以詩歌體作答，不予計分。</a:t>
            </a:r>
          </a:p>
          <a:p>
            <a:pPr>
              <a:spcBef>
                <a:spcPts val="0"/>
              </a:spcBef>
              <a:spcAft>
                <a:spcPts val="600"/>
              </a:spcAft>
              <a:buSzPct val="100000"/>
              <a:buFont typeface="Arial" panose="020B0604020202020204" pitchFamily="34" charset="0"/>
              <a:buChar char="•"/>
              <a:defRPr/>
            </a:pPr>
            <a:r>
              <a:rPr lang="zh-TW" altLang="en-US" sz="2800" b="1" dirty="0">
                <a:solidFill>
                  <a:srgbClr val="FF0000"/>
                </a:solidFill>
                <a:latin typeface="+mj-ea"/>
                <a:ea typeface="+mj-ea"/>
              </a:rPr>
              <a:t>不得透露私人身分</a:t>
            </a:r>
            <a:r>
              <a:rPr lang="zh-TW" altLang="en-US" sz="2800" b="1" dirty="0">
                <a:latin typeface="+mj-ea"/>
                <a:ea typeface="+mj-ea"/>
              </a:rPr>
              <a:t>或</a:t>
            </a:r>
            <a:r>
              <a:rPr lang="zh-TW" altLang="en-US" sz="2800" b="1" dirty="0">
                <a:solidFill>
                  <a:srgbClr val="FF0000"/>
                </a:solidFill>
                <a:latin typeface="+mj-ea"/>
                <a:ea typeface="+mj-ea"/>
              </a:rPr>
              <a:t>註記任何符號及圖形</a:t>
            </a:r>
            <a:r>
              <a:rPr lang="zh-TW" altLang="en-US" sz="2800" b="1" dirty="0">
                <a:latin typeface="+mj-ea"/>
                <a:ea typeface="+mj-ea"/>
              </a:rPr>
              <a:t>。若違反規定，不予計分。</a:t>
            </a:r>
          </a:p>
        </p:txBody>
      </p:sp>
      <p:sp>
        <p:nvSpPr>
          <p:cNvPr id="4" name="標題 1"/>
          <p:cNvSpPr txBox="1">
            <a:spLocks/>
          </p:cNvSpPr>
          <p:nvPr/>
        </p:nvSpPr>
        <p:spPr bwMode="auto">
          <a:xfrm>
            <a:off x="0" y="0"/>
            <a:ext cx="9144000" cy="980728"/>
          </a:xfrm>
          <a:prstGeom prst="rect">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寫作測驗作答注意事項</a:t>
            </a:r>
          </a:p>
        </p:txBody>
      </p:sp>
    </p:spTree>
    <p:extLst>
      <p:ext uri="{BB962C8B-B14F-4D97-AF65-F5344CB8AC3E}">
        <p14:creationId xmlns:p14="http://schemas.microsoft.com/office/powerpoint/2010/main" val="3406664071"/>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eaLnBrk="0" hangingPunct="0">
              <a:defRPr/>
            </a:pPr>
            <a:r>
              <a:rPr lang="zh-TW" altLang="en-US" sz="4400" b="1" dirty="0">
                <a:solidFill>
                  <a:srgbClr val="002060"/>
                </a:solidFill>
                <a:latin typeface="微軟正黑體" panose="020B0604030504040204" pitchFamily="34" charset="-120"/>
                <a:ea typeface="微軟正黑體" panose="020B0604030504040204" pitchFamily="34" charset="-120"/>
              </a:rPr>
              <a:t>墨水不足</a:t>
            </a:r>
          </a:p>
        </p:txBody>
      </p:sp>
      <p:pic>
        <p:nvPicPr>
          <p:cNvPr id="6" name="內容版面配置區 4" descr="105030114A.jpg"/>
          <p:cNvPicPr>
            <a:picLocks noChangeAspect="1"/>
          </p:cNvPicPr>
          <p:nvPr/>
        </p:nvPicPr>
        <p:blipFill>
          <a:blip r:embed="rId3" cstate="screen"/>
          <a:srcRect/>
          <a:stretch>
            <a:fillRect/>
          </a:stretch>
        </p:blipFill>
        <p:spPr bwMode="auto">
          <a:xfrm>
            <a:off x="928662" y="500042"/>
            <a:ext cx="8024812" cy="6048375"/>
          </a:xfrm>
          <a:prstGeom prst="rect">
            <a:avLst/>
          </a:prstGeom>
          <a:noFill/>
          <a:ln w="9525">
            <a:noFill/>
            <a:miter lim="800000"/>
            <a:headEnd/>
            <a:tailEnd/>
          </a:ln>
        </p:spPr>
      </p:pic>
    </p:spTree>
    <p:extLst>
      <p:ext uri="{BB962C8B-B14F-4D97-AF65-F5344CB8AC3E}">
        <p14:creationId xmlns:p14="http://schemas.microsoft.com/office/powerpoint/2010/main" val="640253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內容版面配置區 4" descr="96260436301-6.JPG"/>
          <p:cNvPicPr>
            <a:picLocks noChangeAspect="1"/>
          </p:cNvPicPr>
          <p:nvPr/>
        </p:nvPicPr>
        <p:blipFill>
          <a:blip r:embed="rId3" cstate="screen"/>
          <a:srcRect/>
          <a:stretch>
            <a:fillRect/>
          </a:stretch>
        </p:blipFill>
        <p:spPr bwMode="auto">
          <a:xfrm>
            <a:off x="1116013" y="361950"/>
            <a:ext cx="8027987" cy="6116638"/>
          </a:xfrm>
          <a:prstGeom prst="rect">
            <a:avLst/>
          </a:prstGeom>
          <a:noFill/>
          <a:ln w="9525">
            <a:noFill/>
            <a:miter lim="800000"/>
            <a:headEnd/>
            <a:tailEnd/>
          </a:ln>
        </p:spPr>
      </p:pic>
      <p:sp>
        <p:nvSpPr>
          <p:cNvPr id="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eaLnBrk="0" hangingPunct="0">
              <a:defRPr/>
            </a:pPr>
            <a:r>
              <a:rPr lang="zh-TW" altLang="en-US" sz="4400" b="1" dirty="0">
                <a:solidFill>
                  <a:srgbClr val="002060"/>
                </a:solidFill>
                <a:latin typeface="微軟正黑體" panose="020B0604030504040204" pitchFamily="34" charset="-120"/>
                <a:ea typeface="微軟正黑體" panose="020B0604030504040204" pitchFamily="34" charset="-120"/>
              </a:rPr>
              <a:t>字體太小</a:t>
            </a:r>
          </a:p>
        </p:txBody>
      </p:sp>
    </p:spTree>
    <p:extLst>
      <p:ext uri="{BB962C8B-B14F-4D97-AF65-F5344CB8AC3E}">
        <p14:creationId xmlns:p14="http://schemas.microsoft.com/office/powerpoint/2010/main" val="1930654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E:\非版面問題卷\113112215B.jpg"/>
          <p:cNvPicPr>
            <a:picLocks noChangeAspect="1" noChangeArrowheads="1"/>
          </p:cNvPicPr>
          <p:nvPr/>
        </p:nvPicPr>
        <p:blipFill>
          <a:blip r:embed="rId3" cstate="screen"/>
          <a:srcRect/>
          <a:stretch>
            <a:fillRect/>
          </a:stretch>
        </p:blipFill>
        <p:spPr bwMode="auto">
          <a:xfrm>
            <a:off x="1042988" y="404813"/>
            <a:ext cx="7970837" cy="6011862"/>
          </a:xfrm>
          <a:prstGeom prst="rect">
            <a:avLst/>
          </a:prstGeom>
          <a:noFill/>
          <a:ln w="9525">
            <a:noFill/>
            <a:miter lim="800000"/>
            <a:headEnd/>
            <a:tailEnd/>
          </a:ln>
        </p:spPr>
      </p:pic>
      <p:sp>
        <p:nvSpPr>
          <p:cNvPr id="5" name="橢圓 4"/>
          <p:cNvSpPr>
            <a:spLocks noChangeArrowheads="1"/>
          </p:cNvSpPr>
          <p:nvPr/>
        </p:nvSpPr>
        <p:spPr bwMode="auto">
          <a:xfrm>
            <a:off x="8748713" y="2781300"/>
            <a:ext cx="360362" cy="2447925"/>
          </a:xfrm>
          <a:prstGeom prst="ellipse">
            <a:avLst/>
          </a:prstGeom>
          <a:noFill/>
          <a:ln w="25400" algn="ctr">
            <a:solidFill>
              <a:srgbClr val="E70000"/>
            </a:solidFill>
            <a:round/>
            <a:headEnd/>
            <a:tailEnd/>
          </a:ln>
        </p:spPr>
        <p:txBody>
          <a:bodyPr lIns="91435" tIns="45717" rIns="91435" bIns="45717" anchor="ctr"/>
          <a:lstStyle/>
          <a:p>
            <a:pPr algn="ctr">
              <a:defRPr/>
            </a:pPr>
            <a:endParaRPr lang="zh-TW" altLang="en-US">
              <a:solidFill>
                <a:srgbClr val="000000"/>
              </a:solidFill>
              <a:latin typeface="Franklin Gothic Book"/>
              <a:ea typeface="新細明體"/>
            </a:endParaRPr>
          </a:p>
        </p:txBody>
      </p:sp>
      <p:sp>
        <p:nvSpPr>
          <p:cNvPr id="6"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eaLnBrk="0" hangingPunct="0">
              <a:defRPr/>
            </a:pPr>
            <a:r>
              <a:rPr lang="zh-TW" altLang="en-US" sz="4400" b="1" dirty="0">
                <a:solidFill>
                  <a:srgbClr val="002060"/>
                </a:solidFill>
                <a:latin typeface="微軟正黑體" panose="020B0604030504040204" pitchFamily="34" charset="-120"/>
                <a:ea typeface="微軟正黑體" panose="020B0604030504040204" pitchFamily="34" charset="-120"/>
              </a:rPr>
              <a:t>超出格線</a:t>
            </a:r>
          </a:p>
        </p:txBody>
      </p:sp>
    </p:spTree>
    <p:extLst>
      <p:ext uri="{BB962C8B-B14F-4D97-AF65-F5344CB8AC3E}">
        <p14:creationId xmlns:p14="http://schemas.microsoft.com/office/powerpoint/2010/main" val="1669830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joycethw.BCTEST\桌面\圖檔\98-2\202110436\202110436A.jpg"/>
          <p:cNvPicPr>
            <a:picLocks noChangeAspect="1" noChangeArrowheads="1"/>
          </p:cNvPicPr>
          <p:nvPr/>
        </p:nvPicPr>
        <p:blipFill>
          <a:blip r:embed="rId3" cstate="screen"/>
          <a:srcRect/>
          <a:stretch>
            <a:fillRect/>
          </a:stretch>
        </p:blipFill>
        <p:spPr bwMode="auto">
          <a:xfrm>
            <a:off x="1044575" y="404813"/>
            <a:ext cx="7796213" cy="5949950"/>
          </a:xfrm>
          <a:prstGeom prst="rect">
            <a:avLst/>
          </a:prstGeom>
          <a:noFill/>
          <a:ln w="9525">
            <a:noFill/>
            <a:miter lim="800000"/>
            <a:headEnd/>
            <a:tailEnd/>
          </a:ln>
        </p:spPr>
      </p:pic>
      <p:sp>
        <p:nvSpPr>
          <p:cNvPr id="14438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eaLnBrk="0" hangingPunct="0">
              <a:buFont typeface="Arial" pitchFamily="34" charset="0"/>
              <a:buNone/>
            </a:pPr>
            <a:r>
              <a:rPr kumimoji="0" lang="zh-TW" altLang="en-US" sz="4400" b="1" dirty="0">
                <a:solidFill>
                  <a:srgbClr val="002060"/>
                </a:solidFill>
                <a:latin typeface="微軟正黑體" panose="020B0604030504040204" pitchFamily="34" charset="-120"/>
                <a:ea typeface="微軟正黑體" panose="020B0604030504040204" pitchFamily="34" charset="-120"/>
              </a:rPr>
              <a:t>洩漏私人身分</a:t>
            </a:r>
          </a:p>
        </p:txBody>
      </p:sp>
      <p:sp>
        <p:nvSpPr>
          <p:cNvPr id="144388" name="橢圓 5"/>
          <p:cNvSpPr>
            <a:spLocks noChangeArrowheads="1"/>
          </p:cNvSpPr>
          <p:nvPr/>
        </p:nvSpPr>
        <p:spPr bwMode="auto">
          <a:xfrm>
            <a:off x="2339975" y="2205038"/>
            <a:ext cx="431800" cy="1008062"/>
          </a:xfrm>
          <a:prstGeom prst="ellipse">
            <a:avLst/>
          </a:prstGeom>
          <a:noFill/>
          <a:ln w="38100" algn="ctr">
            <a:solidFill>
              <a:srgbClr val="FF0000"/>
            </a:solidFill>
            <a:round/>
            <a:headEnd/>
            <a:tailEnd/>
          </a:ln>
        </p:spPr>
        <p:txBody>
          <a:bodyPr lIns="69824" tIns="34912" rIns="69824" bIns="34912" anchor="ctr"/>
          <a:lstStyle/>
          <a:p>
            <a:pPr algn="ctr" defTabSz="698500">
              <a:buFont typeface="Arial" pitchFamily="34" charset="0"/>
              <a:buNone/>
            </a:pPr>
            <a:endParaRPr kumimoji="0" lang="zh-TW" altLang="en-US">
              <a:solidFill>
                <a:srgbClr val="FFFFE1"/>
              </a:solidFill>
              <a:latin typeface="Calibri" pitchFamily="34" charset="0"/>
            </a:endParaRPr>
          </a:p>
        </p:txBody>
      </p:sp>
    </p:spTree>
    <p:extLst>
      <p:ext uri="{BB962C8B-B14F-4D97-AF65-F5344CB8AC3E}">
        <p14:creationId xmlns:p14="http://schemas.microsoft.com/office/powerpoint/2010/main" val="3079808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eaLnBrk="0" hangingPunct="0">
              <a:defRPr/>
            </a:pPr>
            <a:r>
              <a:rPr lang="zh-TW" altLang="en-US" sz="4400" b="1" dirty="0">
                <a:solidFill>
                  <a:srgbClr val="002060"/>
                </a:solidFill>
                <a:latin typeface="微軟正黑體" panose="020B0604030504040204" pitchFamily="34" charset="-120"/>
                <a:ea typeface="微軟正黑體" panose="020B0604030504040204" pitchFamily="34" charset="-120"/>
              </a:rPr>
              <a:t>註記符號</a:t>
            </a:r>
          </a:p>
        </p:txBody>
      </p:sp>
      <p:pic>
        <p:nvPicPr>
          <p:cNvPr id="146435" name="內容版面配置區 3" descr="101082940A.jpg"/>
          <p:cNvPicPr>
            <a:picLocks noGrp="1" noChangeAspect="1"/>
          </p:cNvPicPr>
          <p:nvPr>
            <p:ph idx="4294967295"/>
          </p:nvPr>
        </p:nvPicPr>
        <p:blipFill>
          <a:blip r:embed="rId3" cstate="screen"/>
          <a:srcRect/>
          <a:stretch>
            <a:fillRect/>
          </a:stretch>
        </p:blipFill>
        <p:spPr>
          <a:xfrm>
            <a:off x="1036638" y="476250"/>
            <a:ext cx="8107362" cy="5756275"/>
          </a:xfrm>
        </p:spPr>
      </p:pic>
      <p:sp>
        <p:nvSpPr>
          <p:cNvPr id="146436" name="橢圓 5"/>
          <p:cNvSpPr>
            <a:spLocks noChangeArrowheads="1"/>
          </p:cNvSpPr>
          <p:nvPr/>
        </p:nvSpPr>
        <p:spPr bwMode="auto">
          <a:xfrm>
            <a:off x="1187450" y="2997200"/>
            <a:ext cx="431800" cy="431800"/>
          </a:xfrm>
          <a:prstGeom prst="ellipse">
            <a:avLst/>
          </a:prstGeom>
          <a:noFill/>
          <a:ln w="38100" algn="ctr">
            <a:solidFill>
              <a:srgbClr val="FF0000"/>
            </a:solidFill>
            <a:round/>
            <a:headEnd/>
            <a:tailEnd/>
          </a:ln>
        </p:spPr>
        <p:txBody>
          <a:bodyPr lIns="91435" tIns="45717" rIns="91435" bIns="45717" anchor="ctr"/>
          <a:lstStyle/>
          <a:p>
            <a:pPr algn="ctr">
              <a:buFont typeface="Arial" pitchFamily="34" charset="0"/>
              <a:buNone/>
            </a:pPr>
            <a:endParaRPr kumimoji="0" lang="zh-TW" altLang="zh-TW">
              <a:solidFill>
                <a:srgbClr val="FFFFE1"/>
              </a:solidFill>
              <a:latin typeface="Calibri" pitchFamily="34" charset="0"/>
            </a:endParaRPr>
          </a:p>
        </p:txBody>
      </p:sp>
    </p:spTree>
    <p:extLst>
      <p:ext uri="{BB962C8B-B14F-4D97-AF65-F5344CB8AC3E}">
        <p14:creationId xmlns:p14="http://schemas.microsoft.com/office/powerpoint/2010/main" val="466193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251520" y="2132856"/>
            <a:ext cx="8640960" cy="1728192"/>
          </a:xfrm>
          <a:effectLst>
            <a:outerShdw blurRad="50800" dist="38100" dir="2700000" algn="tl" rotWithShape="0">
              <a:srgbClr val="000000">
                <a:alpha val="39998"/>
              </a:srgbClr>
            </a:outerShdw>
          </a:effectLst>
        </p:spPr>
        <p:txBody>
          <a:bodyPr anchor="ctr" anchorCtr="0">
            <a:normAutofit/>
          </a:bodyPr>
          <a:lstStyle/>
          <a:p>
            <a:pPr algn="ctr">
              <a:defRPr/>
            </a:pPr>
            <a:r>
              <a:rPr lang="en-US" altLang="zh-TW" sz="4400" dirty="0">
                <a:solidFill>
                  <a:srgbClr val="0000FF"/>
                </a:solidFill>
                <a:effectLst/>
                <a:latin typeface="微軟正黑體" panose="020B0604030504040204" pitchFamily="34" charset="-120"/>
              </a:rPr>
              <a:t>4. 109</a:t>
            </a:r>
            <a:r>
              <a:rPr lang="zh-TW" altLang="en-US" sz="4400" dirty="0">
                <a:solidFill>
                  <a:srgbClr val="0000FF"/>
                </a:solidFill>
                <a:effectLst/>
                <a:latin typeface="微軟正黑體" panose="020B0604030504040204" pitchFamily="34" charset="-120"/>
              </a:rPr>
              <a:t>年雲林區主要入學管道</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9688"/>
            <a:ext cx="3586840" cy="2808312"/>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577" y="40111"/>
            <a:ext cx="2169469" cy="1056486"/>
          </a:xfrm>
          <a:prstGeom prst="rect">
            <a:avLst/>
          </a:prstGeom>
        </p:spPr>
      </p:pic>
    </p:spTree>
    <p:extLst>
      <p:ext uri="{BB962C8B-B14F-4D97-AF65-F5344CB8AC3E}">
        <p14:creationId xmlns:p14="http://schemas.microsoft.com/office/powerpoint/2010/main" val="42050218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251520" y="2132856"/>
            <a:ext cx="8640960" cy="1728192"/>
          </a:xfrm>
          <a:effectLst>
            <a:outerShdw blurRad="50800" dist="38100" dir="2700000" algn="tl" rotWithShape="0">
              <a:srgbClr val="000000">
                <a:alpha val="39998"/>
              </a:srgbClr>
            </a:outerShdw>
          </a:effectLst>
        </p:spPr>
        <p:txBody>
          <a:bodyPr anchor="ctr" anchorCtr="0">
            <a:normAutofit/>
          </a:bodyPr>
          <a:lstStyle/>
          <a:p>
            <a:pPr algn="ctr">
              <a:defRPr/>
            </a:pPr>
            <a:r>
              <a:rPr lang="en-US" altLang="zh-TW" sz="4400" dirty="0">
                <a:solidFill>
                  <a:srgbClr val="0000FF"/>
                </a:solidFill>
                <a:effectLst/>
                <a:latin typeface="微軟正黑體" panose="020B0604030504040204" pitchFamily="34" charset="-120"/>
              </a:rPr>
              <a:t>1. 12</a:t>
            </a:r>
            <a:r>
              <a:rPr lang="zh-TW" altLang="en-US" sz="4400" dirty="0">
                <a:solidFill>
                  <a:srgbClr val="0000FF"/>
                </a:solidFill>
                <a:effectLst/>
                <a:latin typeface="微軟正黑體" panose="020B0604030504040204" pitchFamily="34" charset="-120"/>
              </a:rPr>
              <a:t>年國民基本教育</a:t>
            </a:r>
            <a:r>
              <a:rPr lang="en-US" altLang="zh-TW" sz="4400" dirty="0">
                <a:solidFill>
                  <a:srgbClr val="0000FF"/>
                </a:solidFill>
                <a:effectLst/>
                <a:latin typeface="微軟正黑體" panose="020B0604030504040204" pitchFamily="34" charset="-120"/>
              </a:rPr>
              <a:t/>
            </a:r>
            <a:br>
              <a:rPr lang="en-US" altLang="zh-TW" sz="4400" dirty="0">
                <a:solidFill>
                  <a:srgbClr val="0000FF"/>
                </a:solidFill>
                <a:effectLst/>
                <a:latin typeface="微軟正黑體" panose="020B0604030504040204" pitchFamily="34" charset="-120"/>
              </a:rPr>
            </a:br>
            <a:r>
              <a:rPr lang="zh-TW" altLang="en-US" sz="4400" dirty="0">
                <a:solidFill>
                  <a:srgbClr val="0000FF"/>
                </a:solidFill>
                <a:effectLst/>
                <a:latin typeface="微軟正黑體" panose="020B0604030504040204" pitchFamily="34" charset="-120"/>
              </a:rPr>
              <a:t>入學方式簡介</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9688"/>
            <a:ext cx="3586840" cy="2808312"/>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577" y="40111"/>
            <a:ext cx="2169469" cy="1056486"/>
          </a:xfrm>
          <a:prstGeom prst="rect">
            <a:avLst/>
          </a:prstGeom>
        </p:spPr>
      </p:pic>
    </p:spTree>
    <p:extLst>
      <p:ext uri="{BB962C8B-B14F-4D97-AF65-F5344CB8AC3E}">
        <p14:creationId xmlns:p14="http://schemas.microsoft.com/office/powerpoint/2010/main" val="8894296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18" y="0"/>
            <a:ext cx="9149618" cy="1260000"/>
          </a:xfrm>
        </p:spPr>
        <p:txBody>
          <a:bodyPr>
            <a:normAutofit/>
          </a:bodyPr>
          <a:lstStyle/>
          <a:p>
            <a:pPr algn="ctr"/>
            <a:r>
              <a:rPr lang="en-US" altLang="zh-TW" sz="4400" dirty="0">
                <a:effectLst/>
              </a:rPr>
              <a:t>109</a:t>
            </a:r>
            <a:r>
              <a:rPr lang="zh-TW" altLang="en-US" sz="4400" dirty="0">
                <a:effectLst/>
              </a:rPr>
              <a:t>年雲林區主要入學管道</a:t>
            </a:r>
          </a:p>
        </p:txBody>
      </p:sp>
      <p:graphicFrame>
        <p:nvGraphicFramePr>
          <p:cNvPr id="4" name="表格 3"/>
          <p:cNvGraphicFramePr>
            <a:graphicFrameLocks noGrp="1"/>
          </p:cNvGraphicFramePr>
          <p:nvPr>
            <p:extLst>
              <p:ext uri="{D42A27DB-BD31-4B8C-83A1-F6EECF244321}">
                <p14:modId xmlns:p14="http://schemas.microsoft.com/office/powerpoint/2010/main" val="3341637159"/>
              </p:ext>
            </p:extLst>
          </p:nvPr>
        </p:nvGraphicFramePr>
        <p:xfrm>
          <a:off x="251520" y="1052736"/>
          <a:ext cx="8449692" cy="5582400"/>
        </p:xfrm>
        <a:graphic>
          <a:graphicData uri="http://schemas.openxmlformats.org/drawingml/2006/table">
            <a:tbl>
              <a:tblPr firstRow="1" bandRow="1">
                <a:tableStyleId>{5C22544A-7EE6-4342-B048-85BDC9FD1C3A}</a:tableStyleId>
              </a:tblPr>
              <a:tblGrid>
                <a:gridCol w="2816564">
                  <a:extLst>
                    <a:ext uri="{9D8B030D-6E8A-4147-A177-3AD203B41FA5}">
                      <a16:colId xmlns="" xmlns:a16="http://schemas.microsoft.com/office/drawing/2014/main" val="20000"/>
                    </a:ext>
                  </a:extLst>
                </a:gridCol>
                <a:gridCol w="2816564">
                  <a:extLst>
                    <a:ext uri="{9D8B030D-6E8A-4147-A177-3AD203B41FA5}">
                      <a16:colId xmlns="" xmlns:a16="http://schemas.microsoft.com/office/drawing/2014/main" val="20001"/>
                    </a:ext>
                  </a:extLst>
                </a:gridCol>
                <a:gridCol w="2816564">
                  <a:extLst>
                    <a:ext uri="{9D8B030D-6E8A-4147-A177-3AD203B41FA5}">
                      <a16:colId xmlns=""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免試入學</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特色招生</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latin typeface="微軟正黑體" panose="020B0604030504040204" pitchFamily="34" charset="-120"/>
                          <a:ea typeface="微軟正黑體" panose="020B0604030504040204" pitchFamily="34" charset="-120"/>
                        </a:rPr>
                        <a:t>其他</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00B050"/>
                    </a:solidFill>
                  </a:tcPr>
                </a:tc>
                <a:extLst>
                  <a:ext uri="{0D108BD9-81ED-4DB2-BD59-A6C34878D82A}">
                    <a16:rowId xmlns="" xmlns:a16="http://schemas.microsoft.com/office/drawing/2014/main" val="10000"/>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分區</a:t>
                      </a:r>
                      <a:r>
                        <a:rPr kumimoji="0" lang="zh-TW" altLang="en-US" sz="2400" kern="1200" dirty="0">
                          <a:solidFill>
                            <a:schemeClr val="tx1"/>
                          </a:solidFill>
                          <a:latin typeface="微軟正黑體" panose="020B0604030504040204" pitchFamily="34" charset="-120"/>
                          <a:ea typeface="+mn-ea"/>
                        </a:rPr>
                        <a:t>免試</a:t>
                      </a:r>
                      <a:endParaRPr kumimoji="0" lang="zh-TW" altLang="en-US" sz="2400" kern="1200" dirty="0">
                        <a:solidFill>
                          <a:schemeClr val="tx1"/>
                        </a:solidFill>
                        <a:latin typeface="微軟正黑體" panose="020B0604030504040204" pitchFamily="34" charset="-12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mn-ea"/>
                          <a:cs typeface="+mn-cs"/>
                        </a:rPr>
                        <a:t>專業群科甄選入學</a:t>
                      </a:r>
                      <a:endParaRPr lang="zh-TW" altLang="en-US" sz="2000" dirty="0">
                        <a:solidFill>
                          <a:schemeClr val="tx1"/>
                        </a:solidFill>
                        <a:latin typeface="微軟正黑體" panose="020B0604030504040204" pitchFamily="34" charset="-120"/>
                        <a:ea typeface="+mn-ea"/>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實用技能學程</a:t>
                      </a:r>
                    </a:p>
                  </a:txBody>
                  <a:tcPr anchor="ctr">
                    <a:solidFill>
                      <a:srgbClr val="92D050"/>
                    </a:solidFill>
                  </a:tcPr>
                </a:tc>
                <a:extLst>
                  <a:ext uri="{0D108BD9-81ED-4DB2-BD59-A6C34878D82A}">
                    <a16:rowId xmlns="" xmlns:a16="http://schemas.microsoft.com/office/drawing/2014/main" val="10001"/>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直升入學</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藝才班甄選入學</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建教合作班</a:t>
                      </a:r>
                    </a:p>
                  </a:txBody>
                  <a:tcPr anchor="ctr"/>
                </a:tc>
                <a:extLst>
                  <a:ext uri="{0D108BD9-81ED-4DB2-BD59-A6C34878D82A}">
                    <a16:rowId xmlns="" xmlns:a16="http://schemas.microsoft.com/office/drawing/2014/main" val="10002"/>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技優甄審入學</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體育班甄選入學</a:t>
                      </a: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私校單獨招生</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福智實高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92D050"/>
                    </a:solidFill>
                  </a:tcPr>
                </a:tc>
                <a:extLst>
                  <a:ext uri="{0D108BD9-81ED-4DB2-BD59-A6C34878D82A}">
                    <a16:rowId xmlns="" xmlns:a16="http://schemas.microsoft.com/office/drawing/2014/main" val="10003"/>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mn-ea"/>
                        </a:rPr>
                        <a:t>五專優先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科學班甄選入學</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微軟正黑體" panose="020B0604030504040204" pitchFamily="34" charset="-120"/>
                          <a:ea typeface="微軟正黑體" panose="020B0604030504040204" pitchFamily="34" charset="-120"/>
                          <a:cs typeface="+mn-cs"/>
                        </a:rPr>
                        <a:t>（雲林區無學校辦理此管道，但學生可報名參加）</a:t>
                      </a:r>
                    </a:p>
                  </a:txBody>
                  <a:tcPr anchor="ctr">
                    <a:solidFill>
                      <a:schemeClr val="accent2">
                        <a:lumMod val="20000"/>
                        <a:lumOff val="80000"/>
                      </a:schemeClr>
                    </a:solidFill>
                  </a:tcP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實驗教育獨招</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algn="ctr" rtl="0" eaLnBrk="1" latinLnBrk="0" hangingPunct="1">
                        <a:lnSpc>
                          <a:spcPct val="100000"/>
                        </a:lnSpc>
                        <a:spcBef>
                          <a:spcPts val="0"/>
                        </a:spcBef>
                        <a:spcAft>
                          <a:spcPts val="0"/>
                        </a:spcAft>
                      </a:pP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古坑華德福實高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p>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技術型及單科型學校獨招入學</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蔦松藝高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 xmlns:a16="http://schemas.microsoft.com/office/drawing/2014/main" val="10004"/>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五專</a:t>
                      </a:r>
                      <a:r>
                        <a:rPr kumimoji="0" lang="zh-TW" altLang="en-US" sz="2400" kern="1200" dirty="0">
                          <a:solidFill>
                            <a:schemeClr val="tx1"/>
                          </a:solidFill>
                          <a:latin typeface="微軟正黑體" panose="020B0604030504040204" pitchFamily="34" charset="-120"/>
                          <a:ea typeface="+mn-ea"/>
                        </a:rPr>
                        <a:t>聯合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lnSpc>
                          <a:spcPct val="100000"/>
                        </a:lnSpc>
                        <a:spcBef>
                          <a:spcPts val="0"/>
                        </a:spcBef>
                        <a:spcAft>
                          <a:spcPts val="0"/>
                        </a:spcAft>
                      </a:pPr>
                      <a:r>
                        <a:rPr lang="zh-TW" altLang="en-US" sz="2400" dirty="0">
                          <a:solidFill>
                            <a:schemeClr val="tx1"/>
                          </a:solidFill>
                          <a:latin typeface="微軟正黑體" panose="020B0604030504040204" pitchFamily="34" charset="-120"/>
                          <a:ea typeface="+mn-ea"/>
                        </a:rPr>
                        <a:t>考試分發入學</a:t>
                      </a:r>
                      <a:endParaRPr lang="en-US" altLang="zh-TW" sz="2400" dirty="0">
                        <a:solidFill>
                          <a:schemeClr val="tx1"/>
                        </a:solidFill>
                        <a:latin typeface="微軟正黑體" panose="020B0604030504040204" pitchFamily="34" charset="-120"/>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微軟正黑體" panose="020B0604030504040204" pitchFamily="34" charset="-120"/>
                          <a:ea typeface="+mn-ea"/>
                          <a:cs typeface="+mn-cs"/>
                        </a:rPr>
                        <a:t>（雲林區無學校辦理此管道，但學生可報名參加）</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身心障礙學生</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適性輔導就學安置</a:t>
                      </a:r>
                    </a:p>
                  </a:txBody>
                  <a:tcPr anchor="ctr">
                    <a:solidFill>
                      <a:srgbClr val="92D050"/>
                    </a:solidFill>
                  </a:tcPr>
                </a:tc>
                <a:extLst>
                  <a:ext uri="{0D108BD9-81ED-4DB2-BD59-A6C34878D82A}">
                    <a16:rowId xmlns="" xmlns:a16="http://schemas.microsoft.com/office/drawing/2014/main" val="10005"/>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軍校</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（雲林區無學校辦理此</a:t>
                      </a:r>
                      <a:r>
                        <a:rPr kumimoji="0" lang="zh-TW" altLang="en-US" sz="1400" kern="1200" dirty="0">
                          <a:solidFill>
                            <a:schemeClr val="tx1"/>
                          </a:solidFill>
                          <a:latin typeface="微軟正黑體" panose="020B0604030504040204" pitchFamily="34" charset="-120"/>
                          <a:ea typeface="微軟正黑體" panose="020B0604030504040204" pitchFamily="34" charset="-120"/>
                          <a:cs typeface="+mn-cs"/>
                        </a:rPr>
                        <a:t>管道</a:t>
                      </a:r>
                      <a:r>
                        <a:rPr lang="zh-TW" altLang="en-US" sz="1400" dirty="0">
                          <a:solidFill>
                            <a:schemeClr val="tx1"/>
                          </a:solidFill>
                          <a:latin typeface="微軟正黑體" panose="020B0604030504040204" pitchFamily="34" charset="-120"/>
                          <a:ea typeface="微軟正黑體" panose="020B0604030504040204" pitchFamily="34" charset="-120"/>
                        </a:rPr>
                        <a:t>，但學生可報名參加）</a:t>
                      </a:r>
                    </a:p>
                  </a:txBody>
                  <a:tcPr anchor="ctr"/>
                </a:tc>
                <a:extLst>
                  <a:ext uri="{0D108BD9-81ED-4DB2-BD59-A6C34878D82A}">
                    <a16:rowId xmlns="" xmlns:a16="http://schemas.microsoft.com/office/drawing/2014/main" val="10006"/>
                  </a:ext>
                </a:extLst>
              </a:tr>
            </a:tbl>
          </a:graphicData>
        </a:graphic>
      </p:graphicFrame>
      <p:sp>
        <p:nvSpPr>
          <p:cNvPr id="8" name="矩形 7"/>
          <p:cNvSpPr/>
          <p:nvPr/>
        </p:nvSpPr>
        <p:spPr>
          <a:xfrm>
            <a:off x="467544" y="1628800"/>
            <a:ext cx="2592288" cy="576064"/>
          </a:xfrm>
          <a:prstGeom prst="rect">
            <a:avLst/>
          </a:prstGeom>
          <a:noFill/>
          <a:ln w="57150"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64223859"/>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3388" y="1575906"/>
            <a:ext cx="8648241" cy="4373373"/>
          </a:xfrm>
        </p:spPr>
        <p:txBody>
          <a:bodyPr>
            <a:noAutofit/>
          </a:bodyPr>
          <a:lstStyle/>
          <a:p>
            <a:pPr marL="571500" lvl="0" indent="-571500">
              <a:spcBef>
                <a:spcPts val="0"/>
              </a:spcBef>
              <a:buBlip>
                <a:blip r:embed="rId2"/>
              </a:buBlip>
            </a:pPr>
            <a:r>
              <a:rPr lang="zh-TW" altLang="en-US" sz="3200" dirty="0">
                <a:latin typeface="微軟正黑體" panose="020B0604030504040204" pitchFamily="34" charset="-120"/>
                <a:ea typeface="微軟正黑體" panose="020B0604030504040204" pitchFamily="34" charset="-120"/>
              </a:rPr>
              <a:t>報名</a:t>
            </a:r>
            <a:r>
              <a:rPr lang="zh-TW" altLang="en-US" sz="3200" dirty="0">
                <a:solidFill>
                  <a:srgbClr val="FF0000"/>
                </a:solidFill>
                <a:latin typeface="微軟正黑體" panose="020B0604030504040204" pitchFamily="34" charset="-120"/>
                <a:ea typeface="微軟正黑體" panose="020B0604030504040204" pitchFamily="34" charset="-120"/>
              </a:rPr>
              <a:t>雲林區之學生可選擇</a:t>
            </a:r>
            <a:r>
              <a:rPr lang="en-US" altLang="zh-TW" sz="3200" dirty="0">
                <a:solidFill>
                  <a:srgbClr val="FF0000"/>
                </a:solidFill>
                <a:latin typeface="微軟正黑體" panose="020B0604030504040204" pitchFamily="34" charset="-120"/>
                <a:ea typeface="微軟正黑體" panose="020B0604030504040204" pitchFamily="34" charset="-120"/>
              </a:rPr>
              <a:t>50</a:t>
            </a:r>
            <a:r>
              <a:rPr lang="zh-TW" altLang="zh-TW" sz="3200" dirty="0">
                <a:solidFill>
                  <a:srgbClr val="FF0000"/>
                </a:solidFill>
                <a:latin typeface="微軟正黑體" panose="020B0604030504040204" pitchFamily="34" charset="-120"/>
                <a:ea typeface="微軟正黑體" panose="020B0604030504040204" pitchFamily="34" charset="-120"/>
              </a:rPr>
              <a:t>志願</a:t>
            </a:r>
            <a:r>
              <a:rPr lang="zh-TW" altLang="en-US" sz="3200" dirty="0">
                <a:latin typeface="微軟正黑體" panose="020B0604030504040204" pitchFamily="34" charset="-120"/>
                <a:ea typeface="微軟正黑體" panose="020B0604030504040204" pitchFamily="34" charset="-120"/>
              </a:rPr>
              <a:t>（</a:t>
            </a:r>
            <a:r>
              <a:rPr lang="zh-TW" altLang="zh-TW" sz="3200" dirty="0">
                <a:latin typeface="微軟正黑體" panose="020B0604030504040204" pitchFamily="34" charset="-120"/>
                <a:ea typeface="微軟正黑體" panose="020B0604030504040204" pitchFamily="34" charset="-120"/>
              </a:rPr>
              <a:t>普通科以</a:t>
            </a:r>
            <a:r>
              <a:rPr lang="en-US" altLang="zh-TW" sz="3200" dirty="0">
                <a:latin typeface="微軟正黑體" panose="020B0604030504040204" pitchFamily="34" charset="-120"/>
                <a:ea typeface="微軟正黑體" panose="020B0604030504040204" pitchFamily="34" charset="-120"/>
              </a:rPr>
              <a:t>1</a:t>
            </a:r>
            <a:r>
              <a:rPr lang="zh-TW" altLang="zh-TW" sz="3200" dirty="0">
                <a:latin typeface="微軟正黑體" panose="020B0604030504040204" pitchFamily="34" charset="-120"/>
                <a:ea typeface="微軟正黑體" panose="020B0604030504040204" pitchFamily="34" charset="-120"/>
              </a:rPr>
              <a:t>校為</a:t>
            </a:r>
            <a:r>
              <a:rPr lang="en-US" altLang="zh-TW" sz="3200" dirty="0">
                <a:latin typeface="微軟正黑體" panose="020B0604030504040204" pitchFamily="34" charset="-120"/>
                <a:ea typeface="微軟正黑體" panose="020B0604030504040204" pitchFamily="34" charset="-120"/>
              </a:rPr>
              <a:t>1</a:t>
            </a:r>
            <a:r>
              <a:rPr lang="zh-TW" altLang="zh-TW" sz="3200" dirty="0">
                <a:latin typeface="微軟正黑體" panose="020B0604030504040204" pitchFamily="34" charset="-120"/>
                <a:ea typeface="微軟正黑體" panose="020B0604030504040204" pitchFamily="34" charset="-120"/>
              </a:rPr>
              <a:t>志願，職業類科以</a:t>
            </a:r>
            <a:r>
              <a:rPr lang="en-US" altLang="zh-TW" sz="3200" dirty="0">
                <a:latin typeface="微軟正黑體" panose="020B0604030504040204" pitchFamily="34" charset="-120"/>
                <a:ea typeface="微軟正黑體" panose="020B0604030504040204" pitchFamily="34" charset="-120"/>
              </a:rPr>
              <a:t>1</a:t>
            </a:r>
            <a:r>
              <a:rPr lang="zh-TW" altLang="zh-TW" sz="3200" dirty="0">
                <a:latin typeface="微軟正黑體" panose="020B0604030504040204" pitchFamily="34" charset="-120"/>
                <a:ea typeface="微軟正黑體" panose="020B0604030504040204" pitchFamily="34" charset="-120"/>
              </a:rPr>
              <a:t>科為</a:t>
            </a:r>
            <a:r>
              <a:rPr lang="en-US" altLang="zh-TW" sz="3200" dirty="0">
                <a:latin typeface="微軟正黑體" panose="020B0604030504040204" pitchFamily="34" charset="-120"/>
                <a:ea typeface="微軟正黑體" panose="020B0604030504040204" pitchFamily="34" charset="-120"/>
              </a:rPr>
              <a:t>1</a:t>
            </a:r>
            <a:r>
              <a:rPr lang="zh-TW" altLang="zh-TW" sz="3200" dirty="0">
                <a:latin typeface="微軟正黑體" panose="020B0604030504040204" pitchFamily="34" charset="-120"/>
                <a:ea typeface="微軟正黑體" panose="020B0604030504040204" pitchFamily="34" charset="-120"/>
              </a:rPr>
              <a:t>志願</a:t>
            </a:r>
            <a:r>
              <a:rPr lang="zh-TW" altLang="en-US" sz="3200" dirty="0">
                <a:latin typeface="微軟正黑體" panose="020B0604030504040204" pitchFamily="34" charset="-120"/>
                <a:ea typeface="微軟正黑體" panose="020B0604030504040204" pitchFamily="34" charset="-120"/>
              </a:rPr>
              <a:t>）</a:t>
            </a:r>
            <a:r>
              <a:rPr lang="zh-TW" altLang="zh-TW" sz="3200" dirty="0">
                <a:latin typeface="微軟正黑體" panose="020B0604030504040204" pitchFamily="34" charset="-120"/>
                <a:ea typeface="微軟正黑體" panose="020B0604030504040204" pitchFamily="34" charset="-120"/>
              </a:rPr>
              <a:t>，學生可依據自己的興趣及目標選擇</a:t>
            </a:r>
            <a:r>
              <a:rPr lang="zh-TW" altLang="en-US" sz="3200" dirty="0">
                <a:latin typeface="微軟正黑體" panose="020B0604030504040204" pitchFamily="34" charset="-120"/>
                <a:ea typeface="微軟正黑體" panose="020B0604030504040204" pitchFamily="34" charset="-120"/>
              </a:rPr>
              <a:t>志願學校</a:t>
            </a:r>
            <a:r>
              <a:rPr lang="zh-TW" altLang="zh-TW" sz="3200" dirty="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a:p>
            <a:pPr marL="571500" indent="-571500">
              <a:spcBef>
                <a:spcPts val="0"/>
              </a:spcBef>
              <a:buBlip>
                <a:blip r:embed="rId2"/>
              </a:buBlip>
            </a:pPr>
            <a:r>
              <a:rPr lang="zh-TW" altLang="en-US" sz="3200" dirty="0">
                <a:latin typeface="微軟正黑體" panose="020B0604030504040204" pitchFamily="34" charset="-120"/>
                <a:ea typeface="微軟正黑體" panose="020B0604030504040204" pitchFamily="34" charset="-120"/>
              </a:rPr>
              <a:t>如該校報名人數未超過學校招生名額，全額錄取；報名人數如超過學校招生名額，則由各區自訂之</a:t>
            </a:r>
            <a:r>
              <a:rPr lang="zh-TW" altLang="en-US" sz="3200" dirty="0">
                <a:solidFill>
                  <a:srgbClr val="0000CC"/>
                </a:solidFill>
                <a:latin typeface="微軟正黑體" panose="020B0604030504040204" pitchFamily="34" charset="-120"/>
                <a:ea typeface="微軟正黑體" panose="020B0604030504040204" pitchFamily="34" charset="-120"/>
              </a:rPr>
              <a:t>「超額比序」項目</a:t>
            </a:r>
            <a:r>
              <a:rPr lang="zh-TW" altLang="en-US" sz="3200" dirty="0">
                <a:latin typeface="微軟正黑體" panose="020B0604030504040204" pitchFamily="34" charset="-120"/>
                <a:ea typeface="微軟正黑體" panose="020B0604030504040204" pitchFamily="34" charset="-120"/>
              </a:rPr>
              <a:t>來作為篩選機制。</a:t>
            </a:r>
            <a:endParaRPr lang="en-US" altLang="zh-TW" sz="3200" dirty="0">
              <a:latin typeface="微軟正黑體" panose="020B0604030504040204" pitchFamily="34" charset="-120"/>
              <a:ea typeface="微軟正黑體" panose="020B0604030504040204" pitchFamily="34" charset="-120"/>
            </a:endParaRPr>
          </a:p>
        </p:txBody>
      </p:sp>
      <p:sp>
        <p:nvSpPr>
          <p:cNvPr id="4" name="圓角矩形圖說文字 3"/>
          <p:cNvSpPr/>
          <p:nvPr/>
        </p:nvSpPr>
        <p:spPr>
          <a:xfrm>
            <a:off x="971600" y="5132078"/>
            <a:ext cx="5256584" cy="997272"/>
          </a:xfrm>
          <a:prstGeom prst="wedgeRoundRectCallout">
            <a:avLst>
              <a:gd name="adj1" fmla="val 65825"/>
              <a:gd name="adj2" fmla="val -45857"/>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spcBef>
                <a:spcPct val="20000"/>
              </a:spcBef>
              <a:buBlip>
                <a:blip r:embed="rId3"/>
              </a:buBlip>
              <a:defRPr sz="3200" b="1">
                <a:solidFill>
                  <a:srgbClr val="002060"/>
                </a:solidFill>
                <a:latin typeface="微軟正黑體" pitchFamily="34" charset="-120"/>
                <a:ea typeface="微軟正黑體" pitchFamily="34" charset="-120"/>
              </a:defRPr>
            </a:lvl1pPr>
            <a:lvl2pPr marL="742950" indent="-285750" eaLnBrk="0" hangingPunct="0">
              <a:spcBef>
                <a:spcPct val="20000"/>
              </a:spcBef>
              <a:buFont typeface="Arial" pitchFamily="34" charset="0"/>
              <a:buChar char="–"/>
              <a:defRPr sz="2800" b="1">
                <a:solidFill>
                  <a:srgbClr val="660033"/>
                </a:solidFill>
                <a:latin typeface="微軟正黑體" pitchFamily="34" charset="-120"/>
                <a:ea typeface="微軟正黑體" pitchFamily="34" charset="-120"/>
              </a:defRPr>
            </a:lvl2pPr>
            <a:lvl3pPr marL="1143000" indent="-228600" eaLnBrk="0" hangingPunct="0">
              <a:spcBef>
                <a:spcPct val="20000"/>
              </a:spcBef>
              <a:buFont typeface="Arial" pitchFamily="34" charset="0"/>
              <a:buChar char="•"/>
              <a:defRPr sz="2400" b="1">
                <a:solidFill>
                  <a:srgbClr val="660033"/>
                </a:solidFill>
                <a:latin typeface="微軟正黑體" pitchFamily="34" charset="-120"/>
                <a:ea typeface="微軟正黑體" pitchFamily="34" charset="-120"/>
              </a:defRPr>
            </a:lvl3pPr>
            <a:lvl4pPr marL="1600200" indent="-228600" eaLnBrk="0" hangingPunct="0">
              <a:spcBef>
                <a:spcPct val="20000"/>
              </a:spcBef>
              <a:buFont typeface="Arial" pitchFamily="34" charset="0"/>
              <a:buChar char="–"/>
              <a:defRPr sz="2000" b="1">
                <a:solidFill>
                  <a:srgbClr val="660033"/>
                </a:solidFill>
                <a:latin typeface="微軟正黑體" pitchFamily="34" charset="-120"/>
                <a:ea typeface="微軟正黑體" pitchFamily="34" charset="-120"/>
              </a:defRPr>
            </a:lvl4pPr>
            <a:lvl5pPr marL="2057400" indent="-228600" eaLnBrk="0" hangingPunct="0">
              <a:spcBef>
                <a:spcPct val="20000"/>
              </a:spcBef>
              <a:buFont typeface="Arial" pitchFamily="34" charset="0"/>
              <a:buChar char="»"/>
              <a:defRPr sz="2000" b="1">
                <a:solidFill>
                  <a:srgbClr val="660033"/>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pitchFamily="34" charset="0"/>
              <a:buChar char="»"/>
              <a:defRPr sz="2000" b="1">
                <a:solidFill>
                  <a:srgbClr val="660033"/>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pitchFamily="34" charset="0"/>
              <a:buChar char="»"/>
              <a:defRPr sz="2000" b="1">
                <a:solidFill>
                  <a:srgbClr val="660033"/>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pitchFamily="34" charset="0"/>
              <a:buChar char="»"/>
              <a:defRPr sz="2000" b="1">
                <a:solidFill>
                  <a:srgbClr val="660033"/>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pitchFamily="34" charset="0"/>
              <a:buChar char="»"/>
              <a:defRPr sz="2000" b="1">
                <a:solidFill>
                  <a:srgbClr val="660033"/>
                </a:solidFill>
                <a:latin typeface="微軟正黑體" pitchFamily="34" charset="-120"/>
                <a:ea typeface="微軟正黑體" pitchFamily="34" charset="-120"/>
              </a:defRPr>
            </a:lvl9pPr>
          </a:lstStyle>
          <a:p>
            <a:pPr eaLnBrk="1" hangingPunct="1">
              <a:spcBef>
                <a:spcPct val="0"/>
              </a:spcBef>
              <a:buFontTx/>
              <a:buNone/>
              <a:defRPr/>
            </a:pPr>
            <a:r>
              <a:rPr kumimoji="0" lang="zh-TW" altLang="en-US" sz="2200" dirty="0">
                <a:solidFill>
                  <a:srgbClr val="FF0000"/>
                </a:solidFill>
              </a:rPr>
              <a:t>記得要把志願都填滿唷！</a:t>
            </a:r>
            <a:r>
              <a:rPr kumimoji="0" lang="zh-TW" altLang="en-US" sz="2200" dirty="0">
                <a:solidFill>
                  <a:srgbClr val="0526CB"/>
                </a:solidFill>
              </a:rPr>
              <a:t>不要浪費每一個志願選填的機會，以免高分落榜！</a:t>
            </a:r>
          </a:p>
        </p:txBody>
      </p:sp>
      <p:pic>
        <p:nvPicPr>
          <p:cNvPr id="5" name="圖片 1"/>
          <p:cNvPicPr>
            <a:picLocks noChangeAspect="1"/>
          </p:cNvPicPr>
          <p:nvPr/>
        </p:nvPicPr>
        <p:blipFill>
          <a:blip r:embed="rId4" cstate="print"/>
          <a:srcRect/>
          <a:stretch>
            <a:fillRect/>
          </a:stretch>
        </p:blipFill>
        <p:spPr bwMode="auto">
          <a:xfrm>
            <a:off x="7123856" y="4581128"/>
            <a:ext cx="1467645" cy="1728292"/>
          </a:xfrm>
          <a:prstGeom prst="rect">
            <a:avLst/>
          </a:prstGeom>
          <a:noFill/>
          <a:ln>
            <a:noFill/>
          </a:ln>
          <a:effectLst>
            <a:outerShdw blurRad="50800" dist="38100" dir="2700000" algn="tl" rotWithShape="0">
              <a:prstClr val="black">
                <a:alpha val="40000"/>
              </a:prstClr>
            </a:outerShdw>
          </a:effectLst>
          <a:extLst/>
        </p:spPr>
      </p:pic>
      <p:sp>
        <p:nvSpPr>
          <p:cNvPr id="14" name="矩形 13"/>
          <p:cNvSpPr/>
          <p:nvPr/>
        </p:nvSpPr>
        <p:spPr>
          <a:xfrm>
            <a:off x="0" y="-12735"/>
            <a:ext cx="9144000" cy="1260000"/>
          </a:xfrm>
          <a:prstGeom prst="rect">
            <a:avLst/>
          </a:prstGeom>
          <a:gradFill>
            <a:gsLst>
              <a:gs pos="0">
                <a:srgbClr val="5E9EFF"/>
              </a:gs>
              <a:gs pos="39999">
                <a:srgbClr val="85C2FF"/>
              </a:gs>
              <a:gs pos="70000">
                <a:srgbClr val="C4D6EB"/>
              </a:gs>
              <a:gs pos="100000">
                <a:srgbClr val="FFEBFA"/>
              </a:gs>
            </a:gsLst>
            <a:lin ang="16200000" scaled="0"/>
          </a:gradFill>
          <a:ln>
            <a:noFill/>
          </a:ln>
        </p:spPr>
        <p:style>
          <a:lnRef idx="1">
            <a:schemeClr val="accent3"/>
          </a:lnRef>
          <a:fillRef idx="2">
            <a:schemeClr val="accent3"/>
          </a:fillRef>
          <a:effectRef idx="1">
            <a:schemeClr val="accent3"/>
          </a:effectRef>
          <a:fontRef idx="minor">
            <a:schemeClr val="dk1"/>
          </a:fontRef>
        </p:style>
        <p:txBody>
          <a:bodyPr wrap="square" anchor="ctr" anchorCtr="0">
            <a:noAutofit/>
          </a:bodyPr>
          <a:lstStyle/>
          <a:p>
            <a:pPr lvl="0" algn="ctr"/>
            <a:r>
              <a:rPr kumimoji="0" lang="zh-TW" altLang="en-US" sz="4400" b="1" dirty="0">
                <a:latin typeface="微軟正黑體" panose="020B0604030504040204" pitchFamily="34" charset="-120"/>
                <a:ea typeface="微軟正黑體" panose="020B0604030504040204" pitchFamily="34" charset="-120"/>
              </a:rPr>
              <a:t>免試入學</a:t>
            </a:r>
            <a:endParaRPr kumimoji="0" lang="en-US" altLang="zh-TW"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468807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4"/>
          <p:cNvSpPr>
            <a:spLocks noChangeArrowheads="1"/>
          </p:cNvSpPr>
          <p:nvPr/>
        </p:nvSpPr>
        <p:spPr bwMode="auto">
          <a:xfrm>
            <a:off x="528886" y="1628800"/>
            <a:ext cx="7859464" cy="8640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a:lnSpc>
                <a:spcPct val="110000"/>
              </a:lnSpc>
            </a:pPr>
            <a:r>
              <a:rPr kumimoji="0" lang="zh-TW" altLang="en-US" sz="2400" b="1" dirty="0">
                <a:solidFill>
                  <a:srgbClr val="000000"/>
                </a:solidFill>
                <a:latin typeface="微軟正黑體" panose="020B0604030504040204" pitchFamily="34" charset="-120"/>
                <a:ea typeface="微軟正黑體" panose="020B0604030504040204" pitchFamily="34" charset="-120"/>
              </a:rPr>
              <a:t>各高中職</a:t>
            </a:r>
            <a:r>
              <a:rPr kumimoji="0" lang="zh-TW" altLang="en-US" sz="2400" b="1" dirty="0">
                <a:solidFill>
                  <a:srgbClr val="C00000"/>
                </a:solidFill>
                <a:latin typeface="微軟正黑體" panose="020B0604030504040204" pitchFamily="34" charset="-120"/>
                <a:ea typeface="微軟正黑體" panose="020B0604030504040204" pitchFamily="34" charset="-120"/>
              </a:rPr>
              <a:t>皆須辦理</a:t>
            </a:r>
            <a:r>
              <a:rPr kumimoji="0" lang="zh-TW" altLang="en-US" sz="2400" b="1" dirty="0">
                <a:solidFill>
                  <a:srgbClr val="000000"/>
                </a:solidFill>
                <a:latin typeface="微軟正黑體" panose="020B0604030504040204" pitchFamily="34" charset="-120"/>
                <a:ea typeface="微軟正黑體" panose="020B0604030504040204" pitchFamily="34" charset="-120"/>
              </a:rPr>
              <a:t>免試入學、</a:t>
            </a:r>
            <a:r>
              <a:rPr kumimoji="0" lang="zh-TW" altLang="en-US" sz="2400" b="1" dirty="0">
                <a:solidFill>
                  <a:srgbClr val="990033"/>
                </a:solidFill>
                <a:latin typeface="微軟正黑體" panose="020B0604030504040204" pitchFamily="34" charset="-120"/>
                <a:ea typeface="微軟正黑體" panose="020B0604030504040204" pitchFamily="34" charset="-120"/>
              </a:rPr>
              <a:t>不訂定</a:t>
            </a:r>
            <a:r>
              <a:rPr kumimoji="0" lang="zh-TW" altLang="en-US" sz="2400" b="1" dirty="0">
                <a:solidFill>
                  <a:srgbClr val="3333FF"/>
                </a:solidFill>
                <a:latin typeface="微軟正黑體" panose="020B0604030504040204" pitchFamily="34" charset="-120"/>
                <a:ea typeface="微軟正黑體" panose="020B0604030504040204" pitchFamily="34" charset="-120"/>
              </a:rPr>
              <a:t>報名條件</a:t>
            </a:r>
            <a:r>
              <a:rPr kumimoji="0" lang="zh-TW" altLang="en-US" sz="2400" b="1" dirty="0">
                <a:solidFill>
                  <a:srgbClr val="990033"/>
                </a:solidFill>
                <a:latin typeface="微軟正黑體" panose="020B0604030504040204" pitchFamily="34" charset="-120"/>
                <a:ea typeface="微軟正黑體" panose="020B0604030504040204" pitchFamily="34" charset="-120"/>
              </a:rPr>
              <a:t>（</a:t>
            </a:r>
            <a:r>
              <a:rPr kumimoji="0" lang="zh-TW" altLang="en-US" sz="2400" b="1" dirty="0">
                <a:solidFill>
                  <a:srgbClr val="3333FF"/>
                </a:solidFill>
                <a:latin typeface="微軟正黑體" panose="020B0604030504040204" pitchFamily="34" charset="-120"/>
                <a:ea typeface="微軟正黑體" panose="020B0604030504040204" pitchFamily="34" charset="-120"/>
              </a:rPr>
              <a:t>門檻</a:t>
            </a:r>
            <a:r>
              <a:rPr kumimoji="0" lang="zh-TW" altLang="en-US" sz="2400" b="1" dirty="0">
                <a:solidFill>
                  <a:srgbClr val="990033"/>
                </a:solidFill>
                <a:latin typeface="微軟正黑體" panose="020B0604030504040204" pitchFamily="34" charset="-120"/>
                <a:ea typeface="微軟正黑體" panose="020B0604030504040204" pitchFamily="34" charset="-120"/>
              </a:rPr>
              <a:t>）</a:t>
            </a:r>
            <a:endParaRPr kumimoji="0" lang="en-US" altLang="zh-TW" sz="2400" b="1" dirty="0">
              <a:solidFill>
                <a:srgbClr val="000000"/>
              </a:solidFill>
              <a:latin typeface="微軟正黑體" panose="020B0604030504040204" pitchFamily="34" charset="-120"/>
              <a:ea typeface="微軟正黑體" panose="020B0604030504040204" pitchFamily="34" charset="-120"/>
            </a:endParaRPr>
          </a:p>
        </p:txBody>
      </p:sp>
      <p:sp>
        <p:nvSpPr>
          <p:cNvPr id="208905" name="AutoShape 9"/>
          <p:cNvSpPr>
            <a:spLocks noChangeArrowheads="1"/>
          </p:cNvSpPr>
          <p:nvPr/>
        </p:nvSpPr>
        <p:spPr bwMode="auto">
          <a:xfrm>
            <a:off x="528886" y="2669965"/>
            <a:ext cx="7859464" cy="86400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nSpc>
                <a:spcPct val="110000"/>
              </a:lnSpc>
            </a:pPr>
            <a:r>
              <a:rPr kumimoji="0" lang="zh-TW" altLang="en-US" sz="2400" b="1" dirty="0">
                <a:solidFill>
                  <a:srgbClr val="000000"/>
                </a:solidFill>
                <a:latin typeface="微軟正黑體" panose="020B0604030504040204" pitchFamily="34" charset="-120"/>
                <a:ea typeface="微軟正黑體" panose="020B0604030504040204" pitchFamily="34" charset="-120"/>
              </a:rPr>
              <a:t>各高中職</a:t>
            </a:r>
            <a:r>
              <a:rPr kumimoji="0" lang="zh-TW" altLang="en-US" sz="2400" b="1" dirty="0">
                <a:solidFill>
                  <a:srgbClr val="C00000"/>
                </a:solidFill>
                <a:latin typeface="微軟正黑體" panose="020B0604030504040204" pitchFamily="34" charset="-120"/>
                <a:ea typeface="微軟正黑體" panose="020B0604030504040204" pitchFamily="34" charset="-120"/>
              </a:rPr>
              <a:t>不採計</a:t>
            </a:r>
            <a:r>
              <a:rPr kumimoji="0" lang="zh-TW" altLang="en-US" sz="2400" b="1" dirty="0">
                <a:solidFill>
                  <a:srgbClr val="000000"/>
                </a:solidFill>
                <a:latin typeface="微軟正黑體" panose="020B0604030504040204" pitchFamily="34" charset="-120"/>
                <a:ea typeface="微軟正黑體" panose="020B0604030504040204" pitchFamily="34" charset="-120"/>
              </a:rPr>
              <a:t>國中在校學科成績</a:t>
            </a:r>
          </a:p>
        </p:txBody>
      </p:sp>
      <p:sp>
        <p:nvSpPr>
          <p:cNvPr id="165894" name="Rectangle 10"/>
          <p:cNvSpPr>
            <a:spLocks noChangeArrowheads="1"/>
          </p:cNvSpPr>
          <p:nvPr/>
        </p:nvSpPr>
        <p:spPr bwMode="auto">
          <a:xfrm>
            <a:off x="528886" y="3711130"/>
            <a:ext cx="7859464" cy="8640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fontAlgn="auto">
              <a:spcBef>
                <a:spcPct val="10000"/>
              </a:spcBef>
              <a:spcAft>
                <a:spcPts val="0"/>
              </a:spcAft>
              <a:defRPr/>
            </a:pPr>
            <a:r>
              <a:rPr kumimoji="0" lang="zh-TW" altLang="en-US" sz="2400" b="1" dirty="0">
                <a:solidFill>
                  <a:srgbClr val="990033"/>
                </a:solidFill>
                <a:latin typeface="微軟正黑體" panose="020B0604030504040204" pitchFamily="34" charset="-120"/>
                <a:ea typeface="微軟正黑體" panose="020B0604030504040204" pitchFamily="34" charset="-120"/>
              </a:rPr>
              <a:t>學籍所在</a:t>
            </a:r>
            <a:r>
              <a:rPr kumimoji="0" lang="zh-TW" altLang="en-US" sz="2400" b="1" dirty="0">
                <a:solidFill>
                  <a:srgbClr val="3333FF"/>
                </a:solidFill>
                <a:latin typeface="微軟正黑體" panose="020B0604030504040204" pitchFamily="34" charset="-120"/>
                <a:ea typeface="微軟正黑體" panose="020B0604030504040204" pitchFamily="34" charset="-120"/>
              </a:rPr>
              <a:t>免試就學區</a:t>
            </a:r>
            <a:r>
              <a:rPr kumimoji="0" lang="zh-TW" altLang="en-US" sz="2400" b="1" dirty="0">
                <a:solidFill>
                  <a:srgbClr val="990033"/>
                </a:solidFill>
                <a:latin typeface="微軟正黑體" panose="020B0604030504040204" pitchFamily="34" charset="-120"/>
                <a:ea typeface="微軟正黑體" panose="020B0604030504040204" pitchFamily="34" charset="-120"/>
              </a:rPr>
              <a:t>入學，</a:t>
            </a:r>
            <a:r>
              <a:rPr kumimoji="0" lang="zh-TW" altLang="en-US" sz="2400" b="1" dirty="0">
                <a:solidFill>
                  <a:srgbClr val="000000"/>
                </a:solidFill>
                <a:latin typeface="微軟正黑體" panose="020B0604030504040204" pitchFamily="34" charset="-120"/>
                <a:ea typeface="微軟正黑體" panose="020B0604030504040204" pitchFamily="34" charset="-120"/>
              </a:rPr>
              <a:t>學生參加就讀或畢業之國中</a:t>
            </a:r>
            <a:r>
              <a:rPr kumimoji="0" lang="zh-TW" altLang="en-US" sz="2400" b="1" dirty="0">
                <a:solidFill>
                  <a:srgbClr val="C00000"/>
                </a:solidFill>
                <a:latin typeface="微軟正黑體" panose="020B0604030504040204" pitchFamily="34" charset="-120"/>
                <a:ea typeface="微軟正黑體" panose="020B0604030504040204" pitchFamily="34" charset="-120"/>
              </a:rPr>
              <a:t>學籍所在</a:t>
            </a:r>
            <a:r>
              <a:rPr kumimoji="0" lang="zh-TW" altLang="en-US" sz="2400" b="1" dirty="0">
                <a:solidFill>
                  <a:srgbClr val="000000"/>
                </a:solidFill>
                <a:latin typeface="微軟正黑體" panose="020B0604030504040204" pitchFamily="34" charset="-120"/>
                <a:ea typeface="微軟正黑體" panose="020B0604030504040204" pitchFamily="34" charset="-120"/>
              </a:rPr>
              <a:t>免試就學區為原則</a:t>
            </a:r>
          </a:p>
        </p:txBody>
      </p:sp>
      <p:sp>
        <p:nvSpPr>
          <p:cNvPr id="15" name="AutoShape 9"/>
          <p:cNvSpPr>
            <a:spLocks noChangeArrowheads="1"/>
          </p:cNvSpPr>
          <p:nvPr/>
        </p:nvSpPr>
        <p:spPr bwMode="auto">
          <a:xfrm>
            <a:off x="570036" y="4752296"/>
            <a:ext cx="7818313" cy="1485611"/>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auto">
              <a:spcBef>
                <a:spcPct val="10000"/>
              </a:spcBef>
              <a:spcAft>
                <a:spcPts val="0"/>
              </a:spcAft>
              <a:defRPr/>
            </a:pPr>
            <a:r>
              <a:rPr kumimoji="0" lang="zh-TW" altLang="en-US" sz="2400" b="1" dirty="0">
                <a:solidFill>
                  <a:srgbClr val="990033"/>
                </a:solidFill>
                <a:latin typeface="微軟正黑體" panose="020B0604030504040204" pitchFamily="34" charset="-120"/>
                <a:ea typeface="微軟正黑體" panose="020B0604030504040204" pitchFamily="34" charset="-120"/>
              </a:rPr>
              <a:t>未超額則</a:t>
            </a:r>
            <a:r>
              <a:rPr kumimoji="0" lang="zh-TW" altLang="en-US" sz="2400" b="1" dirty="0">
                <a:solidFill>
                  <a:srgbClr val="3333FF"/>
                </a:solidFill>
                <a:latin typeface="微軟正黑體" panose="020B0604030504040204" pitchFamily="34" charset="-120"/>
                <a:ea typeface="微軟正黑體" panose="020B0604030504040204" pitchFamily="34" charset="-120"/>
              </a:rPr>
              <a:t>全額錄取</a:t>
            </a:r>
            <a:r>
              <a:rPr kumimoji="0" lang="zh-TW" altLang="en-US" sz="2400" b="1" dirty="0">
                <a:solidFill>
                  <a:srgbClr val="000000"/>
                </a:solidFill>
                <a:latin typeface="微軟正黑體" panose="020B0604030504040204" pitchFamily="34" charset="-120"/>
                <a:ea typeface="微軟正黑體" panose="020B0604030504040204" pitchFamily="34" charset="-120"/>
              </a:rPr>
              <a:t>，</a:t>
            </a:r>
            <a:r>
              <a:rPr kumimoji="0" lang="zh-TW" altLang="en-US" sz="2400" b="1" dirty="0">
                <a:solidFill>
                  <a:srgbClr val="990033"/>
                </a:solidFill>
                <a:latin typeface="微軟正黑體" panose="020B0604030504040204" pitchFamily="34" charset="-120"/>
                <a:ea typeface="微軟正黑體" panose="020B0604030504040204" pitchFamily="34" charset="-120"/>
              </a:rPr>
              <a:t>超額則</a:t>
            </a:r>
            <a:r>
              <a:rPr kumimoji="0" lang="zh-TW" altLang="en-US" sz="2400" b="1" dirty="0">
                <a:solidFill>
                  <a:srgbClr val="3333FF"/>
                </a:solidFill>
                <a:latin typeface="微軟正黑體" panose="020B0604030504040204" pitchFamily="34" charset="-120"/>
                <a:ea typeface="微軟正黑體" panose="020B0604030504040204" pitchFamily="34" charset="-120"/>
              </a:rPr>
              <a:t>比序錄取，</a:t>
            </a:r>
            <a:r>
              <a:rPr kumimoji="0" lang="zh-TW" altLang="zh-TW" sz="2400" b="1" dirty="0">
                <a:solidFill>
                  <a:srgbClr val="10253F"/>
                </a:solidFill>
                <a:latin typeface="微軟正黑體" panose="020B0604030504040204" pitchFamily="34" charset="-120"/>
                <a:ea typeface="微軟正黑體" panose="020B0604030504040204" pitchFamily="34" charset="-120"/>
              </a:rPr>
              <a:t>當登記人數</a:t>
            </a:r>
            <a:r>
              <a:rPr kumimoji="0" lang="zh-TW" altLang="zh-TW" sz="2400" b="1" dirty="0">
                <a:solidFill>
                  <a:srgbClr val="C00000"/>
                </a:solidFill>
                <a:latin typeface="微軟正黑體" panose="020B0604030504040204" pitchFamily="34" charset="-120"/>
                <a:ea typeface="微軟正黑體" panose="020B0604030504040204" pitchFamily="34" charset="-120"/>
              </a:rPr>
              <a:t>超過</a:t>
            </a:r>
            <a:endParaRPr kumimoji="0" lang="en-US" altLang="zh-TW" sz="2400" b="1" dirty="0">
              <a:solidFill>
                <a:srgbClr val="C00000"/>
              </a:solidFill>
              <a:latin typeface="微軟正黑體" panose="020B0604030504040204" pitchFamily="34" charset="-120"/>
              <a:ea typeface="微軟正黑體" panose="020B0604030504040204" pitchFamily="34" charset="-120"/>
            </a:endParaRPr>
          </a:p>
          <a:p>
            <a:pPr fontAlgn="auto">
              <a:spcBef>
                <a:spcPct val="10000"/>
              </a:spcBef>
              <a:spcAft>
                <a:spcPts val="0"/>
              </a:spcAft>
              <a:defRPr/>
            </a:pPr>
            <a:r>
              <a:rPr kumimoji="0" lang="zh-TW" altLang="zh-TW" sz="2400" b="1" dirty="0">
                <a:solidFill>
                  <a:srgbClr val="10253F"/>
                </a:solidFill>
                <a:latin typeface="微軟正黑體" panose="020B0604030504040204" pitchFamily="34" charset="-120"/>
                <a:ea typeface="微軟正黑體" panose="020B0604030504040204" pitchFamily="34" charset="-120"/>
              </a:rPr>
              <a:t>主管機關核定學校之招生名額，依本區免試入學</a:t>
            </a:r>
            <a:endParaRPr kumimoji="0" lang="en-US" altLang="zh-TW" sz="2400" b="1" dirty="0">
              <a:solidFill>
                <a:srgbClr val="10253F"/>
              </a:solidFill>
              <a:latin typeface="微軟正黑體" panose="020B0604030504040204" pitchFamily="34" charset="-120"/>
              <a:ea typeface="微軟正黑體" panose="020B0604030504040204" pitchFamily="34" charset="-120"/>
            </a:endParaRPr>
          </a:p>
          <a:p>
            <a:pPr fontAlgn="auto">
              <a:spcBef>
                <a:spcPct val="10000"/>
              </a:spcBef>
              <a:spcAft>
                <a:spcPts val="0"/>
              </a:spcAft>
              <a:defRPr/>
            </a:pPr>
            <a:r>
              <a:rPr kumimoji="0" lang="zh-TW" altLang="zh-TW" sz="2400" b="1" dirty="0">
                <a:solidFill>
                  <a:srgbClr val="C00000"/>
                </a:solidFill>
                <a:latin typeface="微軟正黑體" panose="020B0604030504040204" pitchFamily="34" charset="-120"/>
                <a:ea typeface="微軟正黑體" panose="020B0604030504040204" pitchFamily="34" charset="-120"/>
              </a:rPr>
              <a:t>超額比序項目積分對照表</a:t>
            </a:r>
            <a:r>
              <a:rPr kumimoji="0" lang="zh-TW" altLang="zh-TW" sz="2400" b="1" dirty="0">
                <a:solidFill>
                  <a:srgbClr val="10253F"/>
                </a:solidFill>
                <a:latin typeface="微軟正黑體" panose="020B0604030504040204" pitchFamily="34" charset="-120"/>
                <a:ea typeface="微軟正黑體" panose="020B0604030504040204" pitchFamily="34" charset="-120"/>
              </a:rPr>
              <a:t>進行比序</a:t>
            </a:r>
            <a:r>
              <a:rPr kumimoji="0" lang="zh-TW" altLang="en-US" sz="2400" b="1" dirty="0">
                <a:solidFill>
                  <a:srgbClr val="10253F"/>
                </a:solidFill>
                <a:latin typeface="微軟正黑體" panose="020B0604030504040204" pitchFamily="34" charset="-120"/>
                <a:ea typeface="微軟正黑體" panose="020B0604030504040204" pitchFamily="34" charset="-120"/>
              </a:rPr>
              <a:t>。</a:t>
            </a:r>
          </a:p>
        </p:txBody>
      </p:sp>
      <p:sp>
        <p:nvSpPr>
          <p:cNvPr id="165898" name="矩形 15"/>
          <p:cNvSpPr>
            <a:spLocks noChangeArrowheads="1"/>
          </p:cNvSpPr>
          <p:nvPr/>
        </p:nvSpPr>
        <p:spPr bwMode="auto">
          <a:xfrm>
            <a:off x="0" y="0"/>
            <a:ext cx="9144000" cy="1260000"/>
          </a:xfrm>
          <a:prstGeom prst="rect">
            <a:avLst/>
          </a:prstGeom>
          <a:noFill/>
          <a:ln w="9525">
            <a:noFill/>
            <a:miter lim="800000"/>
            <a:headEnd/>
            <a:tailEnd/>
          </a:ln>
        </p:spPr>
        <p:txBody>
          <a:bodyPr wrap="square" anchor="ctr" anchorCtr="0">
            <a:noAutofit/>
          </a:bodyPr>
          <a:lstStyle/>
          <a:p>
            <a:pPr algn="ctr"/>
            <a:r>
              <a:rPr kumimoji="0" lang="zh-TW" altLang="en-US" sz="4400" b="1" dirty="0">
                <a:solidFill>
                  <a:srgbClr val="C00000"/>
                </a:solidFill>
                <a:latin typeface="微軟正黑體" panose="020B0604030504040204" pitchFamily="34" charset="-120"/>
                <a:ea typeface="微軟正黑體" panose="020B0604030504040204" pitchFamily="34" charset="-120"/>
              </a:rPr>
              <a:t>免試入學作業程序</a:t>
            </a:r>
            <a:endParaRPr kumimoji="0" lang="en-US" altLang="zh-TW" sz="4400" b="1" dirty="0">
              <a:solidFill>
                <a:srgbClr val="C00000"/>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extLst>
              <a:ext uri="{BEBA8EAE-BF5A-486C-A8C5-ECC9F3942E4B}">
                <a14:imgProps xmlns:a14="http://schemas.microsoft.com/office/drawing/2010/main">
                  <a14:imgLayer r:embed="rId4">
                    <a14:imgEffect>
                      <a14:backgroundRemoval t="0" b="96875" l="0" r="100000"/>
                    </a14:imgEffect>
                  </a14:imgLayer>
                </a14:imgProps>
              </a:ext>
              <a:ext uri="{28A0092B-C50C-407E-A947-70E740481C1C}">
                <a14:useLocalDpi xmlns:a14="http://schemas.microsoft.com/office/drawing/2010/main" val="0"/>
              </a:ext>
            </a:extLst>
          </a:blip>
          <a:stretch>
            <a:fillRect/>
          </a:stretch>
        </p:blipFill>
        <p:spPr>
          <a:xfrm>
            <a:off x="6876256" y="-27384"/>
            <a:ext cx="1759533" cy="1583580"/>
          </a:xfrm>
          <a:prstGeom prst="rect">
            <a:avLst/>
          </a:prstGeom>
        </p:spPr>
      </p:pic>
    </p:spTree>
    <p:extLst>
      <p:ext uri="{BB962C8B-B14F-4D97-AF65-F5344CB8AC3E}">
        <p14:creationId xmlns:p14="http://schemas.microsoft.com/office/powerpoint/2010/main" val="135096308"/>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44208" y="692696"/>
            <a:ext cx="2191344" cy="2067894"/>
          </a:xfrm>
          <a:prstGeom prst="rect">
            <a:avLst/>
          </a:prstGeom>
        </p:spPr>
      </p:pic>
      <p:sp>
        <p:nvSpPr>
          <p:cNvPr id="560131" name="內容版面配置區 2"/>
          <p:cNvSpPr>
            <a:spLocks noGrp="1"/>
          </p:cNvSpPr>
          <p:nvPr>
            <p:ph idx="4294967295"/>
          </p:nvPr>
        </p:nvSpPr>
        <p:spPr>
          <a:xfrm>
            <a:off x="0" y="1268413"/>
            <a:ext cx="8642350" cy="5016500"/>
          </a:xfrm>
        </p:spPr>
        <p:txBody>
          <a:bodyPr>
            <a:noAutofit/>
          </a:bodyPr>
          <a:lstStyle/>
          <a:p>
            <a:pPr marL="571500" indent="-571500">
              <a:spcBef>
                <a:spcPts val="0"/>
              </a:spcBef>
              <a:spcAft>
                <a:spcPts val="600"/>
              </a:spcAft>
              <a:buSzPct val="88000"/>
              <a:buBlip>
                <a:blip r:embed="rId3"/>
              </a:buBlip>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a:t>
            </a:r>
            <a:r>
              <a:rPr kumimoji="0" lang="en-US" altLang="zh-TW" sz="2400" b="1" dirty="0">
                <a:solidFill>
                  <a:srgbClr val="FF0000"/>
                </a:solidFill>
                <a:latin typeface="微軟正黑體" panose="020B0604030504040204" pitchFamily="34" charset="-120"/>
                <a:ea typeface="微軟正黑體" panose="020B0604030504040204" pitchFamily="34" charset="-120"/>
              </a:rPr>
              <a:t>1</a:t>
            </a:r>
            <a:r>
              <a:rPr kumimoji="0" lang="zh-TW" altLang="en-US" sz="2400" b="1" dirty="0">
                <a:solidFill>
                  <a:srgbClr val="FF0000"/>
                </a:solidFill>
                <a:latin typeface="微軟正黑體" panose="020B0604030504040204" pitchFamily="34" charset="-120"/>
                <a:ea typeface="微軟正黑體" panose="020B0604030504040204" pitchFamily="34" charset="-120"/>
              </a:rPr>
              <a:t>次分發到位」。</a:t>
            </a:r>
          </a:p>
          <a:p>
            <a:pPr marL="571500" indent="-571500">
              <a:spcBef>
                <a:spcPts val="0"/>
              </a:spcBef>
              <a:spcAft>
                <a:spcPts val="600"/>
              </a:spcAft>
              <a:buSzPct val="88000"/>
              <a:buBlip>
                <a:blip r:embed="rId3"/>
              </a:buBlip>
              <a:defRPr/>
            </a:pP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0"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rPr>
              <a:t>10</a:t>
            </a: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個志願序為</a:t>
            </a:r>
            <a:r>
              <a:rPr kumimoji="0"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群組」最高</a:t>
            </a:r>
            <a:r>
              <a:rPr kumimoji="0"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rPr>
              <a:t>8</a:t>
            </a: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分。</a:t>
            </a:r>
            <a:endParaRPr kumimoji="0"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571500" indent="-571500">
              <a:spcBef>
                <a:spcPts val="0"/>
              </a:spcBef>
              <a:spcAft>
                <a:spcPts val="600"/>
              </a:spcAft>
              <a:buSzPct val="88000"/>
              <a:buBlip>
                <a:blip r:embed="rId3"/>
              </a:buBlip>
              <a:defRPr/>
            </a:pPr>
            <a:r>
              <a:rPr lang="zh-TW" altLang="zh-TW" sz="2400" b="1" dirty="0">
                <a:solidFill>
                  <a:schemeClr val="tx1">
                    <a:lumMod val="75000"/>
                    <a:lumOff val="25000"/>
                  </a:schemeClr>
                </a:solidFill>
                <a:latin typeface="微軟正黑體" panose="020B0604030504040204" pitchFamily="34" charset="-120"/>
                <a:ea typeface="微軟正黑體" panose="020B0604030504040204" pitchFamily="34" charset="-120"/>
              </a:rPr>
              <a:t>採計期限：國一上學期至國三上學期期間。</a:t>
            </a:r>
            <a:endPar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571500" indent="-571500">
              <a:spcBef>
                <a:spcPts val="0"/>
              </a:spcBef>
              <a:spcAft>
                <a:spcPts val="600"/>
              </a:spcAft>
              <a:buSzPct val="88000"/>
              <a:buBlip>
                <a:blip r:embed="rId3"/>
              </a:buBlip>
              <a:defRPr/>
            </a:pPr>
            <a:r>
              <a:rPr kumimoji="0" lang="zh-TW" altLang="en-US" sz="2400" b="1" dirty="0">
                <a:solidFill>
                  <a:srgbClr val="0000FF"/>
                </a:solidFill>
                <a:latin typeface="微軟正黑體" panose="020B0604030504040204" pitchFamily="34" charset="-120"/>
                <a:ea typeface="微軟正黑體" panose="020B0604030504040204" pitchFamily="34" charset="-120"/>
              </a:rPr>
              <a:t>獎勵紀錄</a:t>
            </a:r>
            <a:r>
              <a:rPr kumimoji="0" lang="en-US" altLang="zh-TW" sz="2400" b="1" dirty="0">
                <a:solidFill>
                  <a:srgbClr val="0000FF"/>
                </a:solidFill>
                <a:latin typeface="微軟正黑體" panose="020B0604030504040204" pitchFamily="34" charset="-120"/>
                <a:ea typeface="微軟正黑體" panose="020B0604030504040204" pitchFamily="34" charset="-120"/>
              </a:rPr>
              <a:t>(15</a:t>
            </a:r>
            <a:r>
              <a:rPr kumimoji="0" lang="zh-TW" altLang="en-US" sz="2400" b="1" dirty="0">
                <a:solidFill>
                  <a:srgbClr val="0000FF"/>
                </a:solidFill>
                <a:latin typeface="微軟正黑體" panose="020B0604030504040204" pitchFamily="34" charset="-120"/>
                <a:ea typeface="微軟正黑體" panose="020B0604030504040204" pitchFamily="34" charset="-120"/>
              </a:rPr>
              <a:t>分</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、競賽成績</a:t>
            </a:r>
            <a:r>
              <a:rPr kumimoji="0" lang="en-US" altLang="zh-TW" sz="2400" b="1" dirty="0">
                <a:solidFill>
                  <a:srgbClr val="0000FF"/>
                </a:solidFill>
                <a:latin typeface="微軟正黑體" panose="020B0604030504040204" pitchFamily="34" charset="-120"/>
                <a:ea typeface="微軟正黑體" panose="020B0604030504040204" pitchFamily="34" charset="-120"/>
              </a:rPr>
              <a:t>(9</a:t>
            </a:r>
            <a:r>
              <a:rPr kumimoji="0" lang="zh-TW" altLang="en-US" sz="2400" b="1" dirty="0">
                <a:solidFill>
                  <a:srgbClr val="0000FF"/>
                </a:solidFill>
                <a:latin typeface="微軟正黑體" panose="020B0604030504040204" pitchFamily="34" charset="-120"/>
                <a:ea typeface="微軟正黑體" panose="020B0604030504040204" pitchFamily="34" charset="-120"/>
              </a:rPr>
              <a:t>分</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、體適能</a:t>
            </a:r>
            <a:r>
              <a:rPr kumimoji="0" lang="en-US" altLang="zh-TW" sz="2400" b="1" dirty="0">
                <a:solidFill>
                  <a:srgbClr val="0000FF"/>
                </a:solidFill>
                <a:latin typeface="微軟正黑體" panose="020B0604030504040204" pitchFamily="34" charset="-120"/>
                <a:ea typeface="微軟正黑體" panose="020B0604030504040204" pitchFamily="34" charset="-120"/>
              </a:rPr>
              <a:t>(6</a:t>
            </a:r>
            <a:r>
              <a:rPr kumimoji="0" lang="zh-TW" altLang="en-US" sz="2400" b="1" dirty="0">
                <a:solidFill>
                  <a:srgbClr val="0000FF"/>
                </a:solidFill>
                <a:latin typeface="微軟正黑體" panose="020B0604030504040204" pitchFamily="34" charset="-120"/>
                <a:ea typeface="微軟正黑體" panose="020B0604030504040204" pitchFamily="34" charset="-120"/>
              </a:rPr>
              <a:t>分</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共</a:t>
            </a:r>
            <a:r>
              <a:rPr kumimoji="0" lang="en-US" altLang="zh-TW" sz="2400" b="1" dirty="0">
                <a:solidFill>
                  <a:srgbClr val="0000FF"/>
                </a:solidFill>
                <a:latin typeface="微軟正黑體" panose="020B0604030504040204" pitchFamily="34" charset="-120"/>
                <a:ea typeface="微軟正黑體" panose="020B0604030504040204" pitchFamily="34" charset="-120"/>
              </a:rPr>
              <a:t>30</a:t>
            </a:r>
            <a:r>
              <a:rPr kumimoji="0" lang="zh-TW" altLang="en-US" sz="2400" b="1" dirty="0">
                <a:solidFill>
                  <a:srgbClr val="0000FF"/>
                </a:solidFill>
                <a:latin typeface="微軟正黑體" panose="020B0604030504040204" pitchFamily="34" charset="-120"/>
                <a:ea typeface="微軟正黑體" panose="020B0604030504040204" pitchFamily="34" charset="-120"/>
              </a:rPr>
              <a:t>分，最高採計</a:t>
            </a:r>
            <a:r>
              <a:rPr kumimoji="0" lang="en-US" altLang="zh-TW" sz="2400" b="1" dirty="0">
                <a:solidFill>
                  <a:srgbClr val="0000FF"/>
                </a:solidFill>
                <a:latin typeface="微軟正黑體" panose="020B0604030504040204" pitchFamily="34" charset="-120"/>
                <a:ea typeface="微軟正黑體" panose="020B0604030504040204" pitchFamily="34" charset="-120"/>
              </a:rPr>
              <a:t>25</a:t>
            </a:r>
            <a:r>
              <a:rPr kumimoji="0" lang="zh-TW" altLang="en-US" sz="2400" b="1" dirty="0">
                <a:solidFill>
                  <a:srgbClr val="0000FF"/>
                </a:solidFill>
                <a:latin typeface="微軟正黑體" panose="020B0604030504040204" pitchFamily="34" charset="-120"/>
                <a:ea typeface="微軟正黑體" panose="020B0604030504040204" pitchFamily="34" charset="-120"/>
              </a:rPr>
              <a:t>分。</a:t>
            </a:r>
            <a:endParaRPr kumimoji="0" lang="en-US" altLang="zh-TW" sz="2400" b="1" dirty="0">
              <a:solidFill>
                <a:srgbClr val="0000FF"/>
              </a:solidFill>
              <a:latin typeface="微軟正黑體" panose="020B0604030504040204" pitchFamily="34" charset="-120"/>
              <a:ea typeface="微軟正黑體" panose="020B0604030504040204" pitchFamily="34" charset="-120"/>
            </a:endParaRPr>
          </a:p>
          <a:p>
            <a:pPr marL="571500" lvl="0" indent="-571500">
              <a:spcBef>
                <a:spcPts val="0"/>
              </a:spcBef>
              <a:spcAft>
                <a:spcPts val="600"/>
              </a:spcAft>
              <a:buSzPct val="88000"/>
              <a:buBlip>
                <a:blip r:embed="rId3"/>
              </a:buBlip>
              <a:defRPr/>
            </a:pPr>
            <a:r>
              <a:rPr lang="zh-TW" altLang="zh-TW" sz="2400" b="1" dirty="0">
                <a:solidFill>
                  <a:srgbClr val="FF0000"/>
                </a:solidFill>
                <a:latin typeface="微軟正黑體" panose="020B0604030504040204" pitchFamily="34" charset="-120"/>
                <a:ea typeface="微軟正黑體" panose="020B0604030504040204" pitchFamily="34" charset="-120"/>
              </a:rPr>
              <a:t>雲林區全縣性競賽項目超額比序採計前六名序位獲獎者取</a:t>
            </a:r>
            <a:r>
              <a:rPr lang="zh-TW" altLang="zh-TW" sz="2400" b="1" u="sng" dirty="0">
                <a:solidFill>
                  <a:srgbClr val="FF0000"/>
                </a:solidFill>
                <a:latin typeface="微軟正黑體" panose="020B0604030504040204" pitchFamily="34" charset="-120"/>
                <a:ea typeface="微軟正黑體" panose="020B0604030504040204" pitchFamily="34" charset="-120"/>
              </a:rPr>
              <a:t>第一名至第六名</a:t>
            </a:r>
            <a:r>
              <a:rPr lang="zh-TW" altLang="zh-TW" sz="2400" b="1" dirty="0">
                <a:solidFill>
                  <a:srgbClr val="FF0000"/>
                </a:solidFill>
                <a:latin typeface="微軟正黑體" panose="020B0604030504040204" pitchFamily="34" charset="-120"/>
                <a:ea typeface="微軟正黑體" panose="020B0604030504040204" pitchFamily="34" charset="-120"/>
              </a:rPr>
              <a:t>，獎狀應明確列出名次者，方予採計，獎狀有列等第及名次者，以名次採計。</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571500" lvl="0" indent="-571500">
              <a:spcBef>
                <a:spcPts val="0"/>
              </a:spcBef>
              <a:spcAft>
                <a:spcPts val="600"/>
              </a:spcAft>
              <a:buSzPct val="88000"/>
              <a:buBlip>
                <a:blip r:embed="rId3"/>
              </a:buBlip>
              <a:defRPr/>
            </a:pPr>
            <a:r>
              <a:rPr lang="zh-TW" altLang="zh-TW" sz="2400" b="1" dirty="0">
                <a:solidFill>
                  <a:srgbClr val="0000FF"/>
                </a:solidFill>
                <a:latin typeface="微軟正黑體" panose="020B0604030504040204" pitchFamily="34" charset="-120"/>
                <a:ea typeface="微軟正黑體" panose="020B0604030504040204" pitchFamily="34" charset="-120"/>
              </a:rPr>
              <a:t>教育會考積分之採計，依據當年度國中教育會考</a:t>
            </a:r>
            <a:r>
              <a:rPr lang="en-US" altLang="zh-TW" sz="2400" b="1" dirty="0">
                <a:solidFill>
                  <a:srgbClr val="0000FF"/>
                </a:solidFill>
                <a:latin typeface="微軟正黑體" panose="020B0604030504040204" pitchFamily="34" charset="-120"/>
                <a:ea typeface="微軟正黑體" panose="020B0604030504040204" pitchFamily="34" charset="-120"/>
              </a:rPr>
              <a:t>(</a:t>
            </a:r>
            <a:r>
              <a:rPr lang="zh-TW" altLang="zh-TW" sz="2400" b="1" dirty="0">
                <a:solidFill>
                  <a:srgbClr val="0000FF"/>
                </a:solidFill>
                <a:latin typeface="微軟正黑體" panose="020B0604030504040204" pitchFamily="34" charset="-120"/>
                <a:ea typeface="微軟正黑體" panose="020B0604030504040204" pitchFamily="34" charset="-120"/>
              </a:rPr>
              <a:t>國、英、數、社、自等</a:t>
            </a:r>
            <a:r>
              <a:rPr lang="en-US" altLang="zh-TW" sz="2400" b="1" dirty="0">
                <a:solidFill>
                  <a:srgbClr val="0000FF"/>
                </a:solidFill>
                <a:latin typeface="微軟正黑體" panose="020B0604030504040204" pitchFamily="34" charset="-120"/>
                <a:ea typeface="微軟正黑體" panose="020B0604030504040204" pitchFamily="34" charset="-120"/>
              </a:rPr>
              <a:t>5</a:t>
            </a:r>
            <a:r>
              <a:rPr lang="zh-TW" altLang="zh-TW" sz="2400" b="1" dirty="0">
                <a:solidFill>
                  <a:srgbClr val="0000FF"/>
                </a:solidFill>
                <a:latin typeface="微軟正黑體" panose="020B0604030504040204" pitchFamily="34" charset="-120"/>
                <a:ea typeface="微軟正黑體" panose="020B0604030504040204" pitchFamily="34" charset="-120"/>
              </a:rPr>
              <a:t>科</a:t>
            </a:r>
            <a:r>
              <a:rPr lang="en-US" altLang="zh-TW" sz="2400" b="1" dirty="0">
                <a:solidFill>
                  <a:srgbClr val="0000FF"/>
                </a:solidFill>
                <a:latin typeface="微軟正黑體" panose="020B0604030504040204" pitchFamily="34" charset="-120"/>
                <a:ea typeface="微軟正黑體" panose="020B0604030504040204" pitchFamily="34" charset="-120"/>
              </a:rPr>
              <a:t>)</a:t>
            </a:r>
            <a:r>
              <a:rPr lang="zh-TW" altLang="zh-TW" sz="2400" b="1" dirty="0">
                <a:solidFill>
                  <a:srgbClr val="0000FF"/>
                </a:solidFill>
                <a:latin typeface="微軟正黑體" panose="020B0604030504040204" pitchFamily="34" charset="-120"/>
                <a:ea typeface="微軟正黑體" panose="020B0604030504040204" pitchFamily="34" charset="-120"/>
              </a:rPr>
              <a:t>成績，教育會考成績為</a:t>
            </a:r>
            <a:r>
              <a:rPr lang="en-US" altLang="zh-TW" sz="2400" b="1" dirty="0">
                <a:solidFill>
                  <a:srgbClr val="FF0000"/>
                </a:solidFill>
                <a:latin typeface="微軟正黑體" panose="020B0604030504040204" pitchFamily="34" charset="-120"/>
                <a:ea typeface="微軟正黑體" panose="020B0604030504040204" pitchFamily="34" charset="-120"/>
              </a:rPr>
              <a:t>A++</a:t>
            </a:r>
            <a:r>
              <a:rPr lang="zh-TW" altLang="zh-TW" sz="2400" b="1" dirty="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A+</a:t>
            </a:r>
            <a:r>
              <a:rPr lang="zh-TW" altLang="zh-TW" sz="2400" b="1" dirty="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A</a:t>
            </a:r>
            <a:r>
              <a:rPr lang="zh-TW" altLang="zh-TW" sz="2400" b="1" dirty="0">
                <a:solidFill>
                  <a:srgbClr val="FF0000"/>
                </a:solidFill>
                <a:latin typeface="微軟正黑體" panose="020B0604030504040204" pitchFamily="34" charset="-120"/>
                <a:ea typeface="微軟正黑體" panose="020B0604030504040204" pitchFamily="34" charset="-120"/>
              </a:rPr>
              <a:t>，每科</a:t>
            </a:r>
            <a:r>
              <a:rPr lang="en-US" altLang="zh-TW" sz="2400" b="1" dirty="0">
                <a:solidFill>
                  <a:srgbClr val="FF0000"/>
                </a:solidFill>
                <a:latin typeface="微軟正黑體" panose="020B0604030504040204" pitchFamily="34" charset="-120"/>
                <a:ea typeface="微軟正黑體" panose="020B0604030504040204" pitchFamily="34" charset="-120"/>
              </a:rPr>
              <a:t>6</a:t>
            </a:r>
            <a:r>
              <a:rPr lang="zh-TW" altLang="zh-TW" sz="2400" b="1" dirty="0">
                <a:solidFill>
                  <a:srgbClr val="FF0000"/>
                </a:solidFill>
                <a:latin typeface="微軟正黑體" panose="020B0604030504040204" pitchFamily="34" charset="-120"/>
                <a:ea typeface="微軟正黑體" panose="020B0604030504040204" pitchFamily="34" charset="-120"/>
              </a:rPr>
              <a:t>分</a:t>
            </a:r>
            <a:r>
              <a:rPr lang="zh-TW" altLang="zh-TW" sz="2400" b="1" dirty="0">
                <a:solidFill>
                  <a:srgbClr val="0000FF"/>
                </a:solidFill>
                <a:latin typeface="微軟正黑體" panose="020B0604030504040204" pitchFamily="34" charset="-120"/>
                <a:ea typeface="微軟正黑體" panose="020B0604030504040204" pitchFamily="34" charset="-120"/>
              </a:rPr>
              <a:t>，教育會考成績為</a:t>
            </a:r>
            <a:r>
              <a:rPr lang="en-US" altLang="zh-TW" sz="2400" b="1" dirty="0">
                <a:solidFill>
                  <a:srgbClr val="FF0000"/>
                </a:solidFill>
                <a:latin typeface="微軟正黑體" panose="020B0604030504040204" pitchFamily="34" charset="-120"/>
                <a:ea typeface="微軟正黑體" panose="020B0604030504040204" pitchFamily="34" charset="-120"/>
              </a:rPr>
              <a:t>B++</a:t>
            </a:r>
            <a:r>
              <a:rPr lang="zh-TW" altLang="zh-TW" sz="2400" b="1" dirty="0">
                <a:solidFill>
                  <a:srgbClr val="FF0000"/>
                </a:solidFill>
                <a:latin typeface="微軟正黑體" panose="020B0604030504040204" pitchFamily="34" charset="-120"/>
                <a:ea typeface="微軟正黑體" panose="020B0604030504040204" pitchFamily="34" charset="-120"/>
              </a:rPr>
              <a:t>，每科</a:t>
            </a:r>
            <a:r>
              <a:rPr lang="en-US" altLang="zh-TW" sz="2400" b="1" dirty="0">
                <a:solidFill>
                  <a:srgbClr val="FF0000"/>
                </a:solidFill>
                <a:latin typeface="微軟正黑體" panose="020B0604030504040204" pitchFamily="34" charset="-120"/>
                <a:ea typeface="微軟正黑體" panose="020B0604030504040204" pitchFamily="34" charset="-120"/>
              </a:rPr>
              <a:t>5</a:t>
            </a:r>
            <a:r>
              <a:rPr lang="zh-TW" altLang="zh-TW" sz="2400" b="1" dirty="0">
                <a:solidFill>
                  <a:srgbClr val="FF0000"/>
                </a:solidFill>
                <a:latin typeface="微軟正黑體" panose="020B0604030504040204" pitchFamily="34" charset="-120"/>
                <a:ea typeface="微軟正黑體" panose="020B0604030504040204" pitchFamily="34" charset="-120"/>
              </a:rPr>
              <a:t>分</a:t>
            </a:r>
            <a:r>
              <a:rPr lang="zh-TW" altLang="zh-TW" sz="2400" b="1" dirty="0">
                <a:solidFill>
                  <a:srgbClr val="0000FF"/>
                </a:solidFill>
                <a:latin typeface="微軟正黑體" panose="020B0604030504040204" pitchFamily="34" charset="-120"/>
                <a:ea typeface="微軟正黑體" panose="020B0604030504040204" pitchFamily="34" charset="-120"/>
              </a:rPr>
              <a:t>，教育會考成績為</a:t>
            </a:r>
            <a:r>
              <a:rPr lang="en-US" altLang="zh-TW" sz="2400" b="1" dirty="0">
                <a:solidFill>
                  <a:srgbClr val="FF0000"/>
                </a:solidFill>
                <a:latin typeface="微軟正黑體" panose="020B0604030504040204" pitchFamily="34" charset="-120"/>
                <a:ea typeface="微軟正黑體" panose="020B0604030504040204" pitchFamily="34" charset="-120"/>
              </a:rPr>
              <a:t>B+</a:t>
            </a:r>
            <a:r>
              <a:rPr lang="zh-TW" altLang="zh-TW" sz="2400" b="1" dirty="0">
                <a:solidFill>
                  <a:srgbClr val="FF0000"/>
                </a:solidFill>
                <a:latin typeface="微軟正黑體" panose="020B0604030504040204" pitchFamily="34" charset="-120"/>
                <a:ea typeface="微軟正黑體" panose="020B0604030504040204" pitchFamily="34" charset="-120"/>
              </a:rPr>
              <a:t>，每科</a:t>
            </a:r>
            <a:r>
              <a:rPr lang="en-US" altLang="zh-TW" sz="2400" b="1" dirty="0">
                <a:solidFill>
                  <a:srgbClr val="FF0000"/>
                </a:solidFill>
                <a:latin typeface="微軟正黑體" panose="020B0604030504040204" pitchFamily="34" charset="-120"/>
                <a:ea typeface="微軟正黑體" panose="020B0604030504040204" pitchFamily="34" charset="-120"/>
              </a:rPr>
              <a:t>4.5</a:t>
            </a:r>
            <a:r>
              <a:rPr lang="zh-TW" altLang="zh-TW" sz="2400" b="1" dirty="0">
                <a:solidFill>
                  <a:srgbClr val="FF0000"/>
                </a:solidFill>
                <a:latin typeface="微軟正黑體" panose="020B0604030504040204" pitchFamily="34" charset="-120"/>
                <a:ea typeface="微軟正黑體" panose="020B0604030504040204" pitchFamily="34" charset="-120"/>
              </a:rPr>
              <a:t>分</a:t>
            </a:r>
            <a:r>
              <a:rPr lang="zh-TW" altLang="zh-TW" sz="2400" b="1" dirty="0">
                <a:solidFill>
                  <a:srgbClr val="0000FF"/>
                </a:solidFill>
                <a:latin typeface="微軟正黑體" panose="020B0604030504040204" pitchFamily="34" charset="-120"/>
                <a:ea typeface="微軟正黑體" panose="020B0604030504040204" pitchFamily="34" charset="-120"/>
              </a:rPr>
              <a:t>，教育會考成績為</a:t>
            </a:r>
            <a:r>
              <a:rPr lang="en-US" altLang="zh-TW" sz="2400" b="1" dirty="0">
                <a:solidFill>
                  <a:srgbClr val="FF0000"/>
                </a:solidFill>
                <a:latin typeface="微軟正黑體" panose="020B0604030504040204" pitchFamily="34" charset="-120"/>
                <a:ea typeface="微軟正黑體" panose="020B0604030504040204" pitchFamily="34" charset="-120"/>
              </a:rPr>
              <a:t>B</a:t>
            </a:r>
            <a:r>
              <a:rPr lang="zh-TW" altLang="zh-TW" sz="2400" b="1" dirty="0">
                <a:solidFill>
                  <a:srgbClr val="FF0000"/>
                </a:solidFill>
                <a:latin typeface="微軟正黑體" panose="020B0604030504040204" pitchFamily="34" charset="-120"/>
                <a:ea typeface="微軟正黑體" panose="020B0604030504040204" pitchFamily="34" charset="-120"/>
              </a:rPr>
              <a:t>，每科</a:t>
            </a:r>
            <a:r>
              <a:rPr lang="en-US" altLang="zh-TW" sz="2400" b="1" dirty="0">
                <a:solidFill>
                  <a:srgbClr val="FF0000"/>
                </a:solidFill>
                <a:latin typeface="微軟正黑體" panose="020B0604030504040204" pitchFamily="34" charset="-120"/>
                <a:ea typeface="微軟正黑體" panose="020B0604030504040204" pitchFamily="34" charset="-120"/>
              </a:rPr>
              <a:t>4</a:t>
            </a:r>
            <a:r>
              <a:rPr lang="zh-TW" altLang="zh-TW" sz="2400" b="1" dirty="0">
                <a:solidFill>
                  <a:srgbClr val="FF0000"/>
                </a:solidFill>
                <a:latin typeface="微軟正黑體" panose="020B0604030504040204" pitchFamily="34" charset="-120"/>
                <a:ea typeface="微軟正黑體" panose="020B0604030504040204" pitchFamily="34" charset="-120"/>
              </a:rPr>
              <a:t>分</a:t>
            </a:r>
            <a:r>
              <a:rPr lang="zh-TW" altLang="zh-TW" sz="2400" b="1" dirty="0">
                <a:solidFill>
                  <a:srgbClr val="0000FF"/>
                </a:solidFill>
                <a:latin typeface="微軟正黑體" panose="020B0604030504040204" pitchFamily="34" charset="-120"/>
                <a:ea typeface="微軟正黑體" panose="020B0604030504040204" pitchFamily="34" charset="-120"/>
              </a:rPr>
              <a:t>，教育會考成績為</a:t>
            </a:r>
            <a:r>
              <a:rPr lang="en-US" altLang="zh-TW" sz="2400" b="1" dirty="0">
                <a:solidFill>
                  <a:srgbClr val="FF0000"/>
                </a:solidFill>
                <a:latin typeface="微軟正黑體" panose="020B0604030504040204" pitchFamily="34" charset="-120"/>
                <a:ea typeface="微軟正黑體" panose="020B0604030504040204" pitchFamily="34" charset="-120"/>
              </a:rPr>
              <a:t>C</a:t>
            </a:r>
            <a:r>
              <a:rPr lang="zh-TW" altLang="zh-TW" sz="2400" b="1" dirty="0">
                <a:solidFill>
                  <a:srgbClr val="FF0000"/>
                </a:solidFill>
                <a:latin typeface="微軟正黑體" panose="020B0604030504040204" pitchFamily="34" charset="-120"/>
                <a:ea typeface="微軟正黑體" panose="020B0604030504040204" pitchFamily="34" charset="-120"/>
              </a:rPr>
              <a:t>，每科</a:t>
            </a:r>
            <a:r>
              <a:rPr lang="en-US" altLang="zh-TW" sz="2400" b="1" dirty="0">
                <a:solidFill>
                  <a:srgbClr val="FF0000"/>
                </a:solidFill>
                <a:latin typeface="微軟正黑體" panose="020B0604030504040204" pitchFamily="34" charset="-120"/>
                <a:ea typeface="微軟正黑體" panose="020B0604030504040204" pitchFamily="34" charset="-120"/>
              </a:rPr>
              <a:t>2</a:t>
            </a:r>
            <a:r>
              <a:rPr lang="zh-TW" altLang="zh-TW" sz="2400" b="1" dirty="0">
                <a:solidFill>
                  <a:srgbClr val="FF0000"/>
                </a:solidFill>
                <a:latin typeface="微軟正黑體" panose="020B0604030504040204" pitchFamily="34" charset="-120"/>
                <a:ea typeface="微軟正黑體" panose="020B0604030504040204" pitchFamily="34" charset="-120"/>
              </a:rPr>
              <a:t>分</a:t>
            </a:r>
            <a:r>
              <a:rPr lang="zh-TW" altLang="zh-TW" sz="2400" b="1" dirty="0">
                <a:solidFill>
                  <a:srgbClr val="0000FF"/>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最高分數為</a:t>
            </a:r>
            <a:r>
              <a:rPr lang="en-US" altLang="zh-TW" sz="2400" b="1" dirty="0">
                <a:solidFill>
                  <a:srgbClr val="FF0000"/>
                </a:solidFill>
                <a:latin typeface="微軟正黑體" panose="020B0604030504040204" pitchFamily="34" charset="-120"/>
                <a:ea typeface="微軟正黑體" panose="020B0604030504040204" pitchFamily="34" charset="-120"/>
              </a:rPr>
              <a:t>30</a:t>
            </a:r>
            <a:r>
              <a:rPr lang="zh-TW" altLang="zh-TW" sz="2400" b="1" dirty="0">
                <a:solidFill>
                  <a:srgbClr val="FF0000"/>
                </a:solidFill>
                <a:latin typeface="微軟正黑體" panose="020B0604030504040204" pitchFamily="34" charset="-120"/>
                <a:ea typeface="微軟正黑體" panose="020B0604030504040204" pitchFamily="34" charset="-120"/>
              </a:rPr>
              <a:t>分</a:t>
            </a:r>
            <a:r>
              <a:rPr lang="zh-TW" altLang="zh-TW" sz="2400" b="1" dirty="0">
                <a:solidFill>
                  <a:srgbClr val="0000FF"/>
                </a:solidFill>
                <a:latin typeface="微軟正黑體" panose="020B0604030504040204" pitchFamily="34" charset="-120"/>
                <a:ea typeface="微軟正黑體" panose="020B0604030504040204" pitchFamily="34" charset="-120"/>
              </a:rPr>
              <a:t>。</a:t>
            </a:r>
            <a:endParaRPr kumimoji="0" lang="en-US" altLang="zh-TW" sz="2400" b="1" dirty="0">
              <a:solidFill>
                <a:srgbClr val="0000FF"/>
              </a:solidFill>
              <a:latin typeface="微軟正黑體" panose="020B0604030504040204" pitchFamily="34" charset="-120"/>
              <a:ea typeface="微軟正黑體" panose="020B0604030504040204" pitchFamily="34" charset="-120"/>
            </a:endParaRPr>
          </a:p>
        </p:txBody>
      </p:sp>
      <p:sp>
        <p:nvSpPr>
          <p:cNvPr id="7" name="標題 1"/>
          <p:cNvSpPr txBox="1">
            <a:spLocks/>
          </p:cNvSpPr>
          <p:nvPr/>
        </p:nvSpPr>
        <p:spPr>
          <a:xfrm>
            <a:off x="0" y="2150"/>
            <a:ext cx="9144000" cy="1260000"/>
          </a:xfrm>
          <a:prstGeom prst="rect">
            <a:avLst/>
          </a:prstGeom>
        </p:spPr>
        <p:txBody>
          <a:bodyPr anchor="ctr" anchorCtr="0">
            <a:noAutofit/>
          </a:bodyPr>
          <a:lstStyle/>
          <a:p>
            <a:pPr algn="ctr">
              <a:defRPr/>
            </a:pPr>
            <a:r>
              <a:rPr kumimoji="0" lang="en-US" altLang="zh-TW" sz="4400" b="1" dirty="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109</a:t>
            </a:r>
            <a:r>
              <a:rPr kumimoji="0" lang="zh-TW" altLang="en-US" sz="4400" b="1" dirty="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學年度雲林區</a:t>
            </a:r>
            <a:r>
              <a:rPr kumimoji="0" lang="zh-TW" altLang="en-US" sz="4400" b="1"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免試入學</a:t>
            </a:r>
            <a:r>
              <a:rPr kumimoji="0" lang="zh-TW" altLang="en-US" sz="4400" b="1" dirty="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方案</a:t>
            </a:r>
            <a:endParaRPr kumimoji="0" lang="zh-TW" altLang="en-US" sz="4400" b="1"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35173847"/>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a:stretch>
            <a:fillRect/>
          </a:stretch>
        </p:blipFill>
        <p:spPr bwMode="auto">
          <a:xfrm>
            <a:off x="6948264" y="4823749"/>
            <a:ext cx="2088232" cy="2001624"/>
          </a:xfrm>
          <a:prstGeom prst="rect">
            <a:avLst/>
          </a:prstGeom>
          <a:noFill/>
          <a:ln w="9525">
            <a:noFill/>
            <a:miter lim="800000"/>
            <a:headEnd/>
            <a:tailEnd/>
          </a:ln>
          <a:effectLst/>
        </p:spPr>
      </p:pic>
      <p:sp>
        <p:nvSpPr>
          <p:cNvPr id="3" name="內容版面配置區 2"/>
          <p:cNvSpPr>
            <a:spLocks noGrp="1"/>
          </p:cNvSpPr>
          <p:nvPr>
            <p:ph idx="1"/>
          </p:nvPr>
        </p:nvSpPr>
        <p:spPr>
          <a:xfrm>
            <a:off x="251520" y="332655"/>
            <a:ext cx="8640960" cy="5256585"/>
          </a:xfrm>
        </p:spPr>
        <p:txBody>
          <a:bodyPr>
            <a:noAutofit/>
          </a:bodyPr>
          <a:lstStyle/>
          <a:p>
            <a:pPr>
              <a:lnSpc>
                <a:spcPct val="150000"/>
              </a:lnSpc>
            </a:pPr>
            <a:r>
              <a:rPr lang="zh-TW" altLang="en-US" sz="4400" dirty="0">
                <a:solidFill>
                  <a:schemeClr val="accent2">
                    <a:lumMod val="50000"/>
                  </a:schemeClr>
                </a:solidFill>
                <a:latin typeface="+mj-ea"/>
                <a:ea typeface="+mj-ea"/>
              </a:rPr>
              <a:t>注意</a:t>
            </a:r>
            <a:r>
              <a:rPr lang="en-US" altLang="zh-TW" sz="4400" dirty="0">
                <a:solidFill>
                  <a:schemeClr val="accent2">
                    <a:lumMod val="50000"/>
                  </a:schemeClr>
                </a:solidFill>
                <a:latin typeface="+mj-ea"/>
                <a:ea typeface="+mj-ea"/>
              </a:rPr>
              <a:t>!!</a:t>
            </a:r>
          </a:p>
          <a:p>
            <a:pPr>
              <a:spcBef>
                <a:spcPts val="0"/>
              </a:spcBef>
              <a:spcAft>
                <a:spcPts val="600"/>
              </a:spcAft>
              <a:buBlip>
                <a:blip r:embed="rId3"/>
              </a:buBlip>
            </a:pPr>
            <a:r>
              <a:rPr lang="zh-TW" altLang="en-US" sz="2800" u="sng" dirty="0">
                <a:solidFill>
                  <a:srgbClr val="FF0000"/>
                </a:solidFill>
                <a:latin typeface="+mj-ea"/>
                <a:ea typeface="+mj-ea"/>
              </a:rPr>
              <a:t>全國分</a:t>
            </a:r>
            <a:r>
              <a:rPr lang="en-US" altLang="zh-TW" sz="2800" u="sng" dirty="0">
                <a:solidFill>
                  <a:srgbClr val="FF0000"/>
                </a:solidFill>
                <a:latin typeface="+mj-ea"/>
                <a:ea typeface="+mj-ea"/>
              </a:rPr>
              <a:t>15</a:t>
            </a:r>
            <a:r>
              <a:rPr lang="zh-TW" altLang="en-US" sz="2800" u="sng" dirty="0">
                <a:solidFill>
                  <a:srgbClr val="FF0000"/>
                </a:solidFill>
                <a:latin typeface="+mj-ea"/>
                <a:ea typeface="+mj-ea"/>
              </a:rPr>
              <a:t>個就學區，報名哪一區就依該區的作業要點及簡章規定辦理。</a:t>
            </a:r>
            <a:endParaRPr lang="en-US" altLang="zh-TW" sz="2800" u="sng" dirty="0">
              <a:latin typeface="+mj-ea"/>
              <a:ea typeface="+mj-ea"/>
            </a:endParaRPr>
          </a:p>
          <a:p>
            <a:pPr>
              <a:spcBef>
                <a:spcPts val="0"/>
              </a:spcBef>
              <a:spcAft>
                <a:spcPts val="600"/>
              </a:spcAft>
              <a:buBlip>
                <a:blip r:embed="rId3"/>
              </a:buBlip>
            </a:pPr>
            <a:r>
              <a:rPr lang="zh-TW" altLang="en-US" sz="2800" dirty="0">
                <a:latin typeface="+mj-ea"/>
                <a:ea typeface="+mj-ea"/>
              </a:rPr>
              <a:t>雲林區</a:t>
            </a:r>
            <a:r>
              <a:rPr lang="zh-TW" altLang="zh-TW" sz="2800" dirty="0">
                <a:latin typeface="+mj-ea"/>
                <a:ea typeface="+mj-ea"/>
              </a:rPr>
              <a:t>免試入學積分採計</a:t>
            </a:r>
            <a:r>
              <a:rPr lang="zh-TW" altLang="en-US" sz="2800" dirty="0">
                <a:latin typeface="+mj-ea"/>
                <a:ea typeface="+mj-ea"/>
              </a:rPr>
              <a:t>期間</a:t>
            </a:r>
            <a:r>
              <a:rPr lang="zh-TW" altLang="zh-TW" sz="2800" dirty="0">
                <a:latin typeface="+mj-ea"/>
                <a:ea typeface="+mj-ea"/>
              </a:rPr>
              <a:t>為</a:t>
            </a:r>
            <a:r>
              <a:rPr lang="zh-TW" altLang="zh-TW" sz="2800" dirty="0">
                <a:solidFill>
                  <a:srgbClr val="FF0000"/>
                </a:solidFill>
                <a:latin typeface="+mj-ea"/>
                <a:ea typeface="+mj-ea"/>
              </a:rPr>
              <a:t>國</a:t>
            </a:r>
            <a:r>
              <a:rPr lang="zh-TW" altLang="en-US" sz="2800" dirty="0">
                <a:solidFill>
                  <a:srgbClr val="FF0000"/>
                </a:solidFill>
                <a:latin typeface="+mj-ea"/>
                <a:ea typeface="+mj-ea"/>
              </a:rPr>
              <a:t>中一年級上學期</a:t>
            </a:r>
            <a:r>
              <a:rPr lang="zh-TW" altLang="zh-TW" sz="2800" dirty="0">
                <a:solidFill>
                  <a:srgbClr val="FF0000"/>
                </a:solidFill>
                <a:latin typeface="+mj-ea"/>
                <a:ea typeface="+mj-ea"/>
              </a:rPr>
              <a:t>至國</a:t>
            </a:r>
            <a:r>
              <a:rPr lang="zh-TW" altLang="en-US" sz="2800" dirty="0">
                <a:solidFill>
                  <a:srgbClr val="FF0000"/>
                </a:solidFill>
                <a:latin typeface="+mj-ea"/>
                <a:ea typeface="+mj-ea"/>
              </a:rPr>
              <a:t>中</a:t>
            </a:r>
            <a:r>
              <a:rPr lang="zh-TW" altLang="zh-TW" sz="2800" dirty="0">
                <a:solidFill>
                  <a:srgbClr val="FF0000"/>
                </a:solidFill>
                <a:latin typeface="+mj-ea"/>
                <a:ea typeface="+mj-ea"/>
              </a:rPr>
              <a:t>三</a:t>
            </a:r>
            <a:r>
              <a:rPr lang="zh-TW" altLang="en-US" sz="2800" dirty="0">
                <a:solidFill>
                  <a:srgbClr val="FF0000"/>
                </a:solidFill>
                <a:latin typeface="+mj-ea"/>
                <a:ea typeface="+mj-ea"/>
              </a:rPr>
              <a:t>年級上學期（採計至</a:t>
            </a:r>
            <a:r>
              <a:rPr lang="en-US" altLang="zh-TW" sz="2800" dirty="0">
                <a:solidFill>
                  <a:srgbClr val="FF0000"/>
                </a:solidFill>
                <a:latin typeface="+mj-ea"/>
                <a:ea typeface="+mj-ea"/>
              </a:rPr>
              <a:t>109</a:t>
            </a:r>
            <a:r>
              <a:rPr lang="zh-TW" altLang="en-US" sz="2800" dirty="0">
                <a:solidFill>
                  <a:srgbClr val="FF0000"/>
                </a:solidFill>
                <a:latin typeface="+mj-ea"/>
                <a:ea typeface="+mj-ea"/>
              </a:rPr>
              <a:t>年</a:t>
            </a:r>
            <a:r>
              <a:rPr lang="en-US" altLang="zh-TW" sz="2800" dirty="0">
                <a:solidFill>
                  <a:srgbClr val="FF0000"/>
                </a:solidFill>
                <a:latin typeface="+mj-ea"/>
                <a:ea typeface="+mj-ea"/>
              </a:rPr>
              <a:t>2</a:t>
            </a:r>
            <a:r>
              <a:rPr lang="zh-TW" altLang="en-US" sz="2800" dirty="0" smtClean="0">
                <a:solidFill>
                  <a:srgbClr val="FF0000"/>
                </a:solidFill>
                <a:latin typeface="+mj-ea"/>
                <a:ea typeface="+mj-ea"/>
              </a:rPr>
              <a:t>月</a:t>
            </a:r>
            <a:r>
              <a:rPr lang="en-US" altLang="zh-TW" sz="2800" smtClean="0">
                <a:solidFill>
                  <a:srgbClr val="FF0000"/>
                </a:solidFill>
                <a:latin typeface="+mj-ea"/>
                <a:ea typeface="+mj-ea"/>
              </a:rPr>
              <a:t>24</a:t>
            </a:r>
            <a:r>
              <a:rPr lang="zh-TW" altLang="en-US" sz="2800" smtClean="0">
                <a:solidFill>
                  <a:srgbClr val="FF0000"/>
                </a:solidFill>
                <a:latin typeface="+mj-ea"/>
                <a:ea typeface="+mj-ea"/>
              </a:rPr>
              <a:t>日</a:t>
            </a:r>
            <a:r>
              <a:rPr lang="zh-TW" altLang="en-US" sz="2800" dirty="0">
                <a:solidFill>
                  <a:srgbClr val="FF0000"/>
                </a:solidFill>
                <a:latin typeface="+mj-ea"/>
                <a:ea typeface="+mj-ea"/>
              </a:rPr>
              <a:t>）</a:t>
            </a:r>
            <a:r>
              <a:rPr lang="zh-TW" altLang="zh-TW" sz="2800" dirty="0">
                <a:latin typeface="+mj-ea"/>
                <a:ea typeface="+mj-ea"/>
              </a:rPr>
              <a:t>，</a:t>
            </a:r>
            <a:r>
              <a:rPr lang="zh-TW" altLang="en-US" sz="2800" dirty="0">
                <a:latin typeface="+mj-ea"/>
                <a:ea typeface="+mj-ea"/>
              </a:rPr>
              <a:t>請留意關於</a:t>
            </a:r>
            <a:r>
              <a:rPr lang="zh-TW" altLang="zh-TW" sz="2800" dirty="0">
                <a:latin typeface="+mj-ea"/>
                <a:ea typeface="+mj-ea"/>
              </a:rPr>
              <a:t>積分採計、銷過、銷假</a:t>
            </a:r>
            <a:r>
              <a:rPr lang="zh-TW" altLang="en-US" sz="2800" dirty="0">
                <a:latin typeface="+mj-ea"/>
                <a:ea typeface="+mj-ea"/>
              </a:rPr>
              <a:t>等情況。</a:t>
            </a:r>
            <a:endParaRPr lang="en-US" altLang="zh-TW" sz="2800" dirty="0">
              <a:latin typeface="+mj-ea"/>
              <a:ea typeface="+mj-ea"/>
            </a:endParaRPr>
          </a:p>
          <a:p>
            <a:pPr>
              <a:spcBef>
                <a:spcPts val="0"/>
              </a:spcBef>
              <a:spcAft>
                <a:spcPts val="600"/>
              </a:spcAft>
              <a:buBlip>
                <a:blip r:embed="rId3"/>
              </a:buBlip>
            </a:pPr>
            <a:r>
              <a:rPr lang="zh-TW" altLang="en-US" sz="2800" b="1" dirty="0">
                <a:solidFill>
                  <a:srgbClr val="FF0000"/>
                </a:solidFill>
                <a:latin typeface="+mj-ea"/>
                <a:ea typeface="+mj-ea"/>
              </a:rPr>
              <a:t>考招分離</a:t>
            </a:r>
            <a:r>
              <a:rPr lang="en-US" altLang="zh-TW" sz="2800" b="1" dirty="0">
                <a:solidFill>
                  <a:srgbClr val="FF0000"/>
                </a:solidFill>
                <a:latin typeface="+mj-ea"/>
                <a:ea typeface="+mj-ea"/>
              </a:rPr>
              <a:t>~~</a:t>
            </a:r>
            <a:r>
              <a:rPr lang="zh-TW" altLang="en-US" sz="2800" b="1" dirty="0">
                <a:latin typeface="+mj-ea"/>
                <a:ea typeface="+mj-ea"/>
              </a:rPr>
              <a:t>報考</a:t>
            </a:r>
            <a:r>
              <a:rPr lang="zh-TW" altLang="en-US" sz="2800" b="1" dirty="0">
                <a:solidFill>
                  <a:srgbClr val="FF0000"/>
                </a:solidFill>
                <a:latin typeface="+mj-ea"/>
                <a:ea typeface="+mj-ea"/>
              </a:rPr>
              <a:t>教育會考</a:t>
            </a:r>
            <a:r>
              <a:rPr lang="zh-TW" altLang="en-US" sz="2800" b="1" dirty="0">
                <a:latin typeface="+mj-ea"/>
                <a:ea typeface="+mj-ea"/>
              </a:rPr>
              <a:t>只是參加學力檢定，不會錄取任何學校，要參加</a:t>
            </a:r>
            <a:r>
              <a:rPr lang="zh-TW" altLang="en-US" sz="2800" b="1" dirty="0">
                <a:solidFill>
                  <a:srgbClr val="FF0000"/>
                </a:solidFill>
                <a:latin typeface="+mj-ea"/>
                <a:ea typeface="+mj-ea"/>
              </a:rPr>
              <a:t>入學管道招生</a:t>
            </a:r>
            <a:r>
              <a:rPr lang="zh-TW" altLang="en-US" sz="2800" b="1" dirty="0">
                <a:latin typeface="+mj-ea"/>
                <a:ea typeface="+mj-ea"/>
              </a:rPr>
              <a:t>，才會被錄取，請學生留意，</a:t>
            </a:r>
            <a:r>
              <a:rPr lang="zh-TW" altLang="en-US" sz="2800" b="1" dirty="0">
                <a:solidFill>
                  <a:srgbClr val="FF0000"/>
                </a:solidFill>
                <a:latin typeface="+mj-ea"/>
                <a:ea typeface="+mj-ea"/>
              </a:rPr>
              <a:t>兩者皆要報名</a:t>
            </a:r>
            <a:r>
              <a:rPr lang="zh-TW" altLang="en-US" sz="2800" b="1" dirty="0">
                <a:latin typeface="+mj-ea"/>
                <a:ea typeface="+mj-ea"/>
              </a:rPr>
              <a:t>，以免產生未報名而無法登記學校之憾事。</a:t>
            </a:r>
            <a:endParaRPr lang="en-US" altLang="zh-TW" sz="2800" b="1" dirty="0">
              <a:latin typeface="+mj-ea"/>
              <a:ea typeface="+mj-ea"/>
            </a:endParaRPr>
          </a:p>
        </p:txBody>
      </p:sp>
    </p:spTree>
    <p:extLst>
      <p:ext uri="{BB962C8B-B14F-4D97-AF65-F5344CB8AC3E}">
        <p14:creationId xmlns:p14="http://schemas.microsoft.com/office/powerpoint/2010/main" val="1565173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1260000"/>
          </a:xfrm>
        </p:spPr>
        <p:txBody>
          <a:bodyPr>
            <a:noAutofit/>
          </a:bodyPr>
          <a:lstStyle/>
          <a:p>
            <a:pPr algn="ctr"/>
            <a:r>
              <a:rPr lang="en-US" altLang="zh-TW" sz="4400" b="1" dirty="0">
                <a:solidFill>
                  <a:schemeClr val="accent4">
                    <a:lumMod val="75000"/>
                  </a:schemeClr>
                </a:solidFill>
                <a:latin typeface="微軟正黑體" panose="020B0604030504040204" pitchFamily="34" charset="-120"/>
                <a:ea typeface="微軟正黑體" panose="020B0604030504040204" pitchFamily="34" charset="-120"/>
              </a:rPr>
              <a:t>109</a:t>
            </a:r>
            <a:r>
              <a:rPr lang="zh-TW" altLang="en-US" sz="4400" b="1" dirty="0">
                <a:solidFill>
                  <a:schemeClr val="accent4">
                    <a:lumMod val="75000"/>
                  </a:schemeClr>
                </a:solidFill>
                <a:latin typeface="微軟正黑體" panose="020B0604030504040204" pitchFamily="34" charset="-120"/>
                <a:ea typeface="微軟正黑體" panose="020B0604030504040204" pitchFamily="34" charset="-120"/>
              </a:rPr>
              <a:t>年雲林區免試入學超額比序表</a:t>
            </a:r>
            <a:endParaRPr lang="zh-TW" altLang="en-US" sz="4400"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323528" y="1026016"/>
            <a:ext cx="3312368" cy="5355312"/>
          </a:xfrm>
          <a:prstGeom prst="rect">
            <a:avLst/>
          </a:prstGeom>
        </p:spPr>
        <p:txBody>
          <a:bodyPr wrap="square">
            <a:spAutoFit/>
          </a:bodyPr>
          <a:lstStyle/>
          <a:p>
            <a:r>
              <a:rPr lang="zh-TW" altLang="en-US" dirty="0">
                <a:solidFill>
                  <a:srgbClr val="0000FF"/>
                </a:solidFill>
                <a:latin typeface="微軟正黑體" panose="020B0604030504040204" pitchFamily="34" charset="-120"/>
                <a:ea typeface="微軟正黑體" panose="020B0604030504040204" pitchFamily="34" charset="-120"/>
              </a:rPr>
              <a:t>基本分數要把握</a:t>
            </a:r>
            <a:r>
              <a:rPr lang="en-US" altLang="zh-TW" dirty="0">
                <a:solidFill>
                  <a:srgbClr val="0000FF"/>
                </a:solidFill>
                <a:latin typeface="微軟正黑體" panose="020B0604030504040204" pitchFamily="34" charset="-120"/>
                <a:ea typeface="微軟正黑體" panose="020B0604030504040204" pitchFamily="34" charset="-120"/>
              </a:rPr>
              <a:t>~~</a:t>
            </a:r>
          </a:p>
          <a:p>
            <a:r>
              <a:rPr lang="zh-TW" altLang="en-US" dirty="0">
                <a:solidFill>
                  <a:srgbClr val="FF0000"/>
                </a:solidFill>
                <a:latin typeface="微軟正黑體" panose="020B0604030504040204" pitchFamily="34" charset="-120"/>
                <a:ea typeface="微軟正黑體" panose="020B0604030504040204" pitchFamily="34" charset="-120"/>
              </a:rPr>
              <a:t>一、出缺席紀錄</a:t>
            </a:r>
            <a:endParaRPr lang="en-US" altLang="zh-TW" dirty="0">
              <a:solidFill>
                <a:srgbClr val="FF0000"/>
              </a:solidFill>
              <a:latin typeface="微軟正黑體" panose="020B0604030504040204" pitchFamily="34" charset="-120"/>
              <a:ea typeface="微軟正黑體" panose="020B0604030504040204" pitchFamily="34" charset="-120"/>
            </a:endParaRPr>
          </a:p>
          <a:p>
            <a:r>
              <a:rPr lang="zh-TW" altLang="zh-TW" dirty="0">
                <a:latin typeface="微軟正黑體" panose="020B0604030504040204" pitchFamily="34" charset="-120"/>
                <a:ea typeface="微軟正黑體" panose="020B0604030504040204" pitchFamily="34" charset="-120"/>
              </a:rPr>
              <a:t>學生於採計期限內每一學期無曠課紀錄者得</a:t>
            </a:r>
            <a:r>
              <a:rPr lang="en-US" altLang="zh-TW" dirty="0">
                <a:latin typeface="微軟正黑體" panose="020B0604030504040204" pitchFamily="34" charset="-120"/>
                <a:ea typeface="微軟正黑體" panose="020B0604030504040204" pitchFamily="34" charset="-120"/>
              </a:rPr>
              <a:t>1</a:t>
            </a:r>
            <a:r>
              <a:rPr lang="zh-TW" altLang="zh-TW" dirty="0">
                <a:latin typeface="微軟正黑體" panose="020B0604030504040204" pitchFamily="34" charset="-120"/>
                <a:ea typeface="微軟正黑體" panose="020B0604030504040204" pitchFamily="34" charset="-120"/>
              </a:rPr>
              <a:t>分，五學期共計</a:t>
            </a:r>
            <a:r>
              <a:rPr lang="en-US" altLang="zh-TW" dirty="0">
                <a:latin typeface="微軟正黑體" panose="020B0604030504040204" pitchFamily="34" charset="-120"/>
                <a:ea typeface="微軟正黑體" panose="020B0604030504040204" pitchFamily="34" charset="-120"/>
              </a:rPr>
              <a:t>5</a:t>
            </a:r>
            <a:r>
              <a:rPr lang="zh-TW" altLang="zh-TW" dirty="0">
                <a:latin typeface="微軟正黑體" panose="020B0604030504040204" pitchFamily="34" charset="-120"/>
                <a:ea typeface="微軟正黑體" panose="020B0604030504040204" pitchFamily="34" charset="-120"/>
              </a:rPr>
              <a:t>分。</a:t>
            </a:r>
          </a:p>
          <a:p>
            <a:r>
              <a:rPr lang="zh-TW" altLang="en-US" dirty="0">
                <a:solidFill>
                  <a:srgbClr val="FF0000"/>
                </a:solidFill>
                <a:latin typeface="微軟正黑體" panose="020B0604030504040204" pitchFamily="34" charset="-120"/>
                <a:ea typeface="微軟正黑體" panose="020B0604030504040204" pitchFamily="34" charset="-120"/>
              </a:rPr>
              <a:t>二、無記過紀錄</a:t>
            </a:r>
            <a:endParaRPr lang="en-US" altLang="zh-TW" dirty="0">
              <a:solidFill>
                <a:srgbClr val="FF0000"/>
              </a:solidFill>
              <a:latin typeface="微軟正黑體" panose="020B0604030504040204" pitchFamily="34" charset="-120"/>
              <a:ea typeface="微軟正黑體" panose="020B0604030504040204" pitchFamily="34" charset="-120"/>
            </a:endParaRPr>
          </a:p>
          <a:p>
            <a:r>
              <a:rPr lang="zh-TW" altLang="zh-TW" kern="100" dirty="0">
                <a:latin typeface="微軟正黑體" panose="020B0604030504040204" pitchFamily="34" charset="-120"/>
                <a:ea typeface="微軟正黑體" panose="020B0604030504040204" pitchFamily="34" charset="-120"/>
              </a:rPr>
              <a:t>無警告以上紀錄者（含銷過後）</a:t>
            </a:r>
            <a:r>
              <a:rPr lang="en-US" altLang="zh-TW" kern="100" dirty="0">
                <a:latin typeface="微軟正黑體" panose="020B0604030504040204" pitchFamily="34" charset="-120"/>
                <a:ea typeface="微軟正黑體" panose="020B0604030504040204" pitchFamily="34" charset="-120"/>
              </a:rPr>
              <a:t>5</a:t>
            </a:r>
            <a:r>
              <a:rPr lang="zh-TW" altLang="zh-TW" kern="100" dirty="0">
                <a:latin typeface="微軟正黑體" panose="020B0604030504040204" pitchFamily="34" charset="-120"/>
                <a:ea typeface="微軟正黑體" panose="020B0604030504040204" pitchFamily="34" charset="-120"/>
              </a:rPr>
              <a:t>分</a:t>
            </a:r>
            <a:r>
              <a:rPr lang="zh-TW" altLang="en-US" kern="100" dirty="0">
                <a:latin typeface="微軟正黑體" panose="020B0604030504040204" pitchFamily="34" charset="-120"/>
                <a:ea typeface="微軟正黑體" panose="020B0604030504040204" pitchFamily="34" charset="-120"/>
              </a:rPr>
              <a:t>。</a:t>
            </a:r>
            <a:endParaRPr lang="en-US" altLang="zh-TW" dirty="0">
              <a:solidFill>
                <a:srgbClr val="FF0000"/>
              </a:solidFill>
              <a:latin typeface="微軟正黑體" panose="020B0604030504040204" pitchFamily="34" charset="-120"/>
              <a:ea typeface="微軟正黑體" panose="020B0604030504040204" pitchFamily="34" charset="-120"/>
            </a:endParaRPr>
          </a:p>
          <a:p>
            <a:r>
              <a:rPr lang="zh-TW" altLang="en-US" dirty="0">
                <a:solidFill>
                  <a:srgbClr val="FF0000"/>
                </a:solidFill>
                <a:latin typeface="微軟正黑體" panose="020B0604030504040204" pitchFamily="34" charset="-120"/>
                <a:ea typeface="微軟正黑體" panose="020B0604030504040204" pitchFamily="34" charset="-120"/>
              </a:rPr>
              <a:t>三、均衡學習</a:t>
            </a:r>
            <a:endParaRPr lang="en-US" altLang="zh-TW" dirty="0">
              <a:solidFill>
                <a:srgbClr val="FF0000"/>
              </a:solidFill>
              <a:latin typeface="微軟正黑體" panose="020B0604030504040204" pitchFamily="34" charset="-120"/>
              <a:ea typeface="微軟正黑體" panose="020B0604030504040204" pitchFamily="34" charset="-120"/>
            </a:endParaRPr>
          </a:p>
          <a:p>
            <a:pPr lvl="0"/>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均衡學習」指藝術與人文領域、健康與體育領域、綜合活動領域等三領域，各領域學期總平均成績及格者，每一領域給</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分，本項合計最高給</a:t>
            </a:r>
            <a:r>
              <a:rPr lang="en-US" altLang="zh-TW" dirty="0">
                <a:latin typeface="微軟正黑體" panose="020B0604030504040204" pitchFamily="34" charset="-120"/>
                <a:ea typeface="微軟正黑體" panose="020B0604030504040204" pitchFamily="34" charset="-120"/>
              </a:rPr>
              <a:t>9</a:t>
            </a:r>
            <a:r>
              <a:rPr lang="zh-TW" altLang="zh-TW" dirty="0">
                <a:latin typeface="微軟正黑體" panose="020B0604030504040204" pitchFamily="34" charset="-120"/>
                <a:ea typeface="微軟正黑體" panose="020B0604030504040204" pitchFamily="34" charset="-120"/>
              </a:rPr>
              <a:t>分。</a:t>
            </a:r>
            <a:endParaRPr lang="en-US" altLang="zh-TW" dirty="0">
              <a:latin typeface="微軟正黑體" panose="020B0604030504040204" pitchFamily="34" charset="-120"/>
              <a:ea typeface="微軟正黑體" panose="020B0604030504040204" pitchFamily="34" charset="-120"/>
            </a:endParaRPr>
          </a:p>
          <a:p>
            <a:r>
              <a:rPr lang="zh-TW" altLang="en-US" dirty="0">
                <a:solidFill>
                  <a:srgbClr val="FF0000"/>
                </a:solidFill>
                <a:latin typeface="微軟正黑體" panose="020B0604030504040204" pitchFamily="34" charset="-120"/>
                <a:ea typeface="微軟正黑體" panose="020B0604030504040204" pitchFamily="34" charset="-120"/>
              </a:rPr>
              <a:t>四、體適能</a:t>
            </a:r>
            <a:endParaRPr lang="en-US" altLang="zh-TW" dirty="0">
              <a:solidFill>
                <a:srgbClr val="FF0000"/>
              </a:solidFill>
              <a:latin typeface="微軟正黑體" panose="020B0604030504040204" pitchFamily="34" charset="-120"/>
              <a:ea typeface="微軟正黑體" panose="020B0604030504040204" pitchFamily="34" charset="-120"/>
            </a:endParaRPr>
          </a:p>
          <a:p>
            <a:pPr lvl="0"/>
            <a:r>
              <a:rPr lang="zh-TW" altLang="en-US" dirty="0">
                <a:latin typeface="微軟正黑體" panose="020B0604030504040204" pitchFamily="34" charset="-120"/>
                <a:ea typeface="微軟正黑體" panose="020B0604030504040204" pitchFamily="34" charset="-120"/>
              </a:rPr>
              <a:t>共分為</a:t>
            </a:r>
            <a:r>
              <a:rPr lang="zh-TW" altLang="zh-TW" dirty="0">
                <a:latin typeface="微軟正黑體" panose="020B0604030504040204" pitchFamily="34" charset="-120"/>
                <a:ea typeface="微軟正黑體" panose="020B0604030504040204" pitchFamily="34" charset="-120"/>
              </a:rPr>
              <a:t>肌耐力</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柔軟度</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瞬發力</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心肺耐力</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四個項目均應全部檢測，任一項成績達門檻標準者得</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分，最高得</a:t>
            </a:r>
            <a:r>
              <a:rPr lang="en-US" altLang="zh-TW" dirty="0">
                <a:latin typeface="微軟正黑體" panose="020B0604030504040204" pitchFamily="34" charset="-120"/>
                <a:ea typeface="微軟正黑體" panose="020B0604030504040204" pitchFamily="34" charset="-120"/>
              </a:rPr>
              <a:t>6</a:t>
            </a:r>
            <a:r>
              <a:rPr lang="zh-TW" altLang="zh-TW" dirty="0">
                <a:latin typeface="微軟正黑體" panose="020B0604030504040204" pitchFamily="34" charset="-120"/>
                <a:ea typeface="微軟正黑體" panose="020B0604030504040204" pitchFamily="34" charset="-120"/>
              </a:rPr>
              <a:t>分。</a:t>
            </a:r>
          </a:p>
        </p:txBody>
      </p:sp>
      <p:graphicFrame>
        <p:nvGraphicFramePr>
          <p:cNvPr id="5" name="資料庫圖表 4"/>
          <p:cNvGraphicFramePr/>
          <p:nvPr>
            <p:extLst>
              <p:ext uri="{D42A27DB-BD31-4B8C-83A1-F6EECF244321}">
                <p14:modId xmlns:p14="http://schemas.microsoft.com/office/powerpoint/2010/main" val="4130024153"/>
              </p:ext>
            </p:extLst>
          </p:nvPr>
        </p:nvGraphicFramePr>
        <p:xfrm>
          <a:off x="3347864" y="1114567"/>
          <a:ext cx="5688632" cy="5077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9463589"/>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636056966"/>
              </p:ext>
            </p:extLst>
          </p:nvPr>
        </p:nvGraphicFramePr>
        <p:xfrm>
          <a:off x="0" y="432049"/>
          <a:ext cx="9143999" cy="6451011"/>
        </p:xfrm>
        <a:graphic>
          <a:graphicData uri="http://schemas.openxmlformats.org/drawingml/2006/table">
            <a:tbl>
              <a:tblPr>
                <a:tableStyleId>{5C22544A-7EE6-4342-B048-85BDC9FD1C3A}</a:tableStyleId>
              </a:tblPr>
              <a:tblGrid>
                <a:gridCol w="1187624">
                  <a:extLst>
                    <a:ext uri="{9D8B030D-6E8A-4147-A177-3AD203B41FA5}">
                      <a16:colId xmlns="" xmlns:a16="http://schemas.microsoft.com/office/drawing/2014/main" val="20000"/>
                    </a:ext>
                  </a:extLst>
                </a:gridCol>
                <a:gridCol w="648072">
                  <a:extLst>
                    <a:ext uri="{9D8B030D-6E8A-4147-A177-3AD203B41FA5}">
                      <a16:colId xmlns="" xmlns:a16="http://schemas.microsoft.com/office/drawing/2014/main" val="20001"/>
                    </a:ext>
                  </a:extLst>
                </a:gridCol>
                <a:gridCol w="1915107">
                  <a:extLst>
                    <a:ext uri="{9D8B030D-6E8A-4147-A177-3AD203B41FA5}">
                      <a16:colId xmlns="" xmlns:a16="http://schemas.microsoft.com/office/drawing/2014/main" val="20002"/>
                    </a:ext>
                  </a:extLst>
                </a:gridCol>
                <a:gridCol w="1469269">
                  <a:extLst>
                    <a:ext uri="{9D8B030D-6E8A-4147-A177-3AD203B41FA5}">
                      <a16:colId xmlns="" xmlns:a16="http://schemas.microsoft.com/office/drawing/2014/main" val="20003"/>
                    </a:ext>
                  </a:extLst>
                </a:gridCol>
                <a:gridCol w="1160562">
                  <a:extLst>
                    <a:ext uri="{9D8B030D-6E8A-4147-A177-3AD203B41FA5}">
                      <a16:colId xmlns="" xmlns:a16="http://schemas.microsoft.com/office/drawing/2014/main" val="20004"/>
                    </a:ext>
                  </a:extLst>
                </a:gridCol>
                <a:gridCol w="1160562">
                  <a:extLst>
                    <a:ext uri="{9D8B030D-6E8A-4147-A177-3AD203B41FA5}">
                      <a16:colId xmlns="" xmlns:a16="http://schemas.microsoft.com/office/drawing/2014/main" val="20005"/>
                    </a:ext>
                  </a:extLst>
                </a:gridCol>
                <a:gridCol w="1160562">
                  <a:extLst>
                    <a:ext uri="{9D8B030D-6E8A-4147-A177-3AD203B41FA5}">
                      <a16:colId xmlns="" xmlns:a16="http://schemas.microsoft.com/office/drawing/2014/main" val="20006"/>
                    </a:ext>
                  </a:extLst>
                </a:gridCol>
                <a:gridCol w="442241">
                  <a:extLst>
                    <a:ext uri="{9D8B030D-6E8A-4147-A177-3AD203B41FA5}">
                      <a16:colId xmlns="" xmlns:a16="http://schemas.microsoft.com/office/drawing/2014/main" val="20007"/>
                    </a:ext>
                  </a:extLst>
                </a:gridCol>
              </a:tblGrid>
              <a:tr h="372487">
                <a:tc gridSpan="2">
                  <a:txBody>
                    <a:bodyPr/>
                    <a:lstStyle/>
                    <a:p>
                      <a:pPr algn="ctr">
                        <a:lnSpc>
                          <a:spcPct val="100000"/>
                        </a:lnSpc>
                        <a:spcAft>
                          <a:spcPts val="0"/>
                        </a:spcAft>
                      </a:pPr>
                      <a:r>
                        <a:rPr lang="zh-TW" sz="1350" b="1" kern="100" dirty="0">
                          <a:effectLst/>
                          <a:latin typeface="+mj-ea"/>
                          <a:ea typeface="+mj-ea"/>
                        </a:rPr>
                        <a:t>比序項目</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gridSpan="5">
                  <a:txBody>
                    <a:bodyPr/>
                    <a:lstStyle/>
                    <a:p>
                      <a:pPr algn="ctr">
                        <a:lnSpc>
                          <a:spcPct val="100000"/>
                        </a:lnSpc>
                        <a:spcAft>
                          <a:spcPts val="0"/>
                        </a:spcAft>
                      </a:pPr>
                      <a:r>
                        <a:rPr lang="zh-TW" sz="1350" b="1" kern="100" dirty="0">
                          <a:effectLst/>
                          <a:latin typeface="+mj-ea"/>
                          <a:ea typeface="+mj-ea"/>
                        </a:rPr>
                        <a:t>積分計算方式</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ct val="100000"/>
                        </a:lnSpc>
                        <a:spcAft>
                          <a:spcPts val="0"/>
                        </a:spcAft>
                      </a:pPr>
                      <a:r>
                        <a:rPr lang="zh-TW" sz="1350" b="1" kern="100" dirty="0">
                          <a:effectLst/>
                          <a:latin typeface="+mj-ea"/>
                          <a:ea typeface="+mj-ea"/>
                        </a:rPr>
                        <a:t>最高</a:t>
                      </a:r>
                    </a:p>
                    <a:p>
                      <a:pPr algn="ctr">
                        <a:lnSpc>
                          <a:spcPct val="100000"/>
                        </a:lnSpc>
                        <a:spcAft>
                          <a:spcPts val="0"/>
                        </a:spcAft>
                      </a:pPr>
                      <a:r>
                        <a:rPr lang="zh-TW" sz="1350" b="1" kern="100" dirty="0">
                          <a:effectLst/>
                          <a:latin typeface="+mj-ea"/>
                          <a:ea typeface="+mj-ea"/>
                        </a:rPr>
                        <a:t>分數</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0"/>
                  </a:ext>
                </a:extLst>
              </a:tr>
              <a:tr h="337983">
                <a:tc gridSpan="2">
                  <a:txBody>
                    <a:bodyPr/>
                    <a:lstStyle/>
                    <a:p>
                      <a:pPr algn="ctr">
                        <a:lnSpc>
                          <a:spcPct val="100000"/>
                        </a:lnSpc>
                        <a:spcAft>
                          <a:spcPts val="0"/>
                        </a:spcAft>
                      </a:pPr>
                      <a:r>
                        <a:rPr lang="zh-TW" sz="1350" b="1" kern="100" dirty="0">
                          <a:effectLst/>
                          <a:latin typeface="+mj-ea"/>
                          <a:ea typeface="+mj-ea"/>
                        </a:rPr>
                        <a:t>志願序</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zh-TW" altLang="en-US"/>
                    </a:p>
                  </a:txBody>
                  <a:tcPr/>
                </a:tc>
                <a:tc>
                  <a:txBody>
                    <a:bodyPr/>
                    <a:lstStyle/>
                    <a:p>
                      <a:pPr algn="ctr">
                        <a:lnSpc>
                          <a:spcPct val="100000"/>
                        </a:lnSpc>
                        <a:spcAft>
                          <a:spcPts val="0"/>
                        </a:spcAft>
                      </a:pPr>
                      <a:r>
                        <a:rPr lang="en-US" sz="1350" b="1" kern="100" dirty="0">
                          <a:effectLst/>
                          <a:latin typeface="+mj-ea"/>
                          <a:ea typeface="+mj-ea"/>
                        </a:rPr>
                        <a:t>1</a:t>
                      </a:r>
                      <a:r>
                        <a:rPr lang="zh-TW" sz="1350" b="1" kern="100" dirty="0">
                          <a:effectLst/>
                          <a:latin typeface="+mj-ea"/>
                          <a:ea typeface="+mj-ea"/>
                        </a:rPr>
                        <a:t>至</a:t>
                      </a:r>
                      <a:r>
                        <a:rPr lang="en-US" sz="1350" b="1" kern="100" dirty="0">
                          <a:effectLst/>
                          <a:latin typeface="+mj-ea"/>
                          <a:ea typeface="+mj-ea"/>
                        </a:rPr>
                        <a:t>10</a:t>
                      </a:r>
                      <a:r>
                        <a:rPr lang="zh-TW" sz="1350" b="1" kern="100" dirty="0">
                          <a:effectLst/>
                          <a:latin typeface="+mj-ea"/>
                          <a:ea typeface="+mj-ea"/>
                        </a:rPr>
                        <a:t>志願</a:t>
                      </a:r>
                    </a:p>
                    <a:p>
                      <a:pPr algn="ctr">
                        <a:lnSpc>
                          <a:spcPct val="100000"/>
                        </a:lnSpc>
                        <a:spcAft>
                          <a:spcPts val="0"/>
                        </a:spcAft>
                      </a:pPr>
                      <a:r>
                        <a:rPr lang="en-US" sz="1350" b="1" kern="100" dirty="0">
                          <a:effectLst/>
                          <a:latin typeface="+mj-ea"/>
                          <a:ea typeface="+mj-ea"/>
                        </a:rPr>
                        <a:t>8</a:t>
                      </a:r>
                      <a:r>
                        <a:rPr lang="zh-TW" sz="1350" b="1" kern="100" dirty="0">
                          <a:effectLst/>
                          <a:latin typeface="+mj-ea"/>
                          <a:ea typeface="+mj-ea"/>
                        </a:rPr>
                        <a:t>分</a:t>
                      </a:r>
                      <a:endParaRPr lang="zh-TW" sz="1350" b="1" kern="100" dirty="0">
                        <a:effectLst/>
                        <a:latin typeface="+mj-ea"/>
                        <a:ea typeface="+mj-ea"/>
                        <a:cs typeface="Times New Roman"/>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Aft>
                          <a:spcPts val="0"/>
                        </a:spcAft>
                      </a:pPr>
                      <a:r>
                        <a:rPr lang="en-US" sz="1350" b="1" kern="100" dirty="0">
                          <a:effectLst/>
                          <a:latin typeface="+mj-ea"/>
                          <a:ea typeface="+mj-ea"/>
                        </a:rPr>
                        <a:t>11</a:t>
                      </a:r>
                      <a:r>
                        <a:rPr lang="zh-TW" sz="1350" b="1" kern="100" dirty="0">
                          <a:effectLst/>
                          <a:latin typeface="+mj-ea"/>
                          <a:ea typeface="+mj-ea"/>
                        </a:rPr>
                        <a:t>至</a:t>
                      </a:r>
                      <a:r>
                        <a:rPr lang="en-US" sz="1350" b="1" kern="100" dirty="0">
                          <a:effectLst/>
                          <a:latin typeface="+mj-ea"/>
                          <a:ea typeface="+mj-ea"/>
                        </a:rPr>
                        <a:t>20</a:t>
                      </a:r>
                      <a:r>
                        <a:rPr lang="zh-TW" sz="1350" b="1" kern="100" dirty="0">
                          <a:effectLst/>
                          <a:latin typeface="+mj-ea"/>
                          <a:ea typeface="+mj-ea"/>
                        </a:rPr>
                        <a:t>志願</a:t>
                      </a:r>
                    </a:p>
                    <a:p>
                      <a:pPr algn="ctr">
                        <a:lnSpc>
                          <a:spcPct val="100000"/>
                        </a:lnSpc>
                        <a:spcAft>
                          <a:spcPts val="0"/>
                        </a:spcAft>
                      </a:pPr>
                      <a:r>
                        <a:rPr lang="en-US" sz="1350" b="1" kern="100" dirty="0">
                          <a:effectLst/>
                          <a:latin typeface="+mj-ea"/>
                          <a:ea typeface="+mj-ea"/>
                        </a:rPr>
                        <a:t>7</a:t>
                      </a:r>
                      <a:r>
                        <a:rPr lang="zh-TW" sz="1350" b="1" kern="100" dirty="0">
                          <a:effectLst/>
                          <a:latin typeface="+mj-ea"/>
                          <a:ea typeface="+mj-ea"/>
                        </a:rPr>
                        <a:t>分</a:t>
                      </a:r>
                      <a:endParaRPr lang="zh-TW" sz="1350" b="1" kern="100" dirty="0">
                        <a:effectLst/>
                        <a:latin typeface="+mj-ea"/>
                        <a:ea typeface="+mj-ea"/>
                        <a:cs typeface="Times New Roman"/>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Aft>
                          <a:spcPts val="0"/>
                        </a:spcAft>
                      </a:pPr>
                      <a:r>
                        <a:rPr lang="en-US" sz="1350" b="1" kern="100" dirty="0">
                          <a:effectLst/>
                          <a:latin typeface="+mj-ea"/>
                          <a:ea typeface="+mj-ea"/>
                        </a:rPr>
                        <a:t>21</a:t>
                      </a:r>
                      <a:r>
                        <a:rPr lang="zh-TW" sz="1350" b="1" kern="100" dirty="0">
                          <a:effectLst/>
                          <a:latin typeface="+mj-ea"/>
                          <a:ea typeface="+mj-ea"/>
                        </a:rPr>
                        <a:t>至</a:t>
                      </a:r>
                      <a:r>
                        <a:rPr lang="en-US" sz="1350" b="1" kern="100" dirty="0">
                          <a:effectLst/>
                          <a:latin typeface="+mj-ea"/>
                          <a:ea typeface="+mj-ea"/>
                        </a:rPr>
                        <a:t>30</a:t>
                      </a:r>
                      <a:r>
                        <a:rPr lang="zh-TW" sz="1350" b="1" kern="100" dirty="0">
                          <a:effectLst/>
                          <a:latin typeface="+mj-ea"/>
                          <a:ea typeface="+mj-ea"/>
                        </a:rPr>
                        <a:t>志願</a:t>
                      </a:r>
                    </a:p>
                    <a:p>
                      <a:pPr algn="ctr">
                        <a:lnSpc>
                          <a:spcPct val="100000"/>
                        </a:lnSpc>
                        <a:spcAft>
                          <a:spcPts val="0"/>
                        </a:spcAft>
                      </a:pPr>
                      <a:r>
                        <a:rPr lang="en-US" sz="1350" b="1" kern="100" dirty="0">
                          <a:effectLst/>
                          <a:latin typeface="+mj-ea"/>
                          <a:ea typeface="+mj-ea"/>
                        </a:rPr>
                        <a:t>6</a:t>
                      </a:r>
                      <a:r>
                        <a:rPr lang="zh-TW" sz="1350" b="1" kern="100" dirty="0">
                          <a:effectLst/>
                          <a:latin typeface="+mj-ea"/>
                          <a:ea typeface="+mj-ea"/>
                        </a:rPr>
                        <a:t>分</a:t>
                      </a:r>
                      <a:endParaRPr lang="zh-TW" sz="1350" b="1" kern="100" dirty="0">
                        <a:effectLst/>
                        <a:latin typeface="+mj-ea"/>
                        <a:ea typeface="+mj-ea"/>
                        <a:cs typeface="Times New Roman"/>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Aft>
                          <a:spcPts val="0"/>
                        </a:spcAft>
                      </a:pPr>
                      <a:r>
                        <a:rPr lang="en-US" sz="1350" b="1" kern="100" dirty="0">
                          <a:effectLst/>
                          <a:latin typeface="+mj-ea"/>
                          <a:ea typeface="+mj-ea"/>
                        </a:rPr>
                        <a:t>31</a:t>
                      </a:r>
                      <a:r>
                        <a:rPr lang="zh-TW" sz="1350" b="1" kern="100" dirty="0">
                          <a:effectLst/>
                          <a:latin typeface="+mj-ea"/>
                          <a:ea typeface="+mj-ea"/>
                        </a:rPr>
                        <a:t>至</a:t>
                      </a:r>
                      <a:r>
                        <a:rPr lang="en-US" sz="1350" b="1" kern="100" dirty="0">
                          <a:effectLst/>
                          <a:latin typeface="+mj-ea"/>
                          <a:ea typeface="+mj-ea"/>
                        </a:rPr>
                        <a:t>40</a:t>
                      </a:r>
                      <a:r>
                        <a:rPr lang="zh-TW" sz="1350" b="1" kern="100" dirty="0">
                          <a:effectLst/>
                          <a:latin typeface="+mj-ea"/>
                          <a:ea typeface="+mj-ea"/>
                        </a:rPr>
                        <a:t>志願</a:t>
                      </a:r>
                    </a:p>
                    <a:p>
                      <a:pPr algn="ctr">
                        <a:lnSpc>
                          <a:spcPct val="100000"/>
                        </a:lnSpc>
                        <a:spcAft>
                          <a:spcPts val="0"/>
                        </a:spcAft>
                      </a:pPr>
                      <a:r>
                        <a:rPr lang="en-US" sz="1350" b="1" kern="100" dirty="0">
                          <a:effectLst/>
                          <a:latin typeface="+mj-ea"/>
                          <a:ea typeface="+mj-ea"/>
                        </a:rPr>
                        <a:t>5</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Aft>
                          <a:spcPts val="0"/>
                        </a:spcAft>
                      </a:pPr>
                      <a:r>
                        <a:rPr lang="en-US" sz="1350" b="1" kern="100" dirty="0">
                          <a:effectLst/>
                          <a:latin typeface="+mj-ea"/>
                          <a:ea typeface="+mj-ea"/>
                        </a:rPr>
                        <a:t>41</a:t>
                      </a:r>
                      <a:r>
                        <a:rPr lang="zh-TW" sz="1350" b="1" kern="100" dirty="0">
                          <a:effectLst/>
                          <a:latin typeface="+mj-ea"/>
                          <a:ea typeface="+mj-ea"/>
                        </a:rPr>
                        <a:t>至</a:t>
                      </a:r>
                      <a:r>
                        <a:rPr lang="en-US" sz="1350" b="1" kern="100" dirty="0">
                          <a:effectLst/>
                          <a:latin typeface="+mj-ea"/>
                          <a:ea typeface="+mj-ea"/>
                        </a:rPr>
                        <a:t>50</a:t>
                      </a:r>
                      <a:r>
                        <a:rPr lang="zh-TW" sz="1350" b="1" kern="100" dirty="0">
                          <a:effectLst/>
                          <a:latin typeface="+mj-ea"/>
                          <a:ea typeface="+mj-ea"/>
                        </a:rPr>
                        <a:t>志願</a:t>
                      </a:r>
                    </a:p>
                    <a:p>
                      <a:pPr algn="ctr">
                        <a:lnSpc>
                          <a:spcPct val="100000"/>
                        </a:lnSpc>
                        <a:spcAft>
                          <a:spcPts val="0"/>
                        </a:spcAft>
                      </a:pPr>
                      <a:r>
                        <a:rPr lang="en-US" sz="1350" b="1" kern="100" dirty="0">
                          <a:effectLst/>
                          <a:latin typeface="+mj-ea"/>
                          <a:ea typeface="+mj-ea"/>
                        </a:rPr>
                        <a:t>4</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Aft>
                          <a:spcPts val="0"/>
                        </a:spcAft>
                      </a:pPr>
                      <a:r>
                        <a:rPr lang="en-US" sz="1350" b="1" kern="100" dirty="0">
                          <a:effectLst/>
                          <a:latin typeface="+mj-ea"/>
                          <a:ea typeface="+mj-ea"/>
                        </a:rPr>
                        <a:t>8</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10001"/>
                  </a:ext>
                </a:extLst>
              </a:tr>
              <a:tr h="414696">
                <a:tc gridSpan="2">
                  <a:txBody>
                    <a:bodyPr/>
                    <a:lstStyle/>
                    <a:p>
                      <a:pPr algn="ctr">
                        <a:lnSpc>
                          <a:spcPct val="100000"/>
                        </a:lnSpc>
                        <a:spcAft>
                          <a:spcPts val="0"/>
                        </a:spcAft>
                      </a:pPr>
                      <a:r>
                        <a:rPr lang="zh-TW" sz="1350" b="1" kern="100" dirty="0">
                          <a:effectLst/>
                          <a:latin typeface="+mj-ea"/>
                          <a:ea typeface="+mj-ea"/>
                        </a:rPr>
                        <a:t>經濟弱勢</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lnSpc>
                          <a:spcPct val="100000"/>
                        </a:lnSpc>
                        <a:spcAft>
                          <a:spcPts val="0"/>
                        </a:spcAft>
                      </a:pPr>
                      <a:r>
                        <a:rPr lang="zh-TW" sz="1350" b="1" kern="100" dirty="0">
                          <a:effectLst/>
                          <a:latin typeface="+mj-ea"/>
                          <a:ea typeface="+mj-ea"/>
                        </a:rPr>
                        <a:t>中低與低收入戶</a:t>
                      </a:r>
                      <a:r>
                        <a:rPr lang="en-US" sz="1350" b="1" kern="100" dirty="0">
                          <a:effectLst/>
                          <a:latin typeface="+mj-ea"/>
                          <a:ea typeface="+mj-ea"/>
                        </a:rPr>
                        <a:t>1</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350" b="1" kern="100" dirty="0">
                          <a:effectLst/>
                          <a:latin typeface="+mj-ea"/>
                          <a:ea typeface="+mj-ea"/>
                        </a:rPr>
                        <a:t> </a:t>
                      </a:r>
                      <a:endParaRPr lang="zh-TW" sz="1350" b="1" kern="100" dirty="0">
                        <a:effectLst/>
                        <a:latin typeface="+mj-ea"/>
                        <a:ea typeface="+mj-ea"/>
                        <a:cs typeface="Times New Roman"/>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350" b="1" kern="100" dirty="0">
                          <a:effectLst/>
                          <a:latin typeface="+mj-ea"/>
                          <a:ea typeface="+mj-ea"/>
                        </a:rPr>
                        <a:t> </a:t>
                      </a:r>
                      <a:endParaRPr lang="zh-TW" sz="1350" b="1" kern="100" dirty="0">
                        <a:effectLst/>
                        <a:latin typeface="+mj-ea"/>
                        <a:ea typeface="+mj-ea"/>
                        <a:cs typeface="Times New Roman"/>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350" b="1" kern="100" dirty="0">
                          <a:effectLst/>
                          <a:latin typeface="+mj-ea"/>
                          <a:ea typeface="+mj-ea"/>
                        </a:rPr>
                        <a:t>1</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27351">
                <a:tc gridSpan="2">
                  <a:txBody>
                    <a:bodyPr/>
                    <a:lstStyle/>
                    <a:p>
                      <a:pPr algn="ctr">
                        <a:lnSpc>
                          <a:spcPct val="100000"/>
                        </a:lnSpc>
                        <a:spcAft>
                          <a:spcPts val="0"/>
                        </a:spcAft>
                        <a:tabLst>
                          <a:tab pos="210820" algn="l"/>
                        </a:tabLst>
                      </a:pPr>
                      <a:r>
                        <a:rPr lang="zh-TW" sz="1350" b="1" kern="100" dirty="0">
                          <a:effectLst/>
                          <a:latin typeface="+mj-ea"/>
                          <a:ea typeface="+mj-ea"/>
                        </a:rPr>
                        <a:t>就近入學</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C6E2"/>
                    </a:solidFill>
                  </a:tcPr>
                </a:tc>
                <a:tc hMerge="1">
                  <a:txBody>
                    <a:bodyPr/>
                    <a:lstStyle/>
                    <a:p>
                      <a:endParaRPr lang="zh-TW" altLang="en-US"/>
                    </a:p>
                  </a:txBody>
                  <a:tcPr/>
                </a:tc>
                <a:tc>
                  <a:txBody>
                    <a:bodyPr/>
                    <a:lstStyle/>
                    <a:p>
                      <a:pPr algn="ctr">
                        <a:lnSpc>
                          <a:spcPct val="100000"/>
                        </a:lnSpc>
                        <a:spcAft>
                          <a:spcPts val="0"/>
                        </a:spcAft>
                      </a:pPr>
                      <a:r>
                        <a:rPr lang="zh-TW" sz="1350" b="1" kern="100" dirty="0">
                          <a:effectLst/>
                          <a:latin typeface="+mj-ea"/>
                          <a:ea typeface="+mj-ea"/>
                        </a:rPr>
                        <a:t>符合</a:t>
                      </a:r>
                      <a:r>
                        <a:rPr lang="en-US" sz="1350" b="1" kern="100" dirty="0">
                          <a:effectLst/>
                          <a:latin typeface="+mj-ea"/>
                          <a:ea typeface="+mj-ea"/>
                        </a:rPr>
                        <a:t>5</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C6E2"/>
                    </a:solidFill>
                  </a:tcPr>
                </a:tc>
                <a:tc>
                  <a:txBody>
                    <a:bodyPr/>
                    <a:lstStyle/>
                    <a:p>
                      <a:pPr algn="ctr">
                        <a:lnSpc>
                          <a:spcPct val="100000"/>
                        </a:lnSpc>
                        <a:spcAft>
                          <a:spcPts val="0"/>
                        </a:spcAft>
                      </a:pPr>
                      <a:r>
                        <a:rPr lang="zh-TW" sz="1350" b="1" kern="100" dirty="0">
                          <a:effectLst/>
                          <a:latin typeface="+mj-ea"/>
                          <a:ea typeface="+mj-ea"/>
                        </a:rPr>
                        <a:t>不符合</a:t>
                      </a:r>
                      <a:r>
                        <a:rPr lang="en-US" sz="1350" b="1" kern="100" dirty="0">
                          <a:effectLst/>
                          <a:latin typeface="+mj-ea"/>
                          <a:ea typeface="+mj-ea"/>
                        </a:rPr>
                        <a:t>0</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C6E2"/>
                    </a:solidFill>
                  </a:tcPr>
                </a:tc>
                <a:tc>
                  <a:txBody>
                    <a:bodyPr/>
                    <a:lstStyle/>
                    <a:p>
                      <a:pPr algn="ct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C6E2"/>
                    </a:solidFill>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C6E2"/>
                    </a:solidFill>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C6E2"/>
                    </a:solidFill>
                  </a:tcPr>
                </a:tc>
                <a:tc>
                  <a:txBody>
                    <a:bodyPr/>
                    <a:lstStyle/>
                    <a:p>
                      <a:pPr algn="ctr">
                        <a:lnSpc>
                          <a:spcPct val="100000"/>
                        </a:lnSpc>
                        <a:spcAft>
                          <a:spcPts val="0"/>
                        </a:spcAft>
                      </a:pPr>
                      <a:r>
                        <a:rPr lang="en-US" sz="1350" b="1" kern="100" dirty="0">
                          <a:effectLst/>
                          <a:latin typeface="+mj-ea"/>
                          <a:ea typeface="+mj-ea"/>
                        </a:rPr>
                        <a:t>5</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C6E2"/>
                    </a:solidFill>
                  </a:tcPr>
                </a:tc>
                <a:extLst>
                  <a:ext uri="{0D108BD9-81ED-4DB2-BD59-A6C34878D82A}">
                    <a16:rowId xmlns="" xmlns:a16="http://schemas.microsoft.com/office/drawing/2014/main" val="10003"/>
                  </a:ext>
                </a:extLst>
              </a:tr>
              <a:tr h="506847">
                <a:tc gridSpan="2">
                  <a:txBody>
                    <a:bodyPr/>
                    <a:lstStyle/>
                    <a:p>
                      <a:pPr algn="ctr">
                        <a:lnSpc>
                          <a:spcPct val="100000"/>
                        </a:lnSpc>
                        <a:spcAft>
                          <a:spcPts val="0"/>
                        </a:spcAft>
                      </a:pPr>
                      <a:r>
                        <a:rPr lang="zh-TW" sz="1350" b="1" kern="100" dirty="0">
                          <a:effectLst/>
                          <a:latin typeface="+mj-ea"/>
                          <a:ea typeface="+mj-ea"/>
                        </a:rPr>
                        <a:t>出缺席紀錄</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hMerge="1">
                  <a:txBody>
                    <a:bodyPr/>
                    <a:lstStyle/>
                    <a:p>
                      <a:endParaRPr lang="zh-TW" altLang="en-US"/>
                    </a:p>
                  </a:txBody>
                  <a:tcPr/>
                </a:tc>
                <a:tc>
                  <a:txBody>
                    <a:bodyPr/>
                    <a:lstStyle/>
                    <a:p>
                      <a:pPr algn="ctr">
                        <a:lnSpc>
                          <a:spcPct val="100000"/>
                        </a:lnSpc>
                        <a:spcAft>
                          <a:spcPts val="0"/>
                        </a:spcAft>
                      </a:pPr>
                      <a:r>
                        <a:rPr lang="zh-TW" sz="1350" b="1" kern="100" dirty="0">
                          <a:effectLst/>
                          <a:latin typeface="+mj-ea"/>
                          <a:ea typeface="+mj-ea"/>
                        </a:rPr>
                        <a:t>每學期無曠課者得</a:t>
                      </a:r>
                      <a:r>
                        <a:rPr lang="en-US" sz="1350" b="1" kern="100" dirty="0">
                          <a:effectLst/>
                          <a:latin typeface="+mj-ea"/>
                          <a:ea typeface="+mj-ea"/>
                        </a:rPr>
                        <a:t>1</a:t>
                      </a:r>
                      <a:r>
                        <a:rPr lang="zh-TW" sz="1350" b="1" kern="100" dirty="0">
                          <a:effectLst/>
                          <a:latin typeface="+mj-ea"/>
                          <a:ea typeface="+mj-ea"/>
                        </a:rPr>
                        <a:t>分</a:t>
                      </a:r>
                    </a:p>
                    <a:p>
                      <a:pPr algn="ctr">
                        <a:lnSpc>
                          <a:spcPct val="100000"/>
                        </a:lnSpc>
                        <a:spcAft>
                          <a:spcPts val="0"/>
                        </a:spcAft>
                      </a:pPr>
                      <a:r>
                        <a:rPr lang="zh-TW" sz="1350" b="1" kern="100" dirty="0">
                          <a:effectLst/>
                          <a:latin typeface="+mj-ea"/>
                          <a:ea typeface="+mj-ea"/>
                        </a:rPr>
                        <a:t>共</a:t>
                      </a:r>
                      <a:r>
                        <a:rPr lang="en-US" sz="1350" b="1" kern="100" dirty="0">
                          <a:effectLst/>
                          <a:latin typeface="+mj-ea"/>
                          <a:ea typeface="+mj-ea"/>
                        </a:rPr>
                        <a:t>5</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a:txBody>
                    <a:bodyPr/>
                    <a:lstStyle/>
                    <a:p>
                      <a:pPr algn="ctr">
                        <a:lnSpc>
                          <a:spcPct val="100000"/>
                        </a:lnSpc>
                        <a:spcAft>
                          <a:spcPts val="0"/>
                        </a:spcAft>
                      </a:pPr>
                      <a:r>
                        <a:rPr lang="en-US" sz="1350" b="1" kern="100" dirty="0">
                          <a:effectLst/>
                          <a:latin typeface="+mj-ea"/>
                          <a:ea typeface="+mj-ea"/>
                        </a:rPr>
                        <a:t>5</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extLst>
                  <a:ext uri="{0D108BD9-81ED-4DB2-BD59-A6C34878D82A}">
                    <a16:rowId xmlns="" xmlns:a16="http://schemas.microsoft.com/office/drawing/2014/main" val="10004"/>
                  </a:ext>
                </a:extLst>
              </a:tr>
              <a:tr h="559578">
                <a:tc gridSpan="2">
                  <a:txBody>
                    <a:bodyPr/>
                    <a:lstStyle/>
                    <a:p>
                      <a:pPr marL="104140" indent="-104140" algn="ctr">
                        <a:lnSpc>
                          <a:spcPct val="100000"/>
                        </a:lnSpc>
                        <a:spcAft>
                          <a:spcPts val="0"/>
                        </a:spcAft>
                      </a:pPr>
                      <a:r>
                        <a:rPr lang="zh-TW" sz="1350" b="1" kern="100" dirty="0">
                          <a:effectLst/>
                          <a:latin typeface="+mj-ea"/>
                          <a:ea typeface="+mj-ea"/>
                        </a:rPr>
                        <a:t>無記過紀錄</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hMerge="1">
                  <a:txBody>
                    <a:bodyPr/>
                    <a:lstStyle/>
                    <a:p>
                      <a:endParaRPr lang="zh-TW" altLang="en-US"/>
                    </a:p>
                  </a:txBody>
                  <a:tcPr/>
                </a:tc>
                <a:tc>
                  <a:txBody>
                    <a:bodyPr/>
                    <a:lstStyle/>
                    <a:p>
                      <a:pPr algn="ctr">
                        <a:lnSpc>
                          <a:spcPct val="100000"/>
                        </a:lnSpc>
                        <a:spcAft>
                          <a:spcPts val="0"/>
                        </a:spcAft>
                      </a:pPr>
                      <a:r>
                        <a:rPr lang="zh-TW" sz="1350" b="1" kern="100" dirty="0">
                          <a:effectLst/>
                          <a:latin typeface="+mj-ea"/>
                          <a:ea typeface="+mj-ea"/>
                        </a:rPr>
                        <a:t>無警告以上紀錄者（含銷過後）</a:t>
                      </a:r>
                      <a:r>
                        <a:rPr lang="en-US" sz="1350" b="1" kern="100" dirty="0">
                          <a:effectLst/>
                          <a:latin typeface="+mj-ea"/>
                          <a:ea typeface="+mj-ea"/>
                        </a:rPr>
                        <a:t>5</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a:txBody>
                    <a:bodyPr/>
                    <a:lstStyle/>
                    <a:p>
                      <a:pPr algn="ctr">
                        <a:lnSpc>
                          <a:spcPct val="100000"/>
                        </a:lnSpc>
                        <a:spcAft>
                          <a:spcPts val="0"/>
                        </a:spcAft>
                      </a:pPr>
                      <a:r>
                        <a:rPr lang="zh-TW" sz="1350" b="1" kern="100" dirty="0">
                          <a:effectLst/>
                          <a:latin typeface="+mj-ea"/>
                          <a:ea typeface="+mj-ea"/>
                        </a:rPr>
                        <a:t>銷過後無累積至小過</a:t>
                      </a:r>
                      <a:r>
                        <a:rPr lang="en-US" sz="1350" b="1" kern="100" dirty="0">
                          <a:effectLst/>
                          <a:latin typeface="+mj-ea"/>
                          <a:ea typeface="+mj-ea"/>
                        </a:rPr>
                        <a:t>(</a:t>
                      </a:r>
                      <a:r>
                        <a:rPr lang="zh-TW" sz="1350" b="1" kern="100" dirty="0">
                          <a:effectLst/>
                          <a:latin typeface="+mj-ea"/>
                          <a:ea typeface="+mj-ea"/>
                        </a:rPr>
                        <a:t>含</a:t>
                      </a:r>
                      <a:r>
                        <a:rPr lang="en-US" sz="1350" b="1" kern="100" dirty="0">
                          <a:effectLst/>
                          <a:latin typeface="+mj-ea"/>
                          <a:ea typeface="+mj-ea"/>
                        </a:rPr>
                        <a:t>)</a:t>
                      </a:r>
                      <a:r>
                        <a:rPr lang="zh-TW" sz="1350" b="1" kern="100" dirty="0">
                          <a:effectLst/>
                          <a:latin typeface="+mj-ea"/>
                          <a:ea typeface="+mj-ea"/>
                        </a:rPr>
                        <a:t>以上者</a:t>
                      </a:r>
                      <a:r>
                        <a:rPr lang="en-US" sz="1350" b="1" kern="100" dirty="0">
                          <a:effectLst/>
                          <a:latin typeface="+mj-ea"/>
                          <a:ea typeface="+mj-ea"/>
                        </a:rPr>
                        <a:t>1</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a:txBody>
                    <a:bodyPr/>
                    <a:lstStyle/>
                    <a:p>
                      <a:pPr algn="ctr">
                        <a:lnSpc>
                          <a:spcPct val="100000"/>
                        </a:lnSpc>
                        <a:spcAft>
                          <a:spcPts val="0"/>
                        </a:spcAft>
                      </a:pPr>
                      <a:r>
                        <a:rPr lang="en-US" sz="1350" b="1" kern="100" dirty="0">
                          <a:effectLst/>
                          <a:latin typeface="+mj-ea"/>
                          <a:ea typeface="+mj-ea"/>
                        </a:rPr>
                        <a:t>5</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extLst>
                  <a:ext uri="{0D108BD9-81ED-4DB2-BD59-A6C34878D82A}">
                    <a16:rowId xmlns="" xmlns:a16="http://schemas.microsoft.com/office/drawing/2014/main" val="10005"/>
                  </a:ext>
                </a:extLst>
              </a:tr>
              <a:tr h="373053">
                <a:tc gridSpan="2">
                  <a:txBody>
                    <a:bodyPr/>
                    <a:lstStyle/>
                    <a:p>
                      <a:pPr algn="ctr">
                        <a:lnSpc>
                          <a:spcPct val="100000"/>
                        </a:lnSpc>
                        <a:spcAft>
                          <a:spcPts val="0"/>
                        </a:spcAft>
                      </a:pPr>
                      <a:r>
                        <a:rPr lang="zh-TW" sz="1350" b="1" kern="100" dirty="0">
                          <a:effectLst/>
                          <a:latin typeface="+mj-ea"/>
                          <a:ea typeface="+mj-ea"/>
                        </a:rPr>
                        <a:t>均衡學習</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hMerge="1">
                  <a:txBody>
                    <a:bodyPr/>
                    <a:lstStyle/>
                    <a:p>
                      <a:endParaRPr lang="zh-TW" altLang="en-US"/>
                    </a:p>
                  </a:txBody>
                  <a:tcPr/>
                </a:tc>
                <a:tc>
                  <a:txBody>
                    <a:bodyPr/>
                    <a:lstStyle/>
                    <a:p>
                      <a:pPr algn="ctr">
                        <a:lnSpc>
                          <a:spcPct val="100000"/>
                        </a:lnSpc>
                        <a:spcAft>
                          <a:spcPts val="0"/>
                        </a:spcAft>
                      </a:pPr>
                      <a:r>
                        <a:rPr lang="zh-TW" sz="1350" b="1" kern="100" dirty="0">
                          <a:effectLst/>
                          <a:latin typeface="+mj-ea"/>
                          <a:ea typeface="+mj-ea"/>
                        </a:rPr>
                        <a:t>每領域符合者</a:t>
                      </a:r>
                    </a:p>
                    <a:p>
                      <a:pPr algn="ctr">
                        <a:lnSpc>
                          <a:spcPct val="100000"/>
                        </a:lnSpc>
                        <a:spcAft>
                          <a:spcPts val="0"/>
                        </a:spcAft>
                      </a:pPr>
                      <a:r>
                        <a:rPr lang="zh-TW" sz="1350" b="1" kern="100" dirty="0">
                          <a:effectLst/>
                          <a:latin typeface="+mj-ea"/>
                          <a:ea typeface="+mj-ea"/>
                        </a:rPr>
                        <a:t>各</a:t>
                      </a:r>
                      <a:r>
                        <a:rPr lang="en-US" sz="1350" b="1" kern="100" dirty="0">
                          <a:effectLst/>
                          <a:latin typeface="+mj-ea"/>
                          <a:ea typeface="+mj-ea"/>
                        </a:rPr>
                        <a:t>3</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a:txBody>
                    <a:bodyPr/>
                    <a:lstStyle/>
                    <a:p>
                      <a:pPr algn="ctr">
                        <a:lnSpc>
                          <a:spcPct val="100000"/>
                        </a:lnSpc>
                        <a:spcAft>
                          <a:spcPts val="0"/>
                        </a:spcAft>
                      </a:pPr>
                      <a:r>
                        <a:rPr lang="zh-TW" sz="1350" b="1" kern="100" dirty="0">
                          <a:effectLst/>
                          <a:latin typeface="+mj-ea"/>
                          <a:ea typeface="+mj-ea"/>
                        </a:rPr>
                        <a:t>不符合</a:t>
                      </a:r>
                      <a:r>
                        <a:rPr lang="en-US" sz="1350" b="1" kern="100" dirty="0">
                          <a:effectLst/>
                          <a:latin typeface="+mj-ea"/>
                          <a:ea typeface="+mj-ea"/>
                        </a:rPr>
                        <a:t>0</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tc>
                  <a:txBody>
                    <a:bodyPr/>
                    <a:lstStyle/>
                    <a:p>
                      <a:pPr algn="ctr">
                        <a:lnSpc>
                          <a:spcPct val="100000"/>
                        </a:lnSpc>
                        <a:spcAft>
                          <a:spcPts val="0"/>
                        </a:spcAft>
                      </a:pPr>
                      <a:r>
                        <a:rPr lang="en-US" sz="1350" b="1" kern="100" dirty="0">
                          <a:effectLst/>
                          <a:latin typeface="+mj-ea"/>
                          <a:ea typeface="+mj-ea"/>
                        </a:rPr>
                        <a:t>9</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2"/>
                    </a:solidFill>
                  </a:tcPr>
                </a:tc>
                <a:extLst>
                  <a:ext uri="{0D108BD9-81ED-4DB2-BD59-A6C34878D82A}">
                    <a16:rowId xmlns="" xmlns:a16="http://schemas.microsoft.com/office/drawing/2014/main" val="10006"/>
                  </a:ext>
                </a:extLst>
              </a:tr>
              <a:tr h="414696">
                <a:tc gridSpan="2">
                  <a:txBody>
                    <a:bodyPr/>
                    <a:lstStyle/>
                    <a:p>
                      <a:pPr algn="ctr">
                        <a:lnSpc>
                          <a:spcPct val="100000"/>
                        </a:lnSpc>
                        <a:spcAft>
                          <a:spcPts val="0"/>
                        </a:spcAft>
                      </a:pPr>
                      <a:r>
                        <a:rPr lang="zh-TW" sz="1350" b="1" kern="100">
                          <a:effectLst/>
                          <a:latin typeface="+mj-ea"/>
                          <a:ea typeface="+mj-ea"/>
                        </a:rPr>
                        <a:t>偏遠小校</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6F0"/>
                    </a:solidFill>
                  </a:tcPr>
                </a:tc>
                <a:tc hMerge="1">
                  <a:txBody>
                    <a:bodyPr/>
                    <a:lstStyle/>
                    <a:p>
                      <a:endParaRPr lang="zh-TW" altLang="en-US"/>
                    </a:p>
                  </a:txBody>
                  <a:tcPr/>
                </a:tc>
                <a:tc>
                  <a:txBody>
                    <a:bodyPr/>
                    <a:lstStyle/>
                    <a:p>
                      <a:pPr algn="ctr">
                        <a:lnSpc>
                          <a:spcPct val="100000"/>
                        </a:lnSpc>
                        <a:spcAft>
                          <a:spcPts val="0"/>
                        </a:spcAft>
                      </a:pPr>
                      <a:r>
                        <a:rPr lang="en-US" sz="1350" b="1" kern="100">
                          <a:effectLst/>
                          <a:latin typeface="+mj-ea"/>
                          <a:ea typeface="+mj-ea"/>
                        </a:rPr>
                        <a:t>7</a:t>
                      </a:r>
                      <a:r>
                        <a:rPr lang="zh-TW" sz="1350" b="1" kern="100">
                          <a:effectLst/>
                          <a:latin typeface="+mj-ea"/>
                          <a:ea typeface="+mj-ea"/>
                        </a:rPr>
                        <a:t>班以下</a:t>
                      </a:r>
                    </a:p>
                    <a:p>
                      <a:pPr algn="ctr">
                        <a:lnSpc>
                          <a:spcPct val="100000"/>
                        </a:lnSpc>
                        <a:spcAft>
                          <a:spcPts val="0"/>
                        </a:spcAft>
                      </a:pPr>
                      <a:r>
                        <a:rPr lang="en-US" sz="1350" b="1" kern="100">
                          <a:effectLst/>
                          <a:latin typeface="+mj-ea"/>
                          <a:ea typeface="+mj-ea"/>
                        </a:rPr>
                        <a:t>2</a:t>
                      </a:r>
                      <a:r>
                        <a:rPr lang="zh-TW" sz="1350" b="1" kern="10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6F0"/>
                    </a:solidFill>
                  </a:tcPr>
                </a:tc>
                <a:tc>
                  <a:txBody>
                    <a:bodyPr/>
                    <a:lstStyle/>
                    <a:p>
                      <a:pPr algn="ctr">
                        <a:lnSpc>
                          <a:spcPct val="100000"/>
                        </a:lnSpc>
                        <a:spcAft>
                          <a:spcPts val="0"/>
                        </a:spcAft>
                      </a:pPr>
                      <a:r>
                        <a:rPr lang="en-US" sz="1350" b="1" kern="100" dirty="0">
                          <a:effectLst/>
                          <a:latin typeface="+mj-ea"/>
                          <a:ea typeface="+mj-ea"/>
                        </a:rPr>
                        <a:t>8</a:t>
                      </a:r>
                      <a:r>
                        <a:rPr lang="zh-TW" sz="1350" b="1" kern="100" dirty="0">
                          <a:effectLst/>
                          <a:latin typeface="+mj-ea"/>
                          <a:ea typeface="+mj-ea"/>
                        </a:rPr>
                        <a:t>至</a:t>
                      </a:r>
                      <a:r>
                        <a:rPr lang="en-US" sz="1350" b="1" kern="100" dirty="0">
                          <a:effectLst/>
                          <a:latin typeface="+mj-ea"/>
                          <a:ea typeface="+mj-ea"/>
                        </a:rPr>
                        <a:t>12</a:t>
                      </a:r>
                      <a:r>
                        <a:rPr lang="zh-TW" sz="1350" b="1" kern="100" dirty="0">
                          <a:effectLst/>
                          <a:latin typeface="+mj-ea"/>
                          <a:ea typeface="+mj-ea"/>
                        </a:rPr>
                        <a:t>班以下</a:t>
                      </a:r>
                    </a:p>
                    <a:p>
                      <a:pPr algn="ctr">
                        <a:lnSpc>
                          <a:spcPct val="100000"/>
                        </a:lnSpc>
                        <a:spcAft>
                          <a:spcPts val="0"/>
                        </a:spcAft>
                      </a:pPr>
                      <a:r>
                        <a:rPr lang="en-US" sz="1350" b="1" kern="100" dirty="0">
                          <a:effectLst/>
                          <a:latin typeface="+mj-ea"/>
                          <a:ea typeface="+mj-ea"/>
                        </a:rPr>
                        <a:t>1</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6F0"/>
                    </a:solidFill>
                  </a:tcPr>
                </a:tc>
                <a:tc>
                  <a:txBody>
                    <a:bodyPr/>
                    <a:lstStyle/>
                    <a:p>
                      <a:pPr algn="l">
                        <a:lnSpc>
                          <a:spcPct val="100000"/>
                        </a:lnSpc>
                        <a:spcAft>
                          <a:spcPts val="0"/>
                        </a:spcAft>
                      </a:pPr>
                      <a:r>
                        <a:rPr lang="en-US" sz="1350" b="1" kern="100">
                          <a:effectLst/>
                          <a:latin typeface="+mj-ea"/>
                          <a:ea typeface="+mj-ea"/>
                        </a:rPr>
                        <a:t> </a:t>
                      </a:r>
                      <a:endParaRPr lang="zh-TW" sz="1350" b="1" kern="100">
                        <a:effectLst/>
                        <a:latin typeface="+mj-ea"/>
                        <a:ea typeface="+mj-ea"/>
                        <a:cs typeface="Times New Roman"/>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6F0"/>
                    </a:solidFill>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6F0"/>
                    </a:solidFill>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6F0"/>
                    </a:solidFill>
                  </a:tcPr>
                </a:tc>
                <a:tc>
                  <a:txBody>
                    <a:bodyPr/>
                    <a:lstStyle/>
                    <a:p>
                      <a:pPr algn="ctr">
                        <a:lnSpc>
                          <a:spcPct val="100000"/>
                        </a:lnSpc>
                        <a:spcAft>
                          <a:spcPts val="0"/>
                        </a:spcAft>
                      </a:pPr>
                      <a:r>
                        <a:rPr lang="en-US" sz="1350" b="1" kern="100" dirty="0">
                          <a:effectLst/>
                          <a:latin typeface="+mj-ea"/>
                          <a:ea typeface="+mj-ea"/>
                        </a:rPr>
                        <a:t>2</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6F0"/>
                    </a:solidFill>
                  </a:tcPr>
                </a:tc>
                <a:extLst>
                  <a:ext uri="{0D108BD9-81ED-4DB2-BD59-A6C34878D82A}">
                    <a16:rowId xmlns="" xmlns:a16="http://schemas.microsoft.com/office/drawing/2014/main" val="10007"/>
                  </a:ext>
                </a:extLst>
              </a:tr>
              <a:tr h="373053">
                <a:tc rowSpan="5">
                  <a:txBody>
                    <a:bodyPr/>
                    <a:lstStyle/>
                    <a:p>
                      <a:pPr>
                        <a:lnSpc>
                          <a:spcPct val="100000"/>
                        </a:lnSpc>
                        <a:spcAft>
                          <a:spcPts val="0"/>
                        </a:spcAft>
                      </a:pPr>
                      <a:r>
                        <a:rPr lang="zh-TW" sz="1350" b="1" kern="100" dirty="0">
                          <a:effectLst/>
                          <a:latin typeface="+mj-ea"/>
                          <a:ea typeface="+mj-ea"/>
                        </a:rPr>
                        <a:t>獎勵、</a:t>
                      </a:r>
                      <a:r>
                        <a:rPr kumimoji="0" lang="zh-TW" altLang="zh-TW" sz="1350" b="1" kern="100" dirty="0">
                          <a:solidFill>
                            <a:schemeClr val="dk1"/>
                          </a:solidFill>
                          <a:effectLst/>
                          <a:latin typeface="+mj-ea"/>
                          <a:ea typeface="+mn-ea"/>
                          <a:cs typeface="+mn-cs"/>
                        </a:rPr>
                        <a:t>競賽</a:t>
                      </a:r>
                      <a:r>
                        <a:rPr lang="zh-TW" sz="1350" b="1" kern="100" dirty="0">
                          <a:effectLst/>
                          <a:latin typeface="+mj-ea"/>
                          <a:ea typeface="+mj-ea"/>
                        </a:rPr>
                        <a:t>與</a:t>
                      </a:r>
                      <a:r>
                        <a:rPr kumimoji="0" lang="zh-TW" altLang="zh-TW" sz="1350" b="1" kern="100" dirty="0">
                          <a:solidFill>
                            <a:schemeClr val="dk1"/>
                          </a:solidFill>
                          <a:effectLst/>
                          <a:latin typeface="+mj-ea"/>
                          <a:ea typeface="+mn-ea"/>
                          <a:cs typeface="+mn-cs"/>
                        </a:rPr>
                        <a:t>體適能</a:t>
                      </a:r>
                      <a:r>
                        <a:rPr lang="zh-TW" sz="1350" b="1" kern="100" dirty="0">
                          <a:effectLst/>
                          <a:latin typeface="+mj-ea"/>
                          <a:ea typeface="+mj-ea"/>
                        </a:rPr>
                        <a:t>成績</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a:txBody>
                    <a:bodyPr/>
                    <a:lstStyle/>
                    <a:p>
                      <a:pPr algn="ctr">
                        <a:lnSpc>
                          <a:spcPct val="100000"/>
                        </a:lnSpc>
                        <a:spcAft>
                          <a:spcPts val="0"/>
                        </a:spcAft>
                      </a:pPr>
                      <a:r>
                        <a:rPr lang="zh-TW" sz="1350" b="1" kern="100" dirty="0">
                          <a:effectLst/>
                          <a:latin typeface="+mj-ea"/>
                          <a:ea typeface="+mj-ea"/>
                        </a:rPr>
                        <a:t>獎勵</a:t>
                      </a:r>
                      <a:r>
                        <a:rPr lang="en-US" altLang="zh-TW" sz="1350" b="1" kern="100" dirty="0">
                          <a:effectLst/>
                          <a:latin typeface="+mj-ea"/>
                          <a:ea typeface="+mj-ea"/>
                        </a:rPr>
                        <a:t/>
                      </a:r>
                      <a:br>
                        <a:rPr lang="en-US" altLang="zh-TW" sz="1350" b="1" kern="100" dirty="0">
                          <a:effectLst/>
                          <a:latin typeface="+mj-ea"/>
                          <a:ea typeface="+mj-ea"/>
                        </a:rPr>
                      </a:br>
                      <a:r>
                        <a:rPr lang="zh-TW" sz="1350" b="1" kern="100" dirty="0">
                          <a:effectLst/>
                          <a:latin typeface="+mj-ea"/>
                          <a:ea typeface="+mj-ea"/>
                        </a:rPr>
                        <a:t>紀錄</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a:txBody>
                    <a:bodyPr/>
                    <a:lstStyle/>
                    <a:p>
                      <a:pPr algn="ctr">
                        <a:lnSpc>
                          <a:spcPct val="100000"/>
                        </a:lnSpc>
                        <a:spcAft>
                          <a:spcPts val="0"/>
                        </a:spcAft>
                      </a:pPr>
                      <a:r>
                        <a:rPr lang="zh-TW" sz="1350" b="1" kern="100" dirty="0">
                          <a:effectLst/>
                          <a:latin typeface="+mj-ea"/>
                          <a:ea typeface="+mj-ea"/>
                        </a:rPr>
                        <a:t>大功</a:t>
                      </a:r>
                    </a:p>
                    <a:p>
                      <a:pPr algn="ctr">
                        <a:lnSpc>
                          <a:spcPct val="100000"/>
                        </a:lnSpc>
                        <a:spcAft>
                          <a:spcPts val="0"/>
                        </a:spcAft>
                      </a:pPr>
                      <a:r>
                        <a:rPr lang="zh-TW" sz="1350" b="1" kern="100" dirty="0">
                          <a:effectLst/>
                          <a:latin typeface="+mj-ea"/>
                          <a:ea typeface="+mj-ea"/>
                        </a:rPr>
                        <a:t>每支</a:t>
                      </a:r>
                      <a:r>
                        <a:rPr lang="en-US" sz="1350" b="1" kern="100" dirty="0">
                          <a:effectLst/>
                          <a:latin typeface="+mj-ea"/>
                          <a:ea typeface="+mj-ea"/>
                        </a:rPr>
                        <a:t>4.5</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a:txBody>
                    <a:bodyPr/>
                    <a:lstStyle/>
                    <a:p>
                      <a:pPr algn="ctr">
                        <a:lnSpc>
                          <a:spcPct val="100000"/>
                        </a:lnSpc>
                        <a:spcAft>
                          <a:spcPts val="0"/>
                        </a:spcAft>
                      </a:pPr>
                      <a:r>
                        <a:rPr lang="zh-TW" sz="1350" b="1" kern="100" dirty="0">
                          <a:effectLst/>
                          <a:latin typeface="+mj-ea"/>
                          <a:ea typeface="+mj-ea"/>
                        </a:rPr>
                        <a:t>小功</a:t>
                      </a:r>
                    </a:p>
                    <a:p>
                      <a:pPr algn="ctr">
                        <a:lnSpc>
                          <a:spcPct val="100000"/>
                        </a:lnSpc>
                        <a:spcAft>
                          <a:spcPts val="0"/>
                        </a:spcAft>
                      </a:pPr>
                      <a:r>
                        <a:rPr lang="zh-TW" sz="1350" b="1" kern="100" dirty="0">
                          <a:effectLst/>
                          <a:latin typeface="+mj-ea"/>
                          <a:ea typeface="+mj-ea"/>
                        </a:rPr>
                        <a:t>每支</a:t>
                      </a:r>
                      <a:r>
                        <a:rPr lang="en-US" sz="1350" b="1" kern="100" dirty="0">
                          <a:effectLst/>
                          <a:latin typeface="+mj-ea"/>
                          <a:ea typeface="+mj-ea"/>
                        </a:rPr>
                        <a:t>1.5</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a:txBody>
                    <a:bodyPr/>
                    <a:lstStyle/>
                    <a:p>
                      <a:pPr algn="ctr">
                        <a:lnSpc>
                          <a:spcPct val="100000"/>
                        </a:lnSpc>
                        <a:spcAft>
                          <a:spcPts val="0"/>
                        </a:spcAft>
                      </a:pPr>
                      <a:r>
                        <a:rPr lang="zh-TW" sz="1350" b="1" kern="100" dirty="0">
                          <a:effectLst/>
                          <a:latin typeface="+mj-ea"/>
                          <a:ea typeface="+mj-ea"/>
                        </a:rPr>
                        <a:t>嘉獎</a:t>
                      </a:r>
                    </a:p>
                    <a:p>
                      <a:pPr algn="ctr">
                        <a:lnSpc>
                          <a:spcPct val="100000"/>
                        </a:lnSpc>
                        <a:spcAft>
                          <a:spcPts val="0"/>
                        </a:spcAft>
                      </a:pPr>
                      <a:r>
                        <a:rPr lang="zh-TW" sz="1350" b="1" kern="100" dirty="0">
                          <a:effectLst/>
                          <a:latin typeface="+mj-ea"/>
                          <a:ea typeface="+mj-ea"/>
                        </a:rPr>
                        <a:t>每支</a:t>
                      </a:r>
                      <a:r>
                        <a:rPr lang="en-US" sz="1350" b="1" kern="100" dirty="0">
                          <a:effectLst/>
                          <a:latin typeface="+mj-ea"/>
                          <a:ea typeface="+mj-ea"/>
                        </a:rPr>
                        <a:t>0.5</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a:txBody>
                    <a:bodyPr/>
                    <a:lstStyle/>
                    <a:p>
                      <a:pP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a:txBody>
                    <a:bodyPr/>
                    <a:lstStyle/>
                    <a:p>
                      <a:pPr>
                        <a:lnSpc>
                          <a:spcPct val="100000"/>
                        </a:lnSpc>
                        <a:spcAft>
                          <a:spcPts val="0"/>
                        </a:spcAft>
                      </a:pPr>
                      <a:r>
                        <a:rPr lang="zh-TW" sz="1350" b="1" kern="100" dirty="0">
                          <a:effectLst/>
                          <a:latin typeface="+mj-ea"/>
                          <a:ea typeface="+mj-ea"/>
                        </a:rPr>
                        <a:t>最高採計</a:t>
                      </a:r>
                      <a:r>
                        <a:rPr lang="en-US" sz="1350" b="1" kern="100" dirty="0">
                          <a:effectLst/>
                          <a:latin typeface="+mj-ea"/>
                          <a:ea typeface="+mj-ea"/>
                        </a:rPr>
                        <a:t>15</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rowSpan="5">
                  <a:txBody>
                    <a:bodyPr/>
                    <a:lstStyle/>
                    <a:p>
                      <a:pPr algn="ctr">
                        <a:lnSpc>
                          <a:spcPct val="100000"/>
                        </a:lnSpc>
                        <a:spcAft>
                          <a:spcPts val="0"/>
                        </a:spcAft>
                      </a:pPr>
                      <a:r>
                        <a:rPr lang="en-US" sz="1350" b="1" kern="100" dirty="0">
                          <a:effectLst/>
                          <a:latin typeface="+mj-ea"/>
                          <a:ea typeface="+mj-ea"/>
                        </a:rPr>
                        <a:t>25</a:t>
                      </a:r>
                      <a:r>
                        <a:rPr lang="zh-TW" sz="1350" b="1" kern="100" dirty="0">
                          <a:effectLst/>
                          <a:latin typeface="+mj-ea"/>
                          <a:ea typeface="+mj-ea"/>
                        </a:rPr>
                        <a:t>分 </a:t>
                      </a:r>
                    </a:p>
                    <a:p>
                      <a:pPr algn="ct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extLst>
                  <a:ext uri="{0D108BD9-81ED-4DB2-BD59-A6C34878D82A}">
                    <a16:rowId xmlns="" xmlns:a16="http://schemas.microsoft.com/office/drawing/2014/main" val="10008"/>
                  </a:ext>
                </a:extLst>
              </a:tr>
              <a:tr h="373053">
                <a:tc vMerge="1">
                  <a:txBody>
                    <a:bodyPr/>
                    <a:lstStyle/>
                    <a:p>
                      <a:endParaRPr lang="zh-TW" altLang="en-US"/>
                    </a:p>
                  </a:txBody>
                  <a:tcPr/>
                </a:tc>
                <a:tc rowSpan="3">
                  <a:txBody>
                    <a:bodyPr/>
                    <a:lstStyle/>
                    <a:p>
                      <a:pPr algn="ctr">
                        <a:lnSpc>
                          <a:spcPct val="100000"/>
                        </a:lnSpc>
                        <a:spcAft>
                          <a:spcPts val="0"/>
                        </a:spcAft>
                      </a:pPr>
                      <a:r>
                        <a:rPr lang="zh-TW" sz="1350" b="1" kern="100" dirty="0">
                          <a:effectLst/>
                          <a:latin typeface="+mj-ea"/>
                          <a:ea typeface="+mj-ea"/>
                        </a:rPr>
                        <a:t>競賽</a:t>
                      </a:r>
                      <a:r>
                        <a:rPr lang="en-US" altLang="zh-TW" sz="1350" b="1" kern="100" dirty="0">
                          <a:effectLst/>
                          <a:latin typeface="+mj-ea"/>
                          <a:ea typeface="+mj-ea"/>
                        </a:rPr>
                        <a:t/>
                      </a:r>
                      <a:br>
                        <a:rPr lang="en-US" altLang="zh-TW" sz="1350" b="1" kern="100" dirty="0">
                          <a:effectLst/>
                          <a:latin typeface="+mj-ea"/>
                          <a:ea typeface="+mj-ea"/>
                        </a:rPr>
                      </a:br>
                      <a:r>
                        <a:rPr lang="zh-TW" sz="1350" b="1" kern="100" dirty="0">
                          <a:effectLst/>
                          <a:latin typeface="+mj-ea"/>
                          <a:ea typeface="+mj-ea"/>
                        </a:rPr>
                        <a:t>成績</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a:txBody>
                    <a:bodyPr/>
                    <a:lstStyle/>
                    <a:p>
                      <a:pPr algn="ctr">
                        <a:lnSpc>
                          <a:spcPct val="100000"/>
                        </a:lnSpc>
                        <a:spcAft>
                          <a:spcPts val="0"/>
                        </a:spcAft>
                      </a:pPr>
                      <a:r>
                        <a:rPr lang="zh-TW" sz="1350" b="1" kern="100" dirty="0">
                          <a:effectLst/>
                          <a:latin typeface="+mj-ea"/>
                          <a:ea typeface="+mj-ea"/>
                        </a:rPr>
                        <a:t>國際第</a:t>
                      </a:r>
                      <a:r>
                        <a:rPr lang="en-US" sz="1350" b="1" kern="100" dirty="0">
                          <a:effectLst/>
                          <a:latin typeface="+mj-ea"/>
                          <a:ea typeface="+mj-ea"/>
                        </a:rPr>
                        <a:t>1</a:t>
                      </a:r>
                      <a:r>
                        <a:rPr lang="zh-TW" sz="1350" b="1" kern="100" dirty="0">
                          <a:effectLst/>
                          <a:latin typeface="+mj-ea"/>
                          <a:ea typeface="+mj-ea"/>
                        </a:rPr>
                        <a:t>至</a:t>
                      </a:r>
                      <a:r>
                        <a:rPr lang="en-US" sz="1350" b="1" kern="100" dirty="0">
                          <a:effectLst/>
                          <a:latin typeface="+mj-ea"/>
                          <a:ea typeface="+mj-ea"/>
                        </a:rPr>
                        <a:t>4</a:t>
                      </a:r>
                      <a:r>
                        <a:rPr lang="zh-TW" sz="1350" b="1" kern="100" dirty="0">
                          <a:effectLst/>
                          <a:latin typeface="+mj-ea"/>
                          <a:ea typeface="+mj-ea"/>
                        </a:rPr>
                        <a:t>名</a:t>
                      </a:r>
                      <a:endParaRPr lang="en-US" sz="1350" b="1" kern="100" dirty="0">
                        <a:effectLst/>
                        <a:latin typeface="+mj-ea"/>
                        <a:ea typeface="+mj-ea"/>
                      </a:endParaRPr>
                    </a:p>
                    <a:p>
                      <a:pPr algn="ctr">
                        <a:lnSpc>
                          <a:spcPct val="100000"/>
                        </a:lnSpc>
                        <a:spcAft>
                          <a:spcPts val="0"/>
                        </a:spcAft>
                      </a:pPr>
                      <a:r>
                        <a:rPr lang="en-US" sz="1350" b="1" kern="100" dirty="0">
                          <a:effectLst/>
                          <a:latin typeface="+mj-ea"/>
                          <a:ea typeface="+mj-ea"/>
                        </a:rPr>
                        <a:t>7</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rowSpan="2">
                  <a:txBody>
                    <a:bodyPr/>
                    <a:lstStyle/>
                    <a:p>
                      <a:pPr algn="ctr">
                        <a:lnSpc>
                          <a:spcPct val="100000"/>
                        </a:lnSpc>
                        <a:spcAft>
                          <a:spcPts val="0"/>
                        </a:spcAft>
                      </a:pPr>
                      <a:r>
                        <a:rPr lang="zh-TW" sz="1350" b="1" kern="100" dirty="0">
                          <a:effectLst/>
                          <a:latin typeface="+mj-ea"/>
                          <a:ea typeface="+mj-ea"/>
                        </a:rPr>
                        <a:t>全國第</a:t>
                      </a:r>
                      <a:r>
                        <a:rPr lang="en-US" sz="1350" b="1" kern="100" dirty="0">
                          <a:effectLst/>
                          <a:latin typeface="+mj-ea"/>
                          <a:ea typeface="+mj-ea"/>
                        </a:rPr>
                        <a:t>2</a:t>
                      </a:r>
                      <a:r>
                        <a:rPr lang="zh-TW" sz="1350" b="1" kern="100" dirty="0">
                          <a:effectLst/>
                          <a:latin typeface="+mj-ea"/>
                          <a:ea typeface="+mj-ea"/>
                        </a:rPr>
                        <a:t>名</a:t>
                      </a:r>
                    </a:p>
                    <a:p>
                      <a:pPr algn="ctr">
                        <a:lnSpc>
                          <a:spcPct val="100000"/>
                        </a:lnSpc>
                        <a:spcAft>
                          <a:spcPts val="0"/>
                        </a:spcAft>
                      </a:pPr>
                      <a:r>
                        <a:rPr lang="en-US" sz="1350" b="1" kern="100" dirty="0">
                          <a:effectLst/>
                          <a:latin typeface="+mj-ea"/>
                          <a:ea typeface="+mj-ea"/>
                        </a:rPr>
                        <a:t>6</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rowSpan="2">
                  <a:txBody>
                    <a:bodyPr/>
                    <a:lstStyle/>
                    <a:p>
                      <a:pPr algn="ctr">
                        <a:lnSpc>
                          <a:spcPct val="100000"/>
                        </a:lnSpc>
                        <a:spcAft>
                          <a:spcPts val="0"/>
                        </a:spcAft>
                      </a:pPr>
                      <a:r>
                        <a:rPr lang="zh-TW" sz="1350" b="1" kern="100" dirty="0">
                          <a:effectLst/>
                          <a:latin typeface="+mj-ea"/>
                          <a:ea typeface="+mj-ea"/>
                        </a:rPr>
                        <a:t>全國第</a:t>
                      </a:r>
                      <a:r>
                        <a:rPr lang="en-US" sz="1350" b="1" kern="100" dirty="0">
                          <a:effectLst/>
                          <a:latin typeface="+mj-ea"/>
                          <a:ea typeface="+mj-ea"/>
                        </a:rPr>
                        <a:t>3</a:t>
                      </a:r>
                      <a:r>
                        <a:rPr lang="zh-TW" sz="1350" b="1" kern="100" dirty="0">
                          <a:effectLst/>
                          <a:latin typeface="+mj-ea"/>
                          <a:ea typeface="+mj-ea"/>
                        </a:rPr>
                        <a:t>名</a:t>
                      </a:r>
                    </a:p>
                    <a:p>
                      <a:pPr algn="ctr">
                        <a:lnSpc>
                          <a:spcPct val="100000"/>
                        </a:lnSpc>
                        <a:spcAft>
                          <a:spcPts val="0"/>
                        </a:spcAft>
                      </a:pPr>
                      <a:r>
                        <a:rPr lang="en-US" sz="1350" b="1" kern="100" dirty="0">
                          <a:effectLst/>
                          <a:latin typeface="+mj-ea"/>
                          <a:ea typeface="+mj-ea"/>
                        </a:rPr>
                        <a:t>5</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rowSpan="2">
                  <a:txBody>
                    <a:bodyPr/>
                    <a:lstStyle/>
                    <a:p>
                      <a:pPr>
                        <a:lnSpc>
                          <a:spcPct val="100000"/>
                        </a:lnSpc>
                        <a:spcAft>
                          <a:spcPts val="0"/>
                        </a:spcAft>
                      </a:pPr>
                      <a:r>
                        <a:rPr lang="zh-TW" sz="1350" b="1" kern="100" dirty="0">
                          <a:effectLst/>
                          <a:latin typeface="+mj-ea"/>
                          <a:ea typeface="+mj-ea"/>
                        </a:rPr>
                        <a:t>全國第</a:t>
                      </a:r>
                      <a:r>
                        <a:rPr lang="en-US" sz="1350" b="1" kern="100" dirty="0">
                          <a:effectLst/>
                          <a:latin typeface="+mj-ea"/>
                          <a:ea typeface="+mj-ea"/>
                        </a:rPr>
                        <a:t>4</a:t>
                      </a:r>
                      <a:r>
                        <a:rPr lang="zh-TW" sz="1350" b="1" kern="100" dirty="0">
                          <a:effectLst/>
                          <a:latin typeface="+mj-ea"/>
                          <a:ea typeface="+mj-ea"/>
                        </a:rPr>
                        <a:t>名至入選者　</a:t>
                      </a:r>
                      <a:r>
                        <a:rPr lang="en-US" sz="1350" b="1" kern="100" dirty="0">
                          <a:effectLst/>
                          <a:latin typeface="+mj-ea"/>
                          <a:ea typeface="+mj-ea"/>
                        </a:rPr>
                        <a:t>4</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rowSpan="3">
                  <a:txBody>
                    <a:bodyPr/>
                    <a:lstStyle/>
                    <a:p>
                      <a:pPr>
                        <a:lnSpc>
                          <a:spcPct val="100000"/>
                        </a:lnSpc>
                        <a:spcAft>
                          <a:spcPts val="0"/>
                        </a:spcAft>
                      </a:pPr>
                      <a:r>
                        <a:rPr lang="zh-TW" sz="1350" b="1" kern="100" dirty="0">
                          <a:effectLst/>
                          <a:latin typeface="+mj-ea"/>
                          <a:ea typeface="+mj-ea"/>
                        </a:rPr>
                        <a:t>最高採計</a:t>
                      </a:r>
                      <a:r>
                        <a:rPr lang="en-US" sz="1350" b="1" kern="100" dirty="0">
                          <a:effectLst/>
                          <a:latin typeface="+mj-ea"/>
                          <a:ea typeface="+mj-ea"/>
                        </a:rPr>
                        <a:t>9</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vMerge="1">
                  <a:txBody>
                    <a:bodyPr/>
                    <a:lstStyle/>
                    <a:p>
                      <a:endParaRPr lang="zh-TW" altLang="en-US"/>
                    </a:p>
                  </a:txBody>
                  <a:tcPr/>
                </a:tc>
                <a:extLst>
                  <a:ext uri="{0D108BD9-81ED-4DB2-BD59-A6C34878D82A}">
                    <a16:rowId xmlns="" xmlns:a16="http://schemas.microsoft.com/office/drawing/2014/main" val="10009"/>
                  </a:ext>
                </a:extLst>
              </a:tr>
              <a:tr h="373053">
                <a:tc vMerge="1">
                  <a:txBody>
                    <a:bodyPr/>
                    <a:lstStyle/>
                    <a:p>
                      <a:endParaRPr lang="zh-TW" altLang="en-US"/>
                    </a:p>
                  </a:txBody>
                  <a:tcPr/>
                </a:tc>
                <a:tc vMerge="1">
                  <a:txBody>
                    <a:bodyPr/>
                    <a:lstStyle/>
                    <a:p>
                      <a:endParaRPr lang="zh-TW" altLang="en-US"/>
                    </a:p>
                  </a:txBody>
                  <a:tcPr/>
                </a:tc>
                <a:tc>
                  <a:txBody>
                    <a:bodyPr/>
                    <a:lstStyle/>
                    <a:p>
                      <a:pPr algn="ctr">
                        <a:lnSpc>
                          <a:spcPct val="100000"/>
                        </a:lnSpc>
                        <a:spcAft>
                          <a:spcPts val="0"/>
                        </a:spcAft>
                      </a:pPr>
                      <a:r>
                        <a:rPr lang="zh-TW" sz="1350" b="1" kern="100" dirty="0">
                          <a:effectLst/>
                          <a:latin typeface="+mj-ea"/>
                          <a:ea typeface="+mj-ea"/>
                        </a:rPr>
                        <a:t>全國第</a:t>
                      </a:r>
                      <a:r>
                        <a:rPr lang="en-US" sz="1350" b="1" kern="100" dirty="0">
                          <a:effectLst/>
                          <a:latin typeface="+mj-ea"/>
                          <a:ea typeface="+mj-ea"/>
                        </a:rPr>
                        <a:t>1</a:t>
                      </a:r>
                      <a:r>
                        <a:rPr lang="zh-TW" sz="1350" b="1" kern="100" dirty="0">
                          <a:effectLst/>
                          <a:latin typeface="+mj-ea"/>
                          <a:ea typeface="+mj-ea"/>
                        </a:rPr>
                        <a:t>名</a:t>
                      </a:r>
                    </a:p>
                    <a:p>
                      <a:pPr algn="ctr">
                        <a:lnSpc>
                          <a:spcPct val="100000"/>
                        </a:lnSpc>
                        <a:spcAft>
                          <a:spcPts val="0"/>
                        </a:spcAft>
                      </a:pPr>
                      <a:r>
                        <a:rPr lang="en-US" sz="1350" b="1" kern="100" dirty="0">
                          <a:effectLst/>
                          <a:latin typeface="+mj-ea"/>
                          <a:ea typeface="+mj-ea"/>
                        </a:rPr>
                        <a:t>7</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10"/>
                  </a:ext>
                </a:extLst>
              </a:tr>
              <a:tr h="373053">
                <a:tc vMerge="1">
                  <a:txBody>
                    <a:bodyPr/>
                    <a:lstStyle/>
                    <a:p>
                      <a:endParaRPr lang="zh-TW" altLang="en-US"/>
                    </a:p>
                  </a:txBody>
                  <a:tcPr/>
                </a:tc>
                <a:tc vMerge="1">
                  <a:txBody>
                    <a:bodyPr/>
                    <a:lstStyle/>
                    <a:p>
                      <a:endParaRPr lang="zh-TW" altLang="en-US"/>
                    </a:p>
                  </a:txBody>
                  <a:tcPr/>
                </a:tc>
                <a:tc>
                  <a:txBody>
                    <a:bodyPr/>
                    <a:lstStyle/>
                    <a:p>
                      <a:pPr algn="ctr">
                        <a:lnSpc>
                          <a:spcPct val="100000"/>
                        </a:lnSpc>
                        <a:spcAft>
                          <a:spcPts val="0"/>
                        </a:spcAft>
                      </a:pPr>
                      <a:r>
                        <a:rPr lang="zh-TW" sz="1350" b="1" kern="100" dirty="0">
                          <a:effectLst/>
                          <a:latin typeface="+mj-ea"/>
                          <a:ea typeface="+mj-ea"/>
                        </a:rPr>
                        <a:t>全縣第</a:t>
                      </a:r>
                      <a:r>
                        <a:rPr lang="en-US" sz="1350" b="1" kern="100" dirty="0">
                          <a:effectLst/>
                          <a:latin typeface="+mj-ea"/>
                          <a:ea typeface="+mj-ea"/>
                        </a:rPr>
                        <a:t>1</a:t>
                      </a:r>
                      <a:r>
                        <a:rPr lang="zh-TW" sz="1350" b="1" kern="100" dirty="0">
                          <a:effectLst/>
                          <a:latin typeface="+mj-ea"/>
                          <a:ea typeface="+mj-ea"/>
                        </a:rPr>
                        <a:t>名</a:t>
                      </a:r>
                    </a:p>
                    <a:p>
                      <a:pPr algn="ctr">
                        <a:lnSpc>
                          <a:spcPct val="100000"/>
                        </a:lnSpc>
                        <a:spcAft>
                          <a:spcPts val="0"/>
                        </a:spcAft>
                      </a:pPr>
                      <a:r>
                        <a:rPr lang="en-US" sz="1350" b="1" kern="100" dirty="0">
                          <a:effectLst/>
                          <a:latin typeface="+mj-ea"/>
                          <a:ea typeface="+mj-ea"/>
                        </a:rPr>
                        <a:t>3</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a:txBody>
                    <a:bodyPr/>
                    <a:lstStyle/>
                    <a:p>
                      <a:pPr algn="ctr">
                        <a:lnSpc>
                          <a:spcPct val="100000"/>
                        </a:lnSpc>
                        <a:spcAft>
                          <a:spcPts val="0"/>
                        </a:spcAft>
                      </a:pPr>
                      <a:r>
                        <a:rPr lang="zh-TW" sz="1350" b="1" kern="100" dirty="0">
                          <a:effectLst/>
                          <a:latin typeface="+mj-ea"/>
                          <a:ea typeface="+mj-ea"/>
                        </a:rPr>
                        <a:t>全縣第</a:t>
                      </a:r>
                      <a:r>
                        <a:rPr lang="en-US" sz="1350" b="1" kern="100" dirty="0">
                          <a:effectLst/>
                          <a:latin typeface="+mj-ea"/>
                          <a:ea typeface="+mj-ea"/>
                        </a:rPr>
                        <a:t>2</a:t>
                      </a:r>
                      <a:r>
                        <a:rPr lang="zh-TW" sz="1350" b="1" kern="100" dirty="0">
                          <a:effectLst/>
                          <a:latin typeface="+mj-ea"/>
                          <a:ea typeface="+mj-ea"/>
                        </a:rPr>
                        <a:t>名</a:t>
                      </a:r>
                    </a:p>
                    <a:p>
                      <a:pPr algn="ctr">
                        <a:lnSpc>
                          <a:spcPct val="100000"/>
                        </a:lnSpc>
                        <a:spcAft>
                          <a:spcPts val="0"/>
                        </a:spcAft>
                      </a:pPr>
                      <a:r>
                        <a:rPr lang="en-US" sz="1350" b="1" kern="100" dirty="0">
                          <a:effectLst/>
                          <a:latin typeface="+mj-ea"/>
                          <a:ea typeface="+mj-ea"/>
                        </a:rPr>
                        <a:t>2</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a:txBody>
                    <a:bodyPr/>
                    <a:lstStyle/>
                    <a:p>
                      <a:pPr algn="ctr">
                        <a:lnSpc>
                          <a:spcPct val="100000"/>
                        </a:lnSpc>
                        <a:spcAft>
                          <a:spcPts val="0"/>
                        </a:spcAft>
                      </a:pPr>
                      <a:r>
                        <a:rPr kumimoji="0" lang="zh-TW" sz="1350" b="1" kern="100" dirty="0">
                          <a:solidFill>
                            <a:schemeClr val="dk1"/>
                          </a:solidFill>
                          <a:effectLst/>
                          <a:latin typeface="+mj-ea"/>
                          <a:ea typeface="+mj-ea"/>
                          <a:cs typeface="+mn-cs"/>
                        </a:rPr>
                        <a:t>全縣第</a:t>
                      </a:r>
                      <a:r>
                        <a:rPr kumimoji="0" lang="en-US" sz="1350" b="1" kern="100" dirty="0">
                          <a:solidFill>
                            <a:schemeClr val="dk1"/>
                          </a:solidFill>
                          <a:effectLst/>
                          <a:latin typeface="+mj-ea"/>
                          <a:ea typeface="+mj-ea"/>
                          <a:cs typeface="+mn-cs"/>
                        </a:rPr>
                        <a:t>3</a:t>
                      </a:r>
                      <a:r>
                        <a:rPr kumimoji="0" lang="zh-TW" sz="1350" b="1" kern="100" dirty="0">
                          <a:solidFill>
                            <a:schemeClr val="dk1"/>
                          </a:solidFill>
                          <a:effectLst/>
                          <a:latin typeface="+mj-ea"/>
                          <a:ea typeface="+mj-ea"/>
                          <a:cs typeface="+mn-cs"/>
                        </a:rPr>
                        <a:t>名</a:t>
                      </a:r>
                    </a:p>
                    <a:p>
                      <a:pPr algn="ctr">
                        <a:lnSpc>
                          <a:spcPct val="100000"/>
                        </a:lnSpc>
                        <a:spcAft>
                          <a:spcPts val="0"/>
                        </a:spcAft>
                      </a:pPr>
                      <a:r>
                        <a:rPr kumimoji="0" lang="en-US" sz="1350" b="1" kern="100" dirty="0">
                          <a:solidFill>
                            <a:schemeClr val="dk1"/>
                          </a:solidFill>
                          <a:effectLst/>
                          <a:latin typeface="+mj-ea"/>
                          <a:ea typeface="+mj-ea"/>
                          <a:cs typeface="+mn-cs"/>
                        </a:rPr>
                        <a:t>1</a:t>
                      </a:r>
                      <a:r>
                        <a:rPr kumimoji="0" lang="zh-TW" sz="1350" b="1" kern="100" dirty="0">
                          <a:solidFill>
                            <a:schemeClr val="dk1"/>
                          </a:solidFill>
                          <a:effectLst/>
                          <a:latin typeface="+mj-ea"/>
                          <a:ea typeface="+mj-ea"/>
                          <a:cs typeface="+mn-cs"/>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a:txBody>
                    <a:bodyPr/>
                    <a:lstStyle/>
                    <a:p>
                      <a:pPr algn="ctr">
                        <a:lnSpc>
                          <a:spcPct val="100000"/>
                        </a:lnSpc>
                        <a:spcAft>
                          <a:spcPts val="0"/>
                        </a:spcAft>
                      </a:pPr>
                      <a:r>
                        <a:rPr kumimoji="0" lang="zh-TW" sz="1350" b="1" kern="100" dirty="0">
                          <a:solidFill>
                            <a:schemeClr val="dk1"/>
                          </a:solidFill>
                          <a:effectLst/>
                          <a:latin typeface="+mj-ea"/>
                          <a:ea typeface="+mj-ea"/>
                          <a:cs typeface="+mn-cs"/>
                        </a:rPr>
                        <a:t>全縣第</a:t>
                      </a:r>
                      <a:r>
                        <a:rPr kumimoji="0" lang="en-US" sz="1350" b="1" kern="100" dirty="0">
                          <a:solidFill>
                            <a:schemeClr val="dk1"/>
                          </a:solidFill>
                          <a:effectLst/>
                          <a:latin typeface="+mj-ea"/>
                          <a:ea typeface="+mj-ea"/>
                          <a:cs typeface="+mn-cs"/>
                        </a:rPr>
                        <a:t>4</a:t>
                      </a:r>
                      <a:r>
                        <a:rPr kumimoji="0" lang="zh-TW" altLang="en-US" sz="1350" b="1" kern="100" dirty="0">
                          <a:solidFill>
                            <a:schemeClr val="dk1"/>
                          </a:solidFill>
                          <a:effectLst/>
                          <a:latin typeface="+mj-ea"/>
                          <a:ea typeface="+mj-ea"/>
                          <a:cs typeface="+mn-cs"/>
                        </a:rPr>
                        <a:t>、</a:t>
                      </a:r>
                      <a:r>
                        <a:rPr kumimoji="0" lang="en-US" altLang="zh-TW" sz="1350" b="1" kern="100" dirty="0">
                          <a:solidFill>
                            <a:schemeClr val="dk1"/>
                          </a:solidFill>
                          <a:effectLst/>
                          <a:latin typeface="+mj-ea"/>
                          <a:ea typeface="+mj-ea"/>
                          <a:cs typeface="+mn-cs"/>
                        </a:rPr>
                        <a:t>5</a:t>
                      </a:r>
                      <a:r>
                        <a:rPr kumimoji="0" lang="zh-TW" altLang="en-US" sz="1350" b="1" kern="100" dirty="0">
                          <a:solidFill>
                            <a:schemeClr val="dk1"/>
                          </a:solidFill>
                          <a:effectLst/>
                          <a:latin typeface="+mj-ea"/>
                          <a:ea typeface="+mj-ea"/>
                          <a:cs typeface="+mn-cs"/>
                        </a:rPr>
                        <a:t>、</a:t>
                      </a:r>
                      <a:r>
                        <a:rPr kumimoji="0" lang="en-US" altLang="zh-TW" sz="1350" b="1" kern="100" dirty="0">
                          <a:solidFill>
                            <a:schemeClr val="dk1"/>
                          </a:solidFill>
                          <a:effectLst/>
                          <a:latin typeface="+mj-ea"/>
                          <a:ea typeface="+mj-ea"/>
                          <a:cs typeface="+mn-cs"/>
                        </a:rPr>
                        <a:t>6</a:t>
                      </a:r>
                      <a:r>
                        <a:rPr kumimoji="0" lang="zh-TW" sz="1350" b="1" kern="100" dirty="0">
                          <a:solidFill>
                            <a:schemeClr val="dk1"/>
                          </a:solidFill>
                          <a:effectLst/>
                          <a:latin typeface="+mj-ea"/>
                          <a:ea typeface="+mj-ea"/>
                          <a:cs typeface="+mn-cs"/>
                        </a:rPr>
                        <a:t>名</a:t>
                      </a:r>
                      <a:r>
                        <a:rPr kumimoji="0" lang="en-US" sz="1350" b="1" kern="100" dirty="0">
                          <a:solidFill>
                            <a:schemeClr val="dk1"/>
                          </a:solidFill>
                          <a:effectLst/>
                          <a:latin typeface="+mj-ea"/>
                          <a:ea typeface="+mj-ea"/>
                          <a:cs typeface="+mn-cs"/>
                        </a:rPr>
                        <a:t>0.5</a:t>
                      </a:r>
                      <a:r>
                        <a:rPr kumimoji="0" lang="zh-TW" sz="1350" b="1" kern="100" dirty="0">
                          <a:solidFill>
                            <a:schemeClr val="dk1"/>
                          </a:solidFill>
                          <a:effectLst/>
                          <a:latin typeface="+mj-ea"/>
                          <a:ea typeface="+mj-ea"/>
                          <a:cs typeface="+mn-cs"/>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11"/>
                  </a:ext>
                </a:extLst>
              </a:tr>
              <a:tr h="518368">
                <a:tc vMerge="1">
                  <a:txBody>
                    <a:bodyPr/>
                    <a:lstStyle/>
                    <a:p>
                      <a:endParaRPr lang="zh-TW" altLang="en-US"/>
                    </a:p>
                  </a:txBody>
                  <a:tcPr/>
                </a:tc>
                <a:tc>
                  <a:txBody>
                    <a:bodyPr/>
                    <a:lstStyle/>
                    <a:p>
                      <a:pPr algn="ctr">
                        <a:lnSpc>
                          <a:spcPct val="100000"/>
                        </a:lnSpc>
                        <a:spcAft>
                          <a:spcPts val="0"/>
                        </a:spcAft>
                      </a:pPr>
                      <a:r>
                        <a:rPr lang="zh-TW" sz="1350" b="1" kern="100">
                          <a:effectLst/>
                          <a:latin typeface="+mj-ea"/>
                          <a:ea typeface="+mj-ea"/>
                        </a:rPr>
                        <a:t>體適能</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a:txBody>
                    <a:bodyPr/>
                    <a:lstStyle/>
                    <a:p>
                      <a:pPr algn="just">
                        <a:lnSpc>
                          <a:spcPct val="100000"/>
                        </a:lnSpc>
                        <a:spcAft>
                          <a:spcPts val="0"/>
                        </a:spcAft>
                      </a:pPr>
                      <a:r>
                        <a:rPr lang="zh-TW" sz="1350" b="1" kern="100">
                          <a:effectLst/>
                          <a:latin typeface="+mj-ea"/>
                          <a:ea typeface="+mj-ea"/>
                        </a:rPr>
                        <a:t>任一項成績達門檻標準者得</a:t>
                      </a:r>
                      <a:r>
                        <a:rPr lang="en-US" sz="1350" b="1" kern="100">
                          <a:effectLst/>
                          <a:latin typeface="+mj-ea"/>
                          <a:ea typeface="+mj-ea"/>
                        </a:rPr>
                        <a:t>3</a:t>
                      </a:r>
                      <a:r>
                        <a:rPr lang="zh-TW" sz="1350" b="1" kern="10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a:txBody>
                    <a:bodyPr/>
                    <a:lstStyle/>
                    <a:p>
                      <a:pPr algn="ct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a:txBody>
                    <a:bodyPr/>
                    <a:lstStyle/>
                    <a:p>
                      <a:pPr algn="ct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a:txBody>
                    <a:bodyPr/>
                    <a:lstStyle/>
                    <a:p>
                      <a:pPr algn="ctr">
                        <a:lnSpc>
                          <a:spcPct val="100000"/>
                        </a:lnSpc>
                        <a:spcAft>
                          <a:spcPts val="0"/>
                        </a:spcAft>
                      </a:pPr>
                      <a:r>
                        <a:rPr lang="en-US" sz="1350" b="1" kern="100" dirty="0">
                          <a:effectLst/>
                          <a:latin typeface="+mj-ea"/>
                          <a:ea typeface="+mj-ea"/>
                        </a:rPr>
                        <a:t> </a:t>
                      </a:r>
                      <a:endParaRPr lang="zh-TW" sz="1350" b="1" kern="100" dirty="0">
                        <a:effectLst/>
                        <a:latin typeface="+mj-ea"/>
                        <a:ea typeface="+mj-ea"/>
                      </a:endParaRP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a:txBody>
                    <a:bodyPr/>
                    <a:lstStyle/>
                    <a:p>
                      <a:pPr>
                        <a:lnSpc>
                          <a:spcPct val="100000"/>
                        </a:lnSpc>
                        <a:spcAft>
                          <a:spcPts val="0"/>
                        </a:spcAft>
                      </a:pPr>
                      <a:r>
                        <a:rPr lang="zh-TW" sz="1350" b="1" kern="100" dirty="0">
                          <a:effectLst/>
                          <a:latin typeface="+mj-ea"/>
                          <a:ea typeface="+mj-ea"/>
                        </a:rPr>
                        <a:t>最高採計</a:t>
                      </a:r>
                      <a:r>
                        <a:rPr lang="en-US" sz="1350" b="1" kern="100" dirty="0">
                          <a:effectLst/>
                          <a:latin typeface="+mj-ea"/>
                          <a:ea typeface="+mj-ea"/>
                        </a:rPr>
                        <a:t>6</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0E1"/>
                    </a:solidFill>
                  </a:tcPr>
                </a:tc>
                <a:tc vMerge="1">
                  <a:txBody>
                    <a:bodyPr/>
                    <a:lstStyle/>
                    <a:p>
                      <a:endParaRPr lang="zh-TW" altLang="en-US"/>
                    </a:p>
                  </a:txBody>
                  <a:tcPr/>
                </a:tc>
                <a:extLst>
                  <a:ext uri="{0D108BD9-81ED-4DB2-BD59-A6C34878D82A}">
                    <a16:rowId xmlns="" xmlns:a16="http://schemas.microsoft.com/office/drawing/2014/main" val="10012"/>
                  </a:ext>
                </a:extLst>
              </a:tr>
              <a:tr h="373053">
                <a:tc gridSpan="2">
                  <a:txBody>
                    <a:bodyPr/>
                    <a:lstStyle/>
                    <a:p>
                      <a:pPr algn="ctr">
                        <a:lnSpc>
                          <a:spcPct val="100000"/>
                        </a:lnSpc>
                        <a:spcAft>
                          <a:spcPts val="0"/>
                        </a:spcAft>
                      </a:pPr>
                      <a:r>
                        <a:rPr lang="zh-TW" sz="1350" b="1" kern="100" dirty="0">
                          <a:solidFill>
                            <a:schemeClr val="bg1"/>
                          </a:solidFill>
                          <a:effectLst/>
                          <a:latin typeface="+mj-ea"/>
                          <a:ea typeface="+mj-ea"/>
                        </a:rPr>
                        <a:t>教育會考</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69FA"/>
                    </a:solidFill>
                  </a:tcPr>
                </a:tc>
                <a:tc hMerge="1">
                  <a:txBody>
                    <a:bodyPr/>
                    <a:lstStyle/>
                    <a:p>
                      <a:endParaRPr lang="zh-TW" altLang="en-US"/>
                    </a:p>
                  </a:txBody>
                  <a:tcPr/>
                </a:tc>
                <a:tc>
                  <a:txBody>
                    <a:bodyPr/>
                    <a:lstStyle/>
                    <a:p>
                      <a:pPr algn="ctr">
                        <a:lnSpc>
                          <a:spcPct val="100000"/>
                        </a:lnSpc>
                        <a:spcAft>
                          <a:spcPts val="0"/>
                        </a:spcAft>
                      </a:pPr>
                      <a:r>
                        <a:rPr lang="en-US" sz="1350" b="1" kern="100" dirty="0">
                          <a:solidFill>
                            <a:schemeClr val="bg1"/>
                          </a:solidFill>
                          <a:effectLst/>
                          <a:latin typeface="+mj-ea"/>
                          <a:ea typeface="+mj-ea"/>
                        </a:rPr>
                        <a:t>A++</a:t>
                      </a:r>
                      <a:r>
                        <a:rPr lang="zh-TW" sz="1350" b="1" kern="100" dirty="0">
                          <a:solidFill>
                            <a:schemeClr val="bg1"/>
                          </a:solidFill>
                          <a:effectLst/>
                          <a:latin typeface="+mj-ea"/>
                          <a:ea typeface="+mj-ea"/>
                        </a:rPr>
                        <a:t>、</a:t>
                      </a:r>
                      <a:r>
                        <a:rPr lang="en-US" sz="1350" b="1" kern="100" dirty="0">
                          <a:solidFill>
                            <a:schemeClr val="bg1"/>
                          </a:solidFill>
                          <a:effectLst/>
                          <a:latin typeface="+mj-ea"/>
                          <a:ea typeface="+mj-ea"/>
                        </a:rPr>
                        <a:t>A+</a:t>
                      </a:r>
                      <a:r>
                        <a:rPr lang="zh-TW" sz="1350" b="1" kern="100" dirty="0">
                          <a:solidFill>
                            <a:schemeClr val="bg1"/>
                          </a:solidFill>
                          <a:effectLst/>
                          <a:latin typeface="+mj-ea"/>
                          <a:ea typeface="+mj-ea"/>
                        </a:rPr>
                        <a:t>、</a:t>
                      </a:r>
                      <a:r>
                        <a:rPr lang="en-US" sz="1350" b="1" kern="100" dirty="0">
                          <a:solidFill>
                            <a:schemeClr val="bg1"/>
                          </a:solidFill>
                          <a:effectLst/>
                          <a:latin typeface="+mj-ea"/>
                          <a:ea typeface="+mj-ea"/>
                        </a:rPr>
                        <a:t>A</a:t>
                      </a:r>
                      <a:endParaRPr lang="zh-TW" sz="1350" b="1" kern="100" dirty="0">
                        <a:solidFill>
                          <a:schemeClr val="bg1"/>
                        </a:solidFill>
                        <a:effectLst/>
                        <a:latin typeface="+mj-ea"/>
                        <a:ea typeface="+mj-ea"/>
                      </a:endParaRPr>
                    </a:p>
                    <a:p>
                      <a:pPr algn="ctr">
                        <a:lnSpc>
                          <a:spcPct val="100000"/>
                        </a:lnSpc>
                        <a:spcAft>
                          <a:spcPts val="0"/>
                        </a:spcAft>
                      </a:pPr>
                      <a:r>
                        <a:rPr lang="zh-TW" sz="1350" b="1" kern="100" dirty="0">
                          <a:solidFill>
                            <a:schemeClr val="bg1"/>
                          </a:solidFill>
                          <a:effectLst/>
                          <a:latin typeface="+mj-ea"/>
                          <a:ea typeface="+mj-ea"/>
                        </a:rPr>
                        <a:t>每科</a:t>
                      </a:r>
                      <a:r>
                        <a:rPr lang="en-US" sz="1350" b="1" kern="100" dirty="0">
                          <a:solidFill>
                            <a:schemeClr val="bg1"/>
                          </a:solidFill>
                          <a:effectLst/>
                          <a:latin typeface="+mj-ea"/>
                          <a:ea typeface="+mj-ea"/>
                        </a:rPr>
                        <a:t>6</a:t>
                      </a:r>
                      <a:r>
                        <a:rPr lang="zh-TW" sz="1350" b="1" kern="100" dirty="0">
                          <a:solidFill>
                            <a:schemeClr val="bg1"/>
                          </a:solidFill>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69FA"/>
                    </a:solidFill>
                  </a:tcPr>
                </a:tc>
                <a:tc>
                  <a:txBody>
                    <a:bodyPr/>
                    <a:lstStyle/>
                    <a:p>
                      <a:pPr algn="ctr">
                        <a:lnSpc>
                          <a:spcPct val="100000"/>
                        </a:lnSpc>
                        <a:spcAft>
                          <a:spcPts val="0"/>
                        </a:spcAft>
                      </a:pPr>
                      <a:r>
                        <a:rPr lang="en-US" sz="1350" b="1" kern="100" dirty="0">
                          <a:solidFill>
                            <a:schemeClr val="bg1"/>
                          </a:solidFill>
                          <a:effectLst/>
                          <a:latin typeface="+mj-ea"/>
                          <a:ea typeface="+mj-ea"/>
                        </a:rPr>
                        <a:t>B++</a:t>
                      </a:r>
                      <a:endParaRPr lang="zh-TW" sz="1350" b="1" kern="100" dirty="0">
                        <a:solidFill>
                          <a:schemeClr val="bg1"/>
                        </a:solidFill>
                        <a:effectLst/>
                        <a:latin typeface="+mj-ea"/>
                        <a:ea typeface="+mj-ea"/>
                      </a:endParaRPr>
                    </a:p>
                    <a:p>
                      <a:pPr algn="ctr">
                        <a:lnSpc>
                          <a:spcPct val="100000"/>
                        </a:lnSpc>
                        <a:spcAft>
                          <a:spcPts val="0"/>
                        </a:spcAft>
                      </a:pPr>
                      <a:r>
                        <a:rPr lang="zh-TW" sz="1350" b="1" kern="100" dirty="0">
                          <a:solidFill>
                            <a:schemeClr val="bg1"/>
                          </a:solidFill>
                          <a:effectLst/>
                          <a:latin typeface="+mj-ea"/>
                          <a:ea typeface="+mj-ea"/>
                        </a:rPr>
                        <a:t>每科</a:t>
                      </a:r>
                      <a:r>
                        <a:rPr lang="en-US" sz="1350" b="1" kern="100" dirty="0">
                          <a:solidFill>
                            <a:schemeClr val="bg1"/>
                          </a:solidFill>
                          <a:effectLst/>
                          <a:latin typeface="+mj-ea"/>
                          <a:ea typeface="+mj-ea"/>
                        </a:rPr>
                        <a:t>5</a:t>
                      </a:r>
                      <a:r>
                        <a:rPr lang="zh-TW" sz="1350" b="1" kern="100" dirty="0">
                          <a:solidFill>
                            <a:schemeClr val="bg1"/>
                          </a:solidFill>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69FA"/>
                    </a:solidFill>
                  </a:tcPr>
                </a:tc>
                <a:tc>
                  <a:txBody>
                    <a:bodyPr/>
                    <a:lstStyle/>
                    <a:p>
                      <a:pPr algn="ctr">
                        <a:lnSpc>
                          <a:spcPct val="100000"/>
                        </a:lnSpc>
                        <a:spcAft>
                          <a:spcPts val="0"/>
                        </a:spcAft>
                      </a:pPr>
                      <a:r>
                        <a:rPr lang="en-US" sz="1350" b="1" kern="100" dirty="0">
                          <a:solidFill>
                            <a:schemeClr val="bg1"/>
                          </a:solidFill>
                          <a:effectLst/>
                          <a:latin typeface="+mj-ea"/>
                          <a:ea typeface="+mj-ea"/>
                        </a:rPr>
                        <a:t>B+</a:t>
                      </a:r>
                      <a:endParaRPr lang="zh-TW" sz="1350" b="1" kern="100" dirty="0">
                        <a:solidFill>
                          <a:schemeClr val="bg1"/>
                        </a:solidFill>
                        <a:effectLst/>
                        <a:latin typeface="+mj-ea"/>
                        <a:ea typeface="+mj-ea"/>
                      </a:endParaRPr>
                    </a:p>
                    <a:p>
                      <a:pPr algn="ctr">
                        <a:lnSpc>
                          <a:spcPct val="100000"/>
                        </a:lnSpc>
                        <a:spcAft>
                          <a:spcPts val="0"/>
                        </a:spcAft>
                      </a:pPr>
                      <a:r>
                        <a:rPr lang="zh-TW" sz="1350" b="1" kern="100" dirty="0">
                          <a:solidFill>
                            <a:schemeClr val="bg1"/>
                          </a:solidFill>
                          <a:effectLst/>
                          <a:latin typeface="+mj-ea"/>
                          <a:ea typeface="+mj-ea"/>
                        </a:rPr>
                        <a:t>每科</a:t>
                      </a:r>
                      <a:r>
                        <a:rPr lang="en-US" sz="1350" b="1" kern="100" dirty="0">
                          <a:solidFill>
                            <a:schemeClr val="bg1"/>
                          </a:solidFill>
                          <a:effectLst/>
                          <a:latin typeface="+mj-ea"/>
                          <a:ea typeface="+mj-ea"/>
                        </a:rPr>
                        <a:t>4.5</a:t>
                      </a:r>
                      <a:r>
                        <a:rPr lang="zh-TW" sz="1350" b="1" kern="100" dirty="0">
                          <a:solidFill>
                            <a:schemeClr val="bg1"/>
                          </a:solidFill>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69FA"/>
                    </a:solidFill>
                  </a:tcPr>
                </a:tc>
                <a:tc>
                  <a:txBody>
                    <a:bodyPr/>
                    <a:lstStyle/>
                    <a:p>
                      <a:pPr algn="ctr">
                        <a:lnSpc>
                          <a:spcPct val="100000"/>
                        </a:lnSpc>
                        <a:spcAft>
                          <a:spcPts val="0"/>
                        </a:spcAft>
                      </a:pPr>
                      <a:r>
                        <a:rPr lang="en-US" sz="1350" b="1" kern="100" dirty="0">
                          <a:solidFill>
                            <a:schemeClr val="bg1"/>
                          </a:solidFill>
                          <a:effectLst/>
                          <a:latin typeface="+mj-ea"/>
                          <a:ea typeface="+mj-ea"/>
                        </a:rPr>
                        <a:t>B</a:t>
                      </a:r>
                      <a:endParaRPr lang="zh-TW" sz="1350" b="1" kern="100" dirty="0">
                        <a:solidFill>
                          <a:schemeClr val="bg1"/>
                        </a:solidFill>
                        <a:effectLst/>
                        <a:latin typeface="+mj-ea"/>
                        <a:ea typeface="+mj-ea"/>
                      </a:endParaRPr>
                    </a:p>
                    <a:p>
                      <a:pPr>
                        <a:lnSpc>
                          <a:spcPct val="100000"/>
                        </a:lnSpc>
                        <a:spcAft>
                          <a:spcPts val="0"/>
                        </a:spcAft>
                      </a:pPr>
                      <a:r>
                        <a:rPr lang="en-US" sz="1350" b="1" kern="100" dirty="0">
                          <a:solidFill>
                            <a:schemeClr val="bg1"/>
                          </a:solidFill>
                          <a:effectLst/>
                          <a:latin typeface="+mj-ea"/>
                          <a:ea typeface="+mj-ea"/>
                        </a:rPr>
                        <a:t>   </a:t>
                      </a:r>
                      <a:r>
                        <a:rPr lang="zh-TW" sz="1350" b="1" kern="100" dirty="0">
                          <a:solidFill>
                            <a:schemeClr val="bg1"/>
                          </a:solidFill>
                          <a:effectLst/>
                          <a:latin typeface="+mj-ea"/>
                          <a:ea typeface="+mj-ea"/>
                        </a:rPr>
                        <a:t>每科</a:t>
                      </a:r>
                      <a:r>
                        <a:rPr lang="en-US" sz="1350" b="1" kern="100" dirty="0">
                          <a:solidFill>
                            <a:schemeClr val="bg1"/>
                          </a:solidFill>
                          <a:effectLst/>
                          <a:latin typeface="+mj-ea"/>
                          <a:ea typeface="+mj-ea"/>
                        </a:rPr>
                        <a:t>4</a:t>
                      </a:r>
                      <a:r>
                        <a:rPr lang="zh-TW" sz="1350" b="1" kern="100" dirty="0">
                          <a:solidFill>
                            <a:schemeClr val="bg1"/>
                          </a:solidFill>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69FA"/>
                    </a:solidFill>
                  </a:tcPr>
                </a:tc>
                <a:tc>
                  <a:txBody>
                    <a:bodyPr/>
                    <a:lstStyle/>
                    <a:p>
                      <a:pPr algn="ctr">
                        <a:lnSpc>
                          <a:spcPct val="100000"/>
                        </a:lnSpc>
                        <a:spcAft>
                          <a:spcPts val="0"/>
                        </a:spcAft>
                      </a:pPr>
                      <a:r>
                        <a:rPr lang="en-US" sz="1350" b="1" kern="100" dirty="0">
                          <a:solidFill>
                            <a:schemeClr val="bg1"/>
                          </a:solidFill>
                          <a:effectLst/>
                          <a:latin typeface="+mj-ea"/>
                          <a:ea typeface="+mj-ea"/>
                        </a:rPr>
                        <a:t>C</a:t>
                      </a:r>
                      <a:endParaRPr lang="zh-TW" sz="1350" b="1" kern="100" dirty="0">
                        <a:solidFill>
                          <a:schemeClr val="bg1"/>
                        </a:solidFill>
                        <a:effectLst/>
                        <a:latin typeface="+mj-ea"/>
                        <a:ea typeface="+mj-ea"/>
                      </a:endParaRPr>
                    </a:p>
                    <a:p>
                      <a:pPr>
                        <a:lnSpc>
                          <a:spcPct val="100000"/>
                        </a:lnSpc>
                        <a:spcAft>
                          <a:spcPts val="0"/>
                        </a:spcAft>
                      </a:pPr>
                      <a:r>
                        <a:rPr lang="en-US" sz="1350" b="1" kern="100" dirty="0">
                          <a:solidFill>
                            <a:schemeClr val="bg1"/>
                          </a:solidFill>
                          <a:effectLst/>
                          <a:latin typeface="+mj-ea"/>
                          <a:ea typeface="+mj-ea"/>
                        </a:rPr>
                        <a:t>  </a:t>
                      </a:r>
                      <a:r>
                        <a:rPr lang="zh-TW" sz="1350" b="1" kern="100" dirty="0">
                          <a:solidFill>
                            <a:schemeClr val="bg1"/>
                          </a:solidFill>
                          <a:effectLst/>
                          <a:latin typeface="+mj-ea"/>
                          <a:ea typeface="+mj-ea"/>
                        </a:rPr>
                        <a:t>每科</a:t>
                      </a:r>
                      <a:r>
                        <a:rPr lang="en-US" sz="1350" b="1" kern="100" dirty="0">
                          <a:solidFill>
                            <a:schemeClr val="bg1"/>
                          </a:solidFill>
                          <a:effectLst/>
                          <a:latin typeface="+mj-ea"/>
                          <a:ea typeface="+mj-ea"/>
                        </a:rPr>
                        <a:t>2</a:t>
                      </a:r>
                      <a:r>
                        <a:rPr lang="zh-TW" sz="1350" b="1" kern="100" dirty="0">
                          <a:solidFill>
                            <a:schemeClr val="bg1"/>
                          </a:solidFill>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69FA"/>
                    </a:solidFill>
                  </a:tcPr>
                </a:tc>
                <a:tc>
                  <a:txBody>
                    <a:bodyPr/>
                    <a:lstStyle/>
                    <a:p>
                      <a:pPr algn="ctr">
                        <a:lnSpc>
                          <a:spcPct val="100000"/>
                        </a:lnSpc>
                        <a:spcAft>
                          <a:spcPts val="0"/>
                        </a:spcAft>
                      </a:pPr>
                      <a:r>
                        <a:rPr lang="en-US" sz="1350" b="1" kern="100" dirty="0">
                          <a:solidFill>
                            <a:schemeClr val="bg1"/>
                          </a:solidFill>
                          <a:effectLst/>
                          <a:latin typeface="+mj-ea"/>
                          <a:ea typeface="+mj-ea"/>
                        </a:rPr>
                        <a:t>30</a:t>
                      </a:r>
                      <a:r>
                        <a:rPr lang="zh-TW" sz="1350" b="1" kern="100" dirty="0">
                          <a:solidFill>
                            <a:schemeClr val="bg1"/>
                          </a:solidFill>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69FA"/>
                    </a:solidFill>
                  </a:tcPr>
                </a:tc>
                <a:extLst>
                  <a:ext uri="{0D108BD9-81ED-4DB2-BD59-A6C34878D82A}">
                    <a16:rowId xmlns="" xmlns:a16="http://schemas.microsoft.com/office/drawing/2014/main" val="10013"/>
                  </a:ext>
                </a:extLst>
              </a:tr>
              <a:tr h="211895">
                <a:tc gridSpan="7">
                  <a:txBody>
                    <a:bodyPr/>
                    <a:lstStyle/>
                    <a:p>
                      <a:pPr algn="ctr">
                        <a:lnSpc>
                          <a:spcPct val="100000"/>
                        </a:lnSpc>
                        <a:spcAft>
                          <a:spcPts val="0"/>
                        </a:spcAft>
                      </a:pPr>
                      <a:r>
                        <a:rPr lang="zh-TW" sz="1350" b="1" kern="100" dirty="0">
                          <a:effectLst/>
                          <a:latin typeface="+mj-ea"/>
                          <a:ea typeface="+mj-ea"/>
                        </a:rPr>
                        <a:t>合計積分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ct val="100000"/>
                        </a:lnSpc>
                        <a:spcAft>
                          <a:spcPts val="0"/>
                        </a:spcAft>
                      </a:pPr>
                      <a:r>
                        <a:rPr lang="en-US" sz="1350" b="1" kern="100" dirty="0">
                          <a:effectLst/>
                          <a:latin typeface="+mj-ea"/>
                          <a:ea typeface="+mj-ea"/>
                        </a:rPr>
                        <a:t>90</a:t>
                      </a:r>
                      <a:r>
                        <a:rPr lang="zh-TW" sz="1350" b="1" kern="100" dirty="0">
                          <a:effectLst/>
                          <a:latin typeface="+mj-ea"/>
                          <a:ea typeface="+mj-ea"/>
                        </a:rPr>
                        <a:t>分</a:t>
                      </a:r>
                    </a:p>
                  </a:txBody>
                  <a:tcPr marL="6988" marR="6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4"/>
                  </a:ext>
                </a:extLst>
              </a:tr>
              <a:tr h="113755">
                <a:tc gridSpan="8">
                  <a:txBody>
                    <a:bodyPr/>
                    <a:lstStyle/>
                    <a:p>
                      <a:pPr>
                        <a:lnSpc>
                          <a:spcPct val="100000"/>
                        </a:lnSpc>
                        <a:spcAft>
                          <a:spcPts val="0"/>
                        </a:spcAft>
                      </a:pPr>
                      <a:r>
                        <a:rPr lang="zh-TW" sz="1350" kern="100" dirty="0">
                          <a:effectLst/>
                          <a:latin typeface="+mj-ea"/>
                          <a:ea typeface="+mj-ea"/>
                        </a:rPr>
                        <a:t>註：其他依雲林區十二年國民基本教育免試入學超額比序項目採計作業補充說明辦理</a:t>
                      </a:r>
                    </a:p>
                  </a:txBody>
                  <a:tcPr marL="6988" marR="6988" marT="0" marB="0" anchor="ctr">
                    <a:lnT w="12700" cap="flat" cmpd="sng" algn="ctr">
                      <a:solidFill>
                        <a:schemeClr val="tx1"/>
                      </a:solidFill>
                      <a:prstDash val="solid"/>
                      <a:round/>
                      <a:headEnd type="none" w="med" len="med"/>
                      <a:tailEnd type="none" w="med" len="med"/>
                    </a:lnT>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15"/>
                  </a:ext>
                </a:extLst>
              </a:tr>
            </a:tbl>
          </a:graphicData>
        </a:graphic>
      </p:graphicFrame>
      <p:sp>
        <p:nvSpPr>
          <p:cNvPr id="7" name="矩形 6"/>
          <p:cNvSpPr/>
          <p:nvPr/>
        </p:nvSpPr>
        <p:spPr>
          <a:xfrm>
            <a:off x="0" y="0"/>
            <a:ext cx="9144000" cy="432048"/>
          </a:xfrm>
          <a:prstGeom prst="rect">
            <a:avLst/>
          </a:prstGeom>
          <a:solidFill>
            <a:srgbClr val="A381F7"/>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2000" b="1" dirty="0">
                <a:solidFill>
                  <a:srgbClr val="FFFF00"/>
                </a:solidFill>
                <a:latin typeface="微軟正黑體" panose="020B0604030504040204" pitchFamily="34" charset="-120"/>
                <a:ea typeface="微軟正黑體" panose="020B0604030504040204" pitchFamily="34" charset="-120"/>
              </a:rPr>
              <a:t>109</a:t>
            </a:r>
            <a:r>
              <a:rPr lang="zh-TW" altLang="en-US" sz="2000" b="1" dirty="0">
                <a:solidFill>
                  <a:srgbClr val="FFFF00"/>
                </a:solidFill>
                <a:latin typeface="微軟正黑體" panose="020B0604030504040204" pitchFamily="34" charset="-120"/>
                <a:ea typeface="微軟正黑體" panose="020B0604030504040204" pitchFamily="34" charset="-120"/>
              </a:rPr>
              <a:t>年雲林區免試入學超額比序表</a:t>
            </a:r>
          </a:p>
        </p:txBody>
      </p:sp>
    </p:spTree>
    <p:extLst>
      <p:ext uri="{BB962C8B-B14F-4D97-AF65-F5344CB8AC3E}">
        <p14:creationId xmlns:p14="http://schemas.microsoft.com/office/powerpoint/2010/main" val="3887162718"/>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309106258"/>
              </p:ext>
            </p:extLst>
          </p:nvPr>
        </p:nvGraphicFramePr>
        <p:xfrm>
          <a:off x="740767" y="260044"/>
          <a:ext cx="8064895" cy="6488880"/>
        </p:xfrm>
        <a:graphic>
          <a:graphicData uri="http://schemas.openxmlformats.org/drawingml/2006/table">
            <a:tbl>
              <a:tblPr firstRow="1" firstCol="1" lastRow="1" lastCol="1" bandRow="1" bandCol="1">
                <a:tableStyleId>{5C22544A-7EE6-4342-B048-85BDC9FD1C3A}</a:tableStyleId>
              </a:tblPr>
              <a:tblGrid>
                <a:gridCol w="450131">
                  <a:extLst>
                    <a:ext uri="{9D8B030D-6E8A-4147-A177-3AD203B41FA5}">
                      <a16:colId xmlns="" xmlns:a16="http://schemas.microsoft.com/office/drawing/2014/main" val="20000"/>
                    </a:ext>
                  </a:extLst>
                </a:gridCol>
                <a:gridCol w="1134044">
                  <a:extLst>
                    <a:ext uri="{9D8B030D-6E8A-4147-A177-3AD203B41FA5}">
                      <a16:colId xmlns="" xmlns:a16="http://schemas.microsoft.com/office/drawing/2014/main" val="20001"/>
                    </a:ext>
                  </a:extLst>
                </a:gridCol>
                <a:gridCol w="2961493">
                  <a:extLst>
                    <a:ext uri="{9D8B030D-6E8A-4147-A177-3AD203B41FA5}">
                      <a16:colId xmlns="" xmlns:a16="http://schemas.microsoft.com/office/drawing/2014/main" val="20002"/>
                    </a:ext>
                  </a:extLst>
                </a:gridCol>
                <a:gridCol w="3519227">
                  <a:extLst>
                    <a:ext uri="{9D8B030D-6E8A-4147-A177-3AD203B41FA5}">
                      <a16:colId xmlns="" xmlns:a16="http://schemas.microsoft.com/office/drawing/2014/main" val="20003"/>
                    </a:ext>
                  </a:extLst>
                </a:gridCol>
              </a:tblGrid>
              <a:tr h="396000">
                <a:tc>
                  <a:txBody>
                    <a:bodyPr/>
                    <a:lstStyle/>
                    <a:p>
                      <a:pPr algn="ctr">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序號</a:t>
                      </a: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辦理期間</a:t>
                      </a: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競賽名稱</a:t>
                      </a: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全國性</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國際性</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競賽項目</a:t>
                      </a: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 xmlns:a16="http://schemas.microsoft.com/office/drawing/2014/main" val="10000"/>
                  </a:ext>
                </a:extLst>
              </a:tr>
              <a:tr h="396000">
                <a:tc>
                  <a:txBody>
                    <a:bodyPr/>
                    <a:lstStyle/>
                    <a:p>
                      <a:pPr algn="ctr">
                        <a:spcAft>
                          <a:spcPts val="0"/>
                        </a:spcAft>
                      </a:pPr>
                      <a:r>
                        <a:rPr lang="en-US" sz="1400" b="1" kern="100" dirty="0">
                          <a:solidFill>
                            <a:schemeClr val="tx1"/>
                          </a:solidFill>
                          <a:effectLst/>
                          <a:latin typeface="微軟正黑體" panose="020B0604030504040204" pitchFamily="34" charset="-120"/>
                          <a:ea typeface="微軟正黑體" panose="020B0604030504040204" pitchFamily="34" charset="-120"/>
                        </a:rPr>
                        <a:t>1</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200"/>
                        </a:lnSpc>
                        <a:spcAft>
                          <a:spcPts val="0"/>
                        </a:spcAft>
                      </a:pPr>
                      <a:r>
                        <a:rPr lang="zh-TW" sz="1600" kern="100" dirty="0">
                          <a:effectLst/>
                          <a:latin typeface="Times New Roman"/>
                          <a:ea typeface="標楷體"/>
                        </a:rPr>
                        <a:t>每年</a:t>
                      </a:r>
                      <a:endParaRPr lang="zh-TW" sz="1600" kern="100" dirty="0">
                        <a:effectLst/>
                        <a:latin typeface="Times New Roman"/>
                        <a:ea typeface="新細明體"/>
                      </a:endParaRPr>
                    </a:p>
                    <a:p>
                      <a:pPr algn="ctr">
                        <a:lnSpc>
                          <a:spcPts val="1200"/>
                        </a:lnSpc>
                        <a:spcAft>
                          <a:spcPts val="0"/>
                        </a:spcAft>
                      </a:pPr>
                      <a:r>
                        <a:rPr lang="en-US" sz="1600" kern="100" dirty="0">
                          <a:effectLst/>
                          <a:latin typeface="標楷體"/>
                          <a:ea typeface="新細明體"/>
                        </a:rPr>
                        <a:t>5</a:t>
                      </a:r>
                      <a:r>
                        <a:rPr lang="zh-TW" sz="1600" kern="100" dirty="0">
                          <a:effectLst/>
                          <a:latin typeface="Times New Roman"/>
                          <a:ea typeface="標楷體"/>
                        </a:rPr>
                        <a:t>月</a:t>
                      </a:r>
                      <a:endParaRPr lang="zh-TW" sz="1600" kern="100" dirty="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kern="100" dirty="0">
                          <a:effectLst/>
                          <a:latin typeface="Times New Roman"/>
                          <a:ea typeface="標楷體"/>
                        </a:rPr>
                        <a:t>雲林縣公私立國民中小學科學展覽會</a:t>
                      </a:r>
                      <a:endParaRPr lang="zh-TW" sz="1600" kern="100" dirty="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b="0" kern="100" dirty="0">
                          <a:solidFill>
                            <a:schemeClr val="tx1"/>
                          </a:solidFill>
                          <a:effectLst/>
                          <a:latin typeface="Times New Roman"/>
                          <a:ea typeface="標楷體"/>
                        </a:rPr>
                        <a:t>中華民國中小學科學展覽會</a:t>
                      </a:r>
                      <a:endParaRPr lang="zh-TW" sz="1600" b="0" kern="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96000">
                <a:tc>
                  <a:txBody>
                    <a:bodyPr/>
                    <a:lstStyle/>
                    <a:p>
                      <a:pPr algn="ctr">
                        <a:spcAft>
                          <a:spcPts val="0"/>
                        </a:spcAft>
                      </a:pPr>
                      <a:r>
                        <a:rPr lang="en-US" sz="1400" b="1" kern="100" dirty="0">
                          <a:solidFill>
                            <a:schemeClr val="tx1"/>
                          </a:solidFill>
                          <a:effectLst/>
                          <a:latin typeface="微軟正黑體" panose="020B0604030504040204" pitchFamily="34" charset="-120"/>
                          <a:ea typeface="微軟正黑體" panose="020B0604030504040204" pitchFamily="34" charset="-120"/>
                        </a:rPr>
                        <a:t>2</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200"/>
                        </a:lnSpc>
                        <a:spcAft>
                          <a:spcPts val="0"/>
                        </a:spcAft>
                      </a:pPr>
                      <a:r>
                        <a:rPr lang="zh-TW" sz="1600" kern="100">
                          <a:effectLst/>
                          <a:latin typeface="Times New Roman"/>
                          <a:ea typeface="標楷體"/>
                        </a:rPr>
                        <a:t>每年</a:t>
                      </a:r>
                      <a:r>
                        <a:rPr lang="en-US" sz="1600" kern="100">
                          <a:effectLst/>
                          <a:latin typeface="Times New Roman"/>
                          <a:ea typeface="標楷體"/>
                        </a:rPr>
                        <a:t>1-2</a:t>
                      </a:r>
                      <a:r>
                        <a:rPr lang="zh-TW" sz="1600" kern="100">
                          <a:effectLst/>
                          <a:latin typeface="Times New Roman"/>
                          <a:ea typeface="標楷體"/>
                        </a:rPr>
                        <a:t>月</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kern="100">
                          <a:effectLst/>
                          <a:latin typeface="Times New Roman"/>
                          <a:ea typeface="標楷體"/>
                        </a:rPr>
                        <a:t>全縣國中技藝教育課程技藝競賽</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en-US" sz="1600" b="0" kern="100" dirty="0">
                          <a:solidFill>
                            <a:schemeClr val="tx1"/>
                          </a:solidFill>
                          <a:effectLst/>
                          <a:latin typeface="標楷體"/>
                          <a:ea typeface="新細明體"/>
                        </a:rPr>
                        <a:t> </a:t>
                      </a:r>
                      <a:endParaRPr lang="zh-TW" sz="1600" b="0" kern="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96000">
                <a:tc>
                  <a:txBody>
                    <a:bodyPr/>
                    <a:lstStyle/>
                    <a:p>
                      <a:pPr algn="ctr">
                        <a:spcAft>
                          <a:spcPts val="0"/>
                        </a:spcAft>
                      </a:pPr>
                      <a:r>
                        <a:rPr lang="en-US" sz="1400" b="1" kern="100" dirty="0">
                          <a:solidFill>
                            <a:schemeClr val="tx1"/>
                          </a:solidFill>
                          <a:effectLst/>
                          <a:latin typeface="微軟正黑體" panose="020B0604030504040204" pitchFamily="34" charset="-120"/>
                          <a:ea typeface="微軟正黑體" panose="020B0604030504040204" pitchFamily="34" charset="-120"/>
                        </a:rPr>
                        <a:t>3</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200"/>
                        </a:lnSpc>
                        <a:spcAft>
                          <a:spcPts val="0"/>
                        </a:spcAft>
                      </a:pPr>
                      <a:r>
                        <a:rPr lang="zh-TW" sz="1600" kern="100">
                          <a:effectLst/>
                          <a:latin typeface="Times New Roman"/>
                          <a:ea typeface="標楷體"/>
                        </a:rPr>
                        <a:t>每年</a:t>
                      </a:r>
                      <a:r>
                        <a:rPr lang="en-US" sz="1600" kern="100">
                          <a:effectLst/>
                          <a:latin typeface="Times New Roman"/>
                          <a:ea typeface="標楷體"/>
                        </a:rPr>
                        <a:t>10</a:t>
                      </a:r>
                      <a:r>
                        <a:rPr lang="zh-TW" sz="1600" kern="100">
                          <a:effectLst/>
                          <a:latin typeface="Times New Roman"/>
                          <a:ea typeface="標楷體"/>
                        </a:rPr>
                        <a:t>月</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kern="100">
                          <a:effectLst/>
                          <a:latin typeface="Times New Roman"/>
                          <a:ea typeface="標楷體"/>
                        </a:rPr>
                        <a:t>全縣語文競賽</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b="0" kern="100" dirty="0">
                          <a:solidFill>
                            <a:schemeClr val="tx1"/>
                          </a:solidFill>
                          <a:effectLst/>
                          <a:latin typeface="Times New Roman"/>
                          <a:ea typeface="標楷體"/>
                        </a:rPr>
                        <a:t>全國語文競賽</a:t>
                      </a:r>
                      <a:endParaRPr lang="zh-TW" sz="1600" b="0" kern="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96000">
                <a:tc>
                  <a:txBody>
                    <a:bodyPr/>
                    <a:lstStyle/>
                    <a:p>
                      <a:pPr algn="ctr">
                        <a:spcAft>
                          <a:spcPts val="0"/>
                        </a:spcAft>
                      </a:pPr>
                      <a:r>
                        <a:rPr lang="en-US" sz="1400" b="1" kern="100" dirty="0">
                          <a:solidFill>
                            <a:schemeClr val="tx1"/>
                          </a:solidFill>
                          <a:effectLst/>
                          <a:latin typeface="微軟正黑體" panose="020B0604030504040204" pitchFamily="34" charset="-120"/>
                          <a:ea typeface="微軟正黑體" panose="020B0604030504040204" pitchFamily="34" charset="-120"/>
                        </a:rPr>
                        <a:t>4</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200"/>
                        </a:lnSpc>
                        <a:spcAft>
                          <a:spcPts val="0"/>
                        </a:spcAft>
                      </a:pPr>
                      <a:r>
                        <a:rPr lang="zh-TW" sz="1600" kern="100">
                          <a:effectLst/>
                          <a:latin typeface="Times New Roman"/>
                          <a:ea typeface="標楷體"/>
                        </a:rPr>
                        <a:t>每年</a:t>
                      </a:r>
                      <a:r>
                        <a:rPr lang="en-US" sz="1600" kern="100">
                          <a:effectLst/>
                          <a:latin typeface="Times New Roman"/>
                          <a:ea typeface="標楷體"/>
                        </a:rPr>
                        <a:t>10</a:t>
                      </a:r>
                      <a:r>
                        <a:rPr lang="zh-TW" sz="1600" kern="100">
                          <a:effectLst/>
                          <a:latin typeface="Times New Roman"/>
                          <a:ea typeface="標楷體"/>
                        </a:rPr>
                        <a:t>月</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kern="100">
                          <a:effectLst/>
                          <a:latin typeface="Times New Roman"/>
                          <a:ea typeface="標楷體"/>
                        </a:rPr>
                        <a:t>全縣學生美術比賽</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b="0" kern="100" dirty="0">
                          <a:solidFill>
                            <a:schemeClr val="tx1"/>
                          </a:solidFill>
                          <a:effectLst/>
                          <a:latin typeface="Times New Roman"/>
                          <a:ea typeface="標楷體"/>
                        </a:rPr>
                        <a:t>全國學生美術比賽</a:t>
                      </a:r>
                      <a:endParaRPr lang="zh-TW" sz="1600" b="0" kern="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96000">
                <a:tc>
                  <a:txBody>
                    <a:bodyPr/>
                    <a:lstStyle/>
                    <a:p>
                      <a:pPr algn="ctr">
                        <a:spcAft>
                          <a:spcPts val="0"/>
                        </a:spcAft>
                      </a:pPr>
                      <a:r>
                        <a:rPr lang="en-US" sz="1400" b="1" kern="100" dirty="0">
                          <a:solidFill>
                            <a:schemeClr val="tx1"/>
                          </a:solidFill>
                          <a:effectLst/>
                          <a:latin typeface="微軟正黑體" panose="020B0604030504040204" pitchFamily="34" charset="-120"/>
                          <a:ea typeface="微軟正黑體" panose="020B0604030504040204" pitchFamily="34" charset="-120"/>
                        </a:rPr>
                        <a:t>5</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200"/>
                        </a:lnSpc>
                        <a:spcAft>
                          <a:spcPts val="0"/>
                        </a:spcAft>
                      </a:pPr>
                      <a:r>
                        <a:rPr lang="zh-TW" sz="1600" kern="100">
                          <a:effectLst/>
                          <a:latin typeface="Times New Roman"/>
                          <a:ea typeface="標楷體"/>
                        </a:rPr>
                        <a:t>每年</a:t>
                      </a:r>
                      <a:r>
                        <a:rPr lang="en-US" sz="1600" kern="100">
                          <a:effectLst/>
                          <a:latin typeface="Times New Roman"/>
                          <a:ea typeface="標楷體"/>
                        </a:rPr>
                        <a:t>11</a:t>
                      </a:r>
                      <a:r>
                        <a:rPr lang="zh-TW" sz="1600" kern="100">
                          <a:effectLst/>
                          <a:latin typeface="Times New Roman"/>
                          <a:ea typeface="標楷體"/>
                        </a:rPr>
                        <a:t>月</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kern="100" dirty="0">
                          <a:effectLst/>
                          <a:latin typeface="Times New Roman"/>
                          <a:ea typeface="標楷體"/>
                        </a:rPr>
                        <a:t>全縣學生舞蹈比賽</a:t>
                      </a:r>
                      <a:endParaRPr lang="zh-TW" sz="1600" kern="100" dirty="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b="0" kern="100" dirty="0">
                          <a:solidFill>
                            <a:schemeClr val="tx1"/>
                          </a:solidFill>
                          <a:effectLst/>
                          <a:latin typeface="Times New Roman"/>
                          <a:ea typeface="標楷體"/>
                        </a:rPr>
                        <a:t>全國學生舞蹈比賽</a:t>
                      </a:r>
                      <a:endParaRPr lang="zh-TW" sz="1600" b="0" kern="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96000">
                <a:tc>
                  <a:txBody>
                    <a:bodyPr/>
                    <a:lstStyle/>
                    <a:p>
                      <a:pPr algn="ctr">
                        <a:spcAft>
                          <a:spcPts val="0"/>
                        </a:spcAft>
                      </a:pPr>
                      <a:r>
                        <a:rPr lang="en-US" sz="1400" b="1" kern="100" dirty="0">
                          <a:solidFill>
                            <a:schemeClr val="tx1"/>
                          </a:solidFill>
                          <a:effectLst/>
                          <a:latin typeface="微軟正黑體" panose="020B0604030504040204" pitchFamily="34" charset="-120"/>
                          <a:ea typeface="微軟正黑體" panose="020B0604030504040204" pitchFamily="34" charset="-120"/>
                        </a:rPr>
                        <a:t>6</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200"/>
                        </a:lnSpc>
                        <a:spcAft>
                          <a:spcPts val="0"/>
                        </a:spcAft>
                      </a:pPr>
                      <a:r>
                        <a:rPr lang="zh-TW" sz="1600" kern="100">
                          <a:effectLst/>
                          <a:latin typeface="Times New Roman"/>
                          <a:ea typeface="標楷體"/>
                        </a:rPr>
                        <a:t>每年</a:t>
                      </a:r>
                      <a:r>
                        <a:rPr lang="en-US" sz="1600" kern="100">
                          <a:effectLst/>
                          <a:latin typeface="Times New Roman"/>
                          <a:ea typeface="標楷體"/>
                        </a:rPr>
                        <a:t>12</a:t>
                      </a:r>
                      <a:r>
                        <a:rPr lang="zh-TW" sz="1600" kern="100">
                          <a:effectLst/>
                          <a:latin typeface="Times New Roman"/>
                          <a:ea typeface="標楷體"/>
                        </a:rPr>
                        <a:t>月</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kern="100">
                          <a:effectLst/>
                          <a:latin typeface="Times New Roman"/>
                          <a:ea typeface="標楷體"/>
                        </a:rPr>
                        <a:t>全縣學生音樂暨師生鄉土歌謠比賽</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b="0" kern="100" dirty="0">
                          <a:solidFill>
                            <a:schemeClr val="tx1"/>
                          </a:solidFill>
                          <a:effectLst/>
                          <a:latin typeface="Times New Roman"/>
                          <a:ea typeface="標楷體"/>
                        </a:rPr>
                        <a:t>全國學生音樂比賽、全國師生鄉土歌謠比賽</a:t>
                      </a:r>
                      <a:endParaRPr lang="zh-TW" sz="1600" b="0" kern="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96000">
                <a:tc>
                  <a:txBody>
                    <a:bodyPr/>
                    <a:lstStyle/>
                    <a:p>
                      <a:pPr algn="ctr">
                        <a:spcAft>
                          <a:spcPts val="0"/>
                        </a:spcAft>
                      </a:pPr>
                      <a:r>
                        <a:rPr lang="en-US" sz="1400" b="1" kern="100" dirty="0">
                          <a:solidFill>
                            <a:schemeClr val="tx1"/>
                          </a:solidFill>
                          <a:effectLst/>
                          <a:latin typeface="微軟正黑體" panose="020B0604030504040204" pitchFamily="34" charset="-120"/>
                          <a:ea typeface="微軟正黑體" panose="020B0604030504040204" pitchFamily="34" charset="-120"/>
                        </a:rPr>
                        <a:t>7</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200"/>
                        </a:lnSpc>
                        <a:spcAft>
                          <a:spcPts val="0"/>
                        </a:spcAft>
                      </a:pPr>
                      <a:r>
                        <a:rPr lang="zh-TW" sz="1600" kern="100">
                          <a:solidFill>
                            <a:srgbClr val="FF0000"/>
                          </a:solidFill>
                          <a:effectLst/>
                          <a:latin typeface="Times New Roman"/>
                          <a:ea typeface="標楷體"/>
                        </a:rPr>
                        <a:t>每年</a:t>
                      </a:r>
                      <a:endParaRPr lang="zh-TW" sz="1600" kern="100">
                        <a:effectLst/>
                        <a:latin typeface="Times New Roman"/>
                        <a:ea typeface="新細明體"/>
                      </a:endParaRPr>
                    </a:p>
                    <a:p>
                      <a:pPr algn="ctr">
                        <a:lnSpc>
                          <a:spcPts val="1200"/>
                        </a:lnSpc>
                        <a:spcAft>
                          <a:spcPts val="0"/>
                        </a:spcAft>
                      </a:pPr>
                      <a:r>
                        <a:rPr lang="en-US" sz="1600" kern="100">
                          <a:solidFill>
                            <a:srgbClr val="FF0000"/>
                          </a:solidFill>
                          <a:effectLst/>
                          <a:latin typeface="標楷體"/>
                          <a:ea typeface="新細明體"/>
                        </a:rPr>
                        <a:t>10-11</a:t>
                      </a:r>
                      <a:r>
                        <a:rPr lang="zh-TW" sz="1600" kern="100">
                          <a:solidFill>
                            <a:srgbClr val="FF0000"/>
                          </a:solidFill>
                          <a:effectLst/>
                          <a:latin typeface="Times New Roman"/>
                          <a:ea typeface="標楷體"/>
                        </a:rPr>
                        <a:t>月</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kern="100">
                          <a:effectLst/>
                          <a:latin typeface="Times New Roman"/>
                          <a:ea typeface="標楷體"/>
                        </a:rPr>
                        <a:t>雲林縣學生創意戲劇比賽</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b="0" kern="100" dirty="0">
                          <a:solidFill>
                            <a:schemeClr val="tx1"/>
                          </a:solidFill>
                          <a:effectLst/>
                          <a:latin typeface="Times New Roman"/>
                          <a:ea typeface="標楷體"/>
                        </a:rPr>
                        <a:t>全國學生創意戲劇比賽</a:t>
                      </a:r>
                      <a:endParaRPr lang="zh-TW" sz="1600" b="0" kern="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96000">
                <a:tc>
                  <a:txBody>
                    <a:bodyPr/>
                    <a:lstStyle/>
                    <a:p>
                      <a:pPr algn="ctr">
                        <a:spcAft>
                          <a:spcPts val="0"/>
                        </a:spcAft>
                      </a:pPr>
                      <a:r>
                        <a:rPr lang="en-US" sz="1400" b="1" kern="100" dirty="0">
                          <a:solidFill>
                            <a:schemeClr val="tx1"/>
                          </a:solidFill>
                          <a:effectLst/>
                          <a:latin typeface="微軟正黑體" panose="020B0604030504040204" pitchFamily="34" charset="-120"/>
                          <a:ea typeface="微軟正黑體" panose="020B0604030504040204" pitchFamily="34" charset="-120"/>
                        </a:rPr>
                        <a:t>8</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200"/>
                        </a:lnSpc>
                        <a:spcAft>
                          <a:spcPts val="0"/>
                        </a:spcAft>
                      </a:pPr>
                      <a:r>
                        <a:rPr lang="zh-TW" sz="1600" kern="100">
                          <a:solidFill>
                            <a:srgbClr val="FF0000"/>
                          </a:solidFill>
                          <a:effectLst/>
                          <a:latin typeface="Times New Roman"/>
                          <a:ea typeface="標楷體"/>
                        </a:rPr>
                        <a:t>每年</a:t>
                      </a:r>
                      <a:endParaRPr lang="zh-TW" sz="1600" kern="100">
                        <a:effectLst/>
                        <a:latin typeface="Times New Roman"/>
                        <a:ea typeface="新細明體"/>
                      </a:endParaRPr>
                    </a:p>
                    <a:p>
                      <a:pPr algn="ctr">
                        <a:lnSpc>
                          <a:spcPts val="1200"/>
                        </a:lnSpc>
                        <a:spcAft>
                          <a:spcPts val="0"/>
                        </a:spcAft>
                      </a:pPr>
                      <a:r>
                        <a:rPr lang="en-US" sz="1600" kern="100">
                          <a:solidFill>
                            <a:srgbClr val="FF0000"/>
                          </a:solidFill>
                          <a:effectLst/>
                          <a:latin typeface="標楷體"/>
                          <a:ea typeface="新細明體"/>
                        </a:rPr>
                        <a:t>3</a:t>
                      </a:r>
                      <a:r>
                        <a:rPr lang="zh-TW" sz="1600" kern="100">
                          <a:solidFill>
                            <a:srgbClr val="FF0000"/>
                          </a:solidFill>
                          <a:effectLst/>
                          <a:latin typeface="Times New Roman"/>
                          <a:ea typeface="標楷體"/>
                        </a:rPr>
                        <a:t>月</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kern="100">
                          <a:effectLst/>
                          <a:latin typeface="Times New Roman"/>
                          <a:ea typeface="標楷體"/>
                        </a:rPr>
                        <a:t>雲林縣中小學聯合運動會</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b="0" kern="100" dirty="0">
                          <a:solidFill>
                            <a:schemeClr val="tx1"/>
                          </a:solidFill>
                          <a:effectLst/>
                          <a:latin typeface="Times New Roman"/>
                          <a:ea typeface="標楷體"/>
                        </a:rPr>
                        <a:t>全國運動會、全民運動會、全國中等學校運動會</a:t>
                      </a:r>
                      <a:endParaRPr lang="zh-TW" sz="1600" b="0" kern="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96000">
                <a:tc>
                  <a:txBody>
                    <a:bodyPr/>
                    <a:lstStyle/>
                    <a:p>
                      <a:pPr algn="ctr">
                        <a:spcAft>
                          <a:spcPts val="0"/>
                        </a:spcAft>
                      </a:pPr>
                      <a:r>
                        <a:rPr lang="en-US" sz="1400" b="1" kern="100" dirty="0">
                          <a:solidFill>
                            <a:schemeClr val="tx1"/>
                          </a:solidFill>
                          <a:effectLst/>
                          <a:latin typeface="微軟正黑體" panose="020B0604030504040204" pitchFamily="34" charset="-120"/>
                          <a:ea typeface="微軟正黑體" panose="020B0604030504040204" pitchFamily="34" charset="-120"/>
                        </a:rPr>
                        <a:t>9</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200"/>
                        </a:lnSpc>
                        <a:spcAft>
                          <a:spcPts val="0"/>
                        </a:spcAft>
                      </a:pPr>
                      <a:r>
                        <a:rPr lang="zh-TW" sz="1600" kern="100">
                          <a:solidFill>
                            <a:srgbClr val="FF0000"/>
                          </a:solidFill>
                          <a:effectLst/>
                          <a:latin typeface="Times New Roman"/>
                          <a:ea typeface="標楷體"/>
                        </a:rPr>
                        <a:t>每年</a:t>
                      </a:r>
                      <a:endParaRPr lang="zh-TW" sz="1600" kern="100">
                        <a:effectLst/>
                        <a:latin typeface="Times New Roman"/>
                        <a:ea typeface="新細明體"/>
                      </a:endParaRPr>
                    </a:p>
                    <a:p>
                      <a:pPr algn="ctr">
                        <a:lnSpc>
                          <a:spcPts val="1200"/>
                        </a:lnSpc>
                        <a:spcAft>
                          <a:spcPts val="0"/>
                        </a:spcAft>
                      </a:pPr>
                      <a:r>
                        <a:rPr lang="en-US" sz="1600" kern="100">
                          <a:solidFill>
                            <a:srgbClr val="FF0000"/>
                          </a:solidFill>
                          <a:effectLst/>
                          <a:latin typeface="標楷體"/>
                          <a:ea typeface="新細明體"/>
                        </a:rPr>
                        <a:t>7</a:t>
                      </a:r>
                      <a:r>
                        <a:rPr lang="zh-TW" sz="1600" kern="100">
                          <a:solidFill>
                            <a:srgbClr val="FF0000"/>
                          </a:solidFill>
                          <a:effectLst/>
                          <a:latin typeface="Times New Roman"/>
                          <a:ea typeface="標楷體"/>
                        </a:rPr>
                        <a:t>月</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kern="100">
                          <a:effectLst/>
                          <a:latin typeface="Times New Roman"/>
                          <a:ea typeface="標楷體"/>
                        </a:rPr>
                        <a:t>全縣運動會</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b="0" kern="100" dirty="0">
                          <a:solidFill>
                            <a:schemeClr val="tx1"/>
                          </a:solidFill>
                          <a:effectLst/>
                          <a:latin typeface="Times New Roman"/>
                          <a:ea typeface="標楷體"/>
                        </a:rPr>
                        <a:t>全國運動會、全民運動會、全國中等學校運動會</a:t>
                      </a:r>
                      <a:endParaRPr lang="zh-TW" sz="1600" b="0" kern="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396000">
                <a:tc>
                  <a:txBody>
                    <a:bodyPr/>
                    <a:lstStyle/>
                    <a:p>
                      <a:pPr algn="ctr">
                        <a:spcAft>
                          <a:spcPts val="0"/>
                        </a:spcAft>
                      </a:pPr>
                      <a:r>
                        <a:rPr lang="en-US" sz="1400" b="1" kern="100" dirty="0">
                          <a:solidFill>
                            <a:schemeClr val="tx1"/>
                          </a:solidFill>
                          <a:effectLst/>
                          <a:latin typeface="微軟正黑體" panose="020B0604030504040204" pitchFamily="34" charset="-120"/>
                          <a:ea typeface="微軟正黑體" panose="020B0604030504040204" pitchFamily="34" charset="-120"/>
                        </a:rPr>
                        <a:t>10</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200"/>
                        </a:lnSpc>
                        <a:spcAft>
                          <a:spcPts val="0"/>
                        </a:spcAft>
                      </a:pPr>
                      <a:r>
                        <a:rPr lang="zh-TW" sz="1600" kern="100">
                          <a:effectLst/>
                          <a:latin typeface="Times New Roman"/>
                          <a:ea typeface="標楷體"/>
                        </a:rPr>
                        <a:t>每年</a:t>
                      </a:r>
                      <a:r>
                        <a:rPr lang="en-US" sz="1600" kern="100">
                          <a:effectLst/>
                          <a:latin typeface="Times New Roman"/>
                          <a:ea typeface="標楷體"/>
                        </a:rPr>
                        <a:t>3-5</a:t>
                      </a:r>
                      <a:r>
                        <a:rPr lang="zh-TW" sz="1600" kern="100">
                          <a:effectLst/>
                          <a:latin typeface="Times New Roman"/>
                          <a:ea typeface="標楷體"/>
                        </a:rPr>
                        <a:t>月</a:t>
                      </a:r>
                      <a:r>
                        <a:rPr lang="en-US" sz="1600" kern="100">
                          <a:effectLst/>
                          <a:latin typeface="Times New Roman"/>
                          <a:ea typeface="標楷體"/>
                        </a:rPr>
                        <a:t>10-12</a:t>
                      </a:r>
                      <a:r>
                        <a:rPr lang="zh-TW" sz="1600" kern="100">
                          <a:effectLst/>
                          <a:latin typeface="Times New Roman"/>
                          <a:ea typeface="標楷體"/>
                        </a:rPr>
                        <a:t>月</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kern="100">
                          <a:effectLst/>
                          <a:latin typeface="Times New Roman"/>
                          <a:ea typeface="標楷體"/>
                        </a:rPr>
                        <a:t>春、秋季縣長盃競賽</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b="0" kern="100" dirty="0">
                          <a:solidFill>
                            <a:schemeClr val="tx1"/>
                          </a:solidFill>
                          <a:effectLst/>
                          <a:latin typeface="Times New Roman"/>
                          <a:ea typeface="標楷體"/>
                        </a:rPr>
                        <a:t>全國運動會、全民運動會、全國中等學校運動會、國中籃球聯賽、國中排球聯賽</a:t>
                      </a:r>
                      <a:endParaRPr lang="zh-TW" sz="1600" b="0" kern="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396000">
                <a:tc>
                  <a:txBody>
                    <a:bodyPr/>
                    <a:lstStyle/>
                    <a:p>
                      <a:pPr algn="ctr">
                        <a:spcAft>
                          <a:spcPts val="0"/>
                        </a:spcAft>
                      </a:pPr>
                      <a:r>
                        <a:rPr lang="en-US" sz="1400" b="1" kern="100" dirty="0">
                          <a:solidFill>
                            <a:schemeClr val="tx1"/>
                          </a:solidFill>
                          <a:effectLst/>
                          <a:latin typeface="微軟正黑體" panose="020B0604030504040204" pitchFamily="34" charset="-120"/>
                          <a:ea typeface="微軟正黑體" panose="020B0604030504040204" pitchFamily="34" charset="-120"/>
                        </a:rPr>
                        <a:t>11</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200"/>
                        </a:lnSpc>
                        <a:spcAft>
                          <a:spcPts val="0"/>
                        </a:spcAft>
                      </a:pPr>
                      <a:r>
                        <a:rPr lang="zh-TW" sz="1600" kern="100">
                          <a:effectLst/>
                          <a:latin typeface="Times New Roman"/>
                          <a:ea typeface="標楷體"/>
                        </a:rPr>
                        <a:t>每年</a:t>
                      </a:r>
                      <a:r>
                        <a:rPr lang="en-US" sz="1600" kern="100">
                          <a:solidFill>
                            <a:srgbClr val="FF0000"/>
                          </a:solidFill>
                          <a:effectLst/>
                          <a:latin typeface="Times New Roman"/>
                          <a:ea typeface="標楷體"/>
                        </a:rPr>
                        <a:t>9-10</a:t>
                      </a:r>
                      <a:r>
                        <a:rPr lang="zh-TW" sz="1600" kern="100">
                          <a:solidFill>
                            <a:srgbClr val="FF0000"/>
                          </a:solidFill>
                          <a:effectLst/>
                          <a:latin typeface="Times New Roman"/>
                          <a:ea typeface="標楷體"/>
                        </a:rPr>
                        <a:t>月</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kern="100">
                          <a:solidFill>
                            <a:srgbClr val="FF0000"/>
                          </a:solidFill>
                          <a:effectLst/>
                          <a:latin typeface="Times New Roman"/>
                          <a:ea typeface="標楷體"/>
                        </a:rPr>
                        <a:t>雲林縣環保知識競賽</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kern="100" dirty="0">
                          <a:solidFill>
                            <a:srgbClr val="FF0000"/>
                          </a:solidFill>
                          <a:effectLst/>
                          <a:latin typeface="Times New Roman"/>
                          <a:ea typeface="標楷體"/>
                        </a:rPr>
                        <a:t>全國環保知識競賽</a:t>
                      </a:r>
                      <a:endParaRPr lang="zh-TW" sz="1600" kern="100" dirty="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1"/>
                  </a:ext>
                </a:extLst>
              </a:tr>
              <a:tr h="396000">
                <a:tc>
                  <a:txBody>
                    <a:bodyPr/>
                    <a:lstStyle/>
                    <a:p>
                      <a:pPr algn="ctr">
                        <a:spcAft>
                          <a:spcPts val="0"/>
                        </a:spcAft>
                      </a:pPr>
                      <a:r>
                        <a:rPr lang="en-US" sz="1400" b="1" kern="100" dirty="0">
                          <a:solidFill>
                            <a:schemeClr val="tx1"/>
                          </a:solidFill>
                          <a:effectLst/>
                          <a:latin typeface="微軟正黑體" panose="020B0604030504040204" pitchFamily="34" charset="-120"/>
                          <a:ea typeface="微軟正黑體" panose="020B0604030504040204" pitchFamily="34" charset="-120"/>
                        </a:rPr>
                        <a:t>12</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200"/>
                        </a:lnSpc>
                        <a:spcAft>
                          <a:spcPts val="0"/>
                        </a:spcAft>
                      </a:pPr>
                      <a:r>
                        <a:rPr lang="zh-TW" sz="1600" kern="100">
                          <a:effectLst/>
                          <a:latin typeface="Times New Roman"/>
                          <a:ea typeface="標楷體"/>
                        </a:rPr>
                        <a:t>每年</a:t>
                      </a:r>
                      <a:r>
                        <a:rPr lang="en-US" sz="1600" kern="100">
                          <a:effectLst/>
                          <a:latin typeface="Times New Roman"/>
                          <a:ea typeface="標楷體"/>
                        </a:rPr>
                        <a:t>10</a:t>
                      </a:r>
                      <a:r>
                        <a:rPr lang="zh-TW" sz="1600" kern="100">
                          <a:effectLst/>
                          <a:latin typeface="Times New Roman"/>
                          <a:ea typeface="標楷體"/>
                        </a:rPr>
                        <a:t>月</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kern="100">
                          <a:effectLst/>
                          <a:latin typeface="Times New Roman"/>
                          <a:ea typeface="標楷體"/>
                        </a:rPr>
                        <a:t>雲林縣英語學藝競賽</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en-US" sz="1600" kern="100" dirty="0">
                          <a:effectLst/>
                          <a:latin typeface="標楷體"/>
                          <a:ea typeface="新細明體"/>
                        </a:rPr>
                        <a:t> </a:t>
                      </a:r>
                      <a:endParaRPr lang="zh-TW" sz="1600" kern="100" dirty="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2"/>
                  </a:ext>
                </a:extLst>
              </a:tr>
              <a:tr h="396000">
                <a:tc>
                  <a:txBody>
                    <a:bodyPr/>
                    <a:lstStyle/>
                    <a:p>
                      <a:pPr algn="ctr">
                        <a:spcAft>
                          <a:spcPts val="0"/>
                        </a:spcAft>
                      </a:pPr>
                      <a:r>
                        <a:rPr lang="en-US" sz="1400" b="1" kern="100" dirty="0">
                          <a:solidFill>
                            <a:schemeClr val="tx1"/>
                          </a:solidFill>
                          <a:effectLst/>
                          <a:latin typeface="微軟正黑體" panose="020B0604030504040204" pitchFamily="34" charset="-120"/>
                          <a:ea typeface="微軟正黑體" panose="020B0604030504040204" pitchFamily="34" charset="-120"/>
                        </a:rPr>
                        <a:t>13</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200"/>
                        </a:lnSpc>
                        <a:spcAft>
                          <a:spcPts val="0"/>
                        </a:spcAft>
                      </a:pPr>
                      <a:r>
                        <a:rPr lang="zh-TW" sz="1600" kern="100">
                          <a:effectLst/>
                          <a:latin typeface="Times New Roman"/>
                          <a:ea typeface="標楷體"/>
                        </a:rPr>
                        <a:t>每年</a:t>
                      </a:r>
                      <a:r>
                        <a:rPr lang="en-US" sz="1600" kern="100">
                          <a:effectLst/>
                          <a:latin typeface="Times New Roman"/>
                          <a:ea typeface="標楷體"/>
                        </a:rPr>
                        <a:t>10</a:t>
                      </a:r>
                      <a:r>
                        <a:rPr lang="zh-TW" sz="1600" kern="100">
                          <a:effectLst/>
                          <a:latin typeface="Times New Roman"/>
                          <a:ea typeface="標楷體"/>
                        </a:rPr>
                        <a:t>月</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kern="100">
                          <a:effectLst/>
                          <a:latin typeface="Times New Roman"/>
                          <a:ea typeface="標楷體"/>
                        </a:rPr>
                        <a:t>雲林縣性別平等教育學生海報比賽</a:t>
                      </a:r>
                      <a:endParaRPr lang="zh-TW" sz="160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en-US" sz="1600" kern="100" dirty="0">
                          <a:effectLst/>
                          <a:latin typeface="標楷體"/>
                          <a:ea typeface="新細明體"/>
                        </a:rPr>
                        <a:t> </a:t>
                      </a:r>
                      <a:endParaRPr lang="zh-TW" sz="1600" kern="100" dirty="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3"/>
                  </a:ext>
                </a:extLst>
              </a:tr>
              <a:tr h="396000">
                <a:tc>
                  <a:txBody>
                    <a:bodyPr/>
                    <a:lstStyle/>
                    <a:p>
                      <a:pPr algn="ctr">
                        <a:spcAft>
                          <a:spcPts val="0"/>
                        </a:spcAft>
                      </a:pPr>
                      <a:r>
                        <a:rPr lang="en-US" altLang="zh-TW" sz="1300" b="1" kern="100" dirty="0">
                          <a:solidFill>
                            <a:schemeClr val="tx1"/>
                          </a:solidFill>
                          <a:effectLst/>
                          <a:latin typeface="微軟正黑體" panose="020B0604030504040204" pitchFamily="34" charset="-120"/>
                          <a:ea typeface="微軟正黑體" panose="020B0604030504040204" pitchFamily="34" charset="-120"/>
                        </a:rPr>
                        <a:t>14</a:t>
                      </a:r>
                      <a:endParaRPr lang="en-US" sz="1300" b="1" kern="100" dirty="0">
                        <a:solidFill>
                          <a:schemeClr val="tx1"/>
                        </a:solidFill>
                        <a:effectLst/>
                        <a:latin typeface="微軟正黑體" panose="020B0604030504040204" pitchFamily="34" charset="-120"/>
                        <a:ea typeface="微軟正黑體" panose="020B0604030504040204" pitchFamily="34" charset="-120"/>
                      </a:endParaRP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200"/>
                        </a:lnSpc>
                        <a:spcAft>
                          <a:spcPts val="0"/>
                        </a:spcAft>
                      </a:pPr>
                      <a:r>
                        <a:rPr lang="zh-TW" sz="1600" b="0" kern="100" dirty="0">
                          <a:solidFill>
                            <a:srgbClr val="FF0000"/>
                          </a:solidFill>
                          <a:effectLst/>
                          <a:latin typeface="Times New Roman"/>
                          <a:ea typeface="標楷體"/>
                        </a:rPr>
                        <a:t>每年</a:t>
                      </a:r>
                      <a:endParaRPr lang="zh-TW" sz="1600" b="0" kern="100" dirty="0">
                        <a:effectLst/>
                        <a:latin typeface="Times New Roman"/>
                        <a:ea typeface="新細明體"/>
                      </a:endParaRPr>
                    </a:p>
                    <a:p>
                      <a:pPr algn="ctr">
                        <a:lnSpc>
                          <a:spcPts val="1200"/>
                        </a:lnSpc>
                        <a:spcAft>
                          <a:spcPts val="0"/>
                        </a:spcAft>
                      </a:pPr>
                      <a:r>
                        <a:rPr lang="en-US" sz="1600" b="0" kern="100" dirty="0">
                          <a:solidFill>
                            <a:srgbClr val="FF0000"/>
                          </a:solidFill>
                          <a:effectLst/>
                          <a:latin typeface="標楷體"/>
                          <a:ea typeface="新細明體"/>
                        </a:rPr>
                        <a:t>4</a:t>
                      </a:r>
                      <a:r>
                        <a:rPr lang="zh-TW" sz="1600" b="0" kern="100" dirty="0">
                          <a:solidFill>
                            <a:srgbClr val="FF0000"/>
                          </a:solidFill>
                          <a:effectLst/>
                          <a:latin typeface="Times New Roman"/>
                          <a:ea typeface="標楷體"/>
                        </a:rPr>
                        <a:t>月</a:t>
                      </a:r>
                      <a:endParaRPr lang="zh-TW" sz="1600" b="0" kern="100" dirty="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b="0" kern="100" dirty="0">
                          <a:solidFill>
                            <a:srgbClr val="FF0000"/>
                          </a:solidFill>
                          <a:effectLst/>
                          <a:latin typeface="Times New Roman"/>
                          <a:ea typeface="標楷體"/>
                        </a:rPr>
                        <a:t>「雲林好品」思辯與實踐</a:t>
                      </a:r>
                      <a:r>
                        <a:rPr lang="en-US" sz="1600" b="0" kern="100" dirty="0">
                          <a:solidFill>
                            <a:srgbClr val="FF0000"/>
                          </a:solidFill>
                          <a:effectLst/>
                          <a:latin typeface="Times New Roman"/>
                          <a:ea typeface="標楷體"/>
                        </a:rPr>
                        <a:t>-</a:t>
                      </a:r>
                      <a:r>
                        <a:rPr lang="zh-TW" sz="1600" b="0" kern="100" dirty="0">
                          <a:solidFill>
                            <a:srgbClr val="FF0000"/>
                          </a:solidFill>
                          <a:effectLst/>
                          <a:latin typeface="Times New Roman"/>
                          <a:ea typeface="標楷體"/>
                        </a:rPr>
                        <a:t>奧瑞岡辯論比賽</a:t>
                      </a:r>
                      <a:endParaRPr lang="zh-TW" sz="1600" b="0" kern="100" dirty="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en-US" sz="1600" kern="100" dirty="0">
                          <a:solidFill>
                            <a:srgbClr val="FF0000"/>
                          </a:solidFill>
                          <a:effectLst/>
                          <a:latin typeface="標楷體"/>
                          <a:ea typeface="新細明體"/>
                        </a:rPr>
                        <a:t> </a:t>
                      </a:r>
                      <a:endParaRPr lang="zh-TW" sz="1600" kern="100" dirty="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4"/>
                  </a:ext>
                </a:extLst>
              </a:tr>
              <a:tr h="396000">
                <a:tc>
                  <a:txBody>
                    <a:bodyPr/>
                    <a:lstStyle/>
                    <a:p>
                      <a:pPr algn="ctr">
                        <a:spcAft>
                          <a:spcPts val="0"/>
                        </a:spcAft>
                      </a:pPr>
                      <a:r>
                        <a:rPr lang="en-US" altLang="zh-TW" sz="1300" b="1" kern="100" dirty="0">
                          <a:solidFill>
                            <a:schemeClr val="tx1"/>
                          </a:solidFill>
                          <a:effectLst/>
                          <a:latin typeface="微軟正黑體" panose="020B0604030504040204" pitchFamily="34" charset="-120"/>
                          <a:ea typeface="微軟正黑體" panose="020B0604030504040204" pitchFamily="34" charset="-120"/>
                        </a:rPr>
                        <a:t>15</a:t>
                      </a:r>
                      <a:endParaRPr lang="en-US" sz="1300" b="1" kern="100" dirty="0">
                        <a:solidFill>
                          <a:schemeClr val="tx1"/>
                        </a:solidFill>
                        <a:effectLst/>
                        <a:latin typeface="微軟正黑體" panose="020B0604030504040204" pitchFamily="34" charset="-120"/>
                        <a:ea typeface="微軟正黑體" panose="020B0604030504040204" pitchFamily="34" charset="-120"/>
                      </a:endParaRPr>
                    </a:p>
                  </a:txBody>
                  <a:tcPr marL="35663" marR="356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zh-TW" sz="1600" b="0" kern="100">
                          <a:solidFill>
                            <a:srgbClr val="FF0000"/>
                          </a:solidFill>
                          <a:effectLst/>
                          <a:latin typeface="Times New Roman"/>
                          <a:ea typeface="標楷體"/>
                        </a:rPr>
                        <a:t>每年</a:t>
                      </a:r>
                      <a:endParaRPr lang="zh-TW" sz="1600" b="0" kern="100">
                        <a:effectLst/>
                        <a:latin typeface="Times New Roman"/>
                        <a:ea typeface="新細明體"/>
                      </a:endParaRPr>
                    </a:p>
                    <a:p>
                      <a:pPr algn="ctr">
                        <a:spcAft>
                          <a:spcPts val="0"/>
                        </a:spcAft>
                      </a:pPr>
                      <a:r>
                        <a:rPr lang="en-US" sz="1600" b="0" kern="100">
                          <a:solidFill>
                            <a:srgbClr val="FF0000"/>
                          </a:solidFill>
                          <a:effectLst/>
                          <a:latin typeface="標楷體"/>
                          <a:ea typeface="新細明體"/>
                        </a:rPr>
                        <a:t>3</a:t>
                      </a:r>
                      <a:r>
                        <a:rPr lang="zh-TW" sz="1600" b="0" kern="100">
                          <a:solidFill>
                            <a:srgbClr val="FF0000"/>
                          </a:solidFill>
                          <a:effectLst/>
                          <a:latin typeface="Times New Roman"/>
                          <a:ea typeface="標楷體"/>
                        </a:rPr>
                        <a:t>月</a:t>
                      </a:r>
                      <a:endParaRPr lang="zh-TW" sz="1600" b="0" kern="10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spcAft>
                          <a:spcPts val="0"/>
                        </a:spcAft>
                      </a:pPr>
                      <a:r>
                        <a:rPr lang="zh-TW" sz="1600" b="0" kern="100" dirty="0">
                          <a:solidFill>
                            <a:srgbClr val="FF0000"/>
                          </a:solidFill>
                          <a:effectLst/>
                          <a:latin typeface="Times New Roman"/>
                          <a:ea typeface="標楷體"/>
                        </a:rPr>
                        <a:t>雲林縣</a:t>
                      </a:r>
                      <a:r>
                        <a:rPr lang="en-US" sz="1600" b="0" kern="100" dirty="0">
                          <a:solidFill>
                            <a:srgbClr val="FF0000"/>
                          </a:solidFill>
                          <a:effectLst/>
                          <a:latin typeface="Times New Roman"/>
                          <a:ea typeface="標楷體"/>
                        </a:rPr>
                        <a:t>SCRATCH</a:t>
                      </a:r>
                      <a:r>
                        <a:rPr lang="zh-TW" sz="1600" b="0" kern="100" dirty="0">
                          <a:solidFill>
                            <a:srgbClr val="FF0000"/>
                          </a:solidFill>
                          <a:effectLst/>
                          <a:latin typeface="Times New Roman"/>
                          <a:ea typeface="標楷體"/>
                        </a:rPr>
                        <a:t>程式設計競賽</a:t>
                      </a:r>
                      <a:endParaRPr lang="zh-TW" sz="1600" b="0" kern="100" dirty="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600" kern="100" dirty="0">
                          <a:solidFill>
                            <a:srgbClr val="FF0000"/>
                          </a:solidFill>
                          <a:effectLst/>
                          <a:latin typeface="標楷體"/>
                          <a:ea typeface="新細明體"/>
                        </a:rPr>
                        <a:t> </a:t>
                      </a:r>
                      <a:endParaRPr lang="zh-TW" sz="1600" kern="100" dirty="0">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5"/>
                  </a:ext>
                </a:extLst>
              </a:tr>
            </a:tbl>
          </a:graphicData>
        </a:graphic>
      </p:graphicFrame>
      <p:sp>
        <p:nvSpPr>
          <p:cNvPr id="7" name="矩形 6"/>
          <p:cNvSpPr/>
          <p:nvPr/>
        </p:nvSpPr>
        <p:spPr>
          <a:xfrm>
            <a:off x="217547" y="161256"/>
            <a:ext cx="523220" cy="6696744"/>
          </a:xfrm>
          <a:prstGeom prst="rect">
            <a:avLst/>
          </a:prstGeom>
        </p:spPr>
        <p:txBody>
          <a:bodyPr vert="eaVert" wrap="square">
            <a:spAutoFit/>
          </a:bodyPr>
          <a:lstStyle/>
          <a:p>
            <a:r>
              <a:rPr lang="zh-TW" altLang="zh-TW" sz="2200" b="1" dirty="0">
                <a:solidFill>
                  <a:prstClr val="black"/>
                </a:solidFill>
                <a:latin typeface="微軟正黑體" panose="020B0604030504040204" pitchFamily="34" charset="-120"/>
                <a:ea typeface="微軟正黑體" panose="020B0604030504040204" pitchFamily="34" charset="-120"/>
              </a:rPr>
              <a:t>雲林區免試入學超額比序競賽成績項目採計參照表</a:t>
            </a:r>
            <a:endParaRPr lang="zh-TW" altLang="zh-TW" sz="2200" dirty="0">
              <a:solidFill>
                <a:prstClr val="black"/>
              </a:solidFill>
              <a:latin typeface="微軟正黑體" panose="020B0604030504040204" pitchFamily="34" charset="-120"/>
              <a:ea typeface="微軟正黑體" panose="020B0604030504040204" pitchFamily="34" charset="-120"/>
            </a:endParaRPr>
          </a:p>
        </p:txBody>
      </p:sp>
      <p:sp>
        <p:nvSpPr>
          <p:cNvPr id="8" name="矩形 7"/>
          <p:cNvSpPr/>
          <p:nvPr/>
        </p:nvSpPr>
        <p:spPr>
          <a:xfrm>
            <a:off x="5364088" y="5805264"/>
            <a:ext cx="345638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sz="1000" b="1" dirty="0">
                <a:solidFill>
                  <a:prstClr val="white"/>
                </a:solidFill>
                <a:latin typeface="微軟正黑體" panose="020B0604030504040204" pitchFamily="34" charset="-120"/>
                <a:ea typeface="微軟正黑體" panose="020B0604030504040204" pitchFamily="34" charset="-120"/>
              </a:rPr>
              <a:t>【註】：</a:t>
            </a:r>
            <a:endParaRPr lang="en-US" altLang="zh-TW" sz="1000" b="1" dirty="0">
              <a:solidFill>
                <a:prstClr val="white"/>
              </a:solidFill>
              <a:latin typeface="微軟正黑體" panose="020B0604030504040204" pitchFamily="34" charset="-120"/>
              <a:ea typeface="微軟正黑體" panose="020B0604030504040204" pitchFamily="34" charset="-120"/>
            </a:endParaRPr>
          </a:p>
          <a:p>
            <a:r>
              <a:rPr lang="en-US" altLang="zh-TW" sz="1000" b="1" dirty="0">
                <a:solidFill>
                  <a:prstClr val="white"/>
                </a:solidFill>
                <a:latin typeface="微軟正黑體" panose="020B0604030504040204" pitchFamily="34" charset="-120"/>
                <a:ea typeface="微軟正黑體" panose="020B0604030504040204" pitchFamily="34" charset="-120"/>
              </a:rPr>
              <a:t>1.</a:t>
            </a:r>
            <a:r>
              <a:rPr lang="zh-TW" altLang="zh-TW" sz="1000" b="1" dirty="0">
                <a:solidFill>
                  <a:prstClr val="white"/>
                </a:solidFill>
                <a:latin typeface="微軟正黑體" panose="020B0604030504040204" pitchFamily="34" charset="-120"/>
                <a:ea typeface="微軟正黑體" panose="020B0604030504040204" pitchFamily="34" charset="-120"/>
              </a:rPr>
              <a:t>各項目辦理時間依當年度實際公告之計畫內容為準。</a:t>
            </a:r>
            <a:endParaRPr lang="zh-TW" altLang="zh-TW" sz="1000" dirty="0">
              <a:solidFill>
                <a:prstClr val="white"/>
              </a:solidFill>
              <a:latin typeface="微軟正黑體" panose="020B0604030504040204" pitchFamily="34" charset="-120"/>
              <a:ea typeface="微軟正黑體" panose="020B0604030504040204" pitchFamily="34" charset="-120"/>
            </a:endParaRPr>
          </a:p>
          <a:p>
            <a:r>
              <a:rPr lang="en-US" altLang="zh-TW" sz="1000" b="1" dirty="0">
                <a:solidFill>
                  <a:prstClr val="white"/>
                </a:solidFill>
                <a:latin typeface="微軟正黑體" panose="020B0604030504040204" pitchFamily="34" charset="-120"/>
                <a:ea typeface="微軟正黑體" panose="020B0604030504040204" pitchFamily="34" charset="-120"/>
              </a:rPr>
              <a:t>2.</a:t>
            </a:r>
            <a:r>
              <a:rPr lang="zh-TW" altLang="zh-TW" sz="1000" b="1" dirty="0">
                <a:solidFill>
                  <a:prstClr val="white"/>
                </a:solidFill>
                <a:latin typeface="微軟正黑體" panose="020B0604030504040204" pitchFamily="34" charset="-120"/>
                <a:ea typeface="微軟正黑體" panose="020B0604030504040204" pitchFamily="34" charset="-120"/>
              </a:rPr>
              <a:t>採計項目以本縣公告臚列之項目為限。</a:t>
            </a:r>
            <a:endParaRPr lang="zh-TW" altLang="zh-TW" sz="1000" dirty="0">
              <a:solidFill>
                <a:prstClr val="white"/>
              </a:solidFill>
              <a:latin typeface="微軟正黑體" panose="020B0604030504040204" pitchFamily="34" charset="-120"/>
              <a:ea typeface="微軟正黑體" panose="020B0604030504040204" pitchFamily="34" charset="-120"/>
            </a:endParaRPr>
          </a:p>
          <a:p>
            <a:r>
              <a:rPr lang="en-US" altLang="zh-TW" sz="1000" b="1" dirty="0">
                <a:solidFill>
                  <a:prstClr val="white"/>
                </a:solidFill>
                <a:latin typeface="微軟正黑體" panose="020B0604030504040204" pitchFamily="34" charset="-120"/>
                <a:ea typeface="微軟正黑體" panose="020B0604030504040204" pitchFamily="34" charset="-120"/>
              </a:rPr>
              <a:t>3.</a:t>
            </a:r>
            <a:r>
              <a:rPr lang="zh-TW" altLang="zh-TW" sz="1000" b="1" dirty="0">
                <a:solidFill>
                  <a:prstClr val="white"/>
                </a:solidFill>
                <a:latin typeface="微軟正黑體" panose="020B0604030504040204" pitchFamily="34" charset="-120"/>
                <a:ea typeface="微軟正黑體" panose="020B0604030504040204" pitchFamily="34" charset="-120"/>
              </a:rPr>
              <a:t>各項比賽採計如有疑慮，請逕自接洽各業務科。</a:t>
            </a:r>
            <a:endParaRPr lang="zh-TW" altLang="zh-TW" sz="1000" dirty="0">
              <a:solidFill>
                <a:prstClr val="white"/>
              </a:solidFill>
              <a:latin typeface="微軟正黑體" panose="020B0604030504040204" pitchFamily="34" charset="-120"/>
              <a:ea typeface="微軟正黑體" panose="020B0604030504040204" pitchFamily="34" charset="-120"/>
            </a:endParaRPr>
          </a:p>
          <a:p>
            <a:r>
              <a:rPr lang="en-US" altLang="zh-TW" sz="1000" b="1" dirty="0">
                <a:solidFill>
                  <a:prstClr val="white"/>
                </a:solidFill>
                <a:latin typeface="微軟正黑體" panose="020B0604030504040204" pitchFamily="34" charset="-120"/>
                <a:ea typeface="微軟正黑體" panose="020B0604030504040204" pitchFamily="34" charset="-120"/>
              </a:rPr>
              <a:t>4.</a:t>
            </a:r>
            <a:r>
              <a:rPr lang="zh-TW" altLang="zh-TW" sz="1000" b="1" dirty="0">
                <a:solidFill>
                  <a:prstClr val="white"/>
                </a:solidFill>
                <a:latin typeface="微軟正黑體" panose="020B0604030504040204" pitchFamily="34" charset="-120"/>
                <a:ea typeface="微軟正黑體" panose="020B0604030504040204" pitchFamily="34" charset="-120"/>
              </a:rPr>
              <a:t>對於共同就學區及變更就學區相對應之縣級競賽，給予採計。</a:t>
            </a:r>
            <a:endParaRPr lang="zh-TW" altLang="zh-TW" sz="1000" dirty="0">
              <a:solidFill>
                <a:prstClr val="white"/>
              </a:solidFill>
              <a:latin typeface="微軟正黑體" panose="020B0604030504040204" pitchFamily="34" charset="-120"/>
              <a:ea typeface="微軟正黑體" panose="020B0604030504040204" pitchFamily="34" charset="-120"/>
            </a:endParaRPr>
          </a:p>
        </p:txBody>
      </p:sp>
      <p:sp>
        <p:nvSpPr>
          <p:cNvPr id="9" name="矩形 8"/>
          <p:cNvSpPr/>
          <p:nvPr/>
        </p:nvSpPr>
        <p:spPr>
          <a:xfrm>
            <a:off x="740766" y="5805264"/>
            <a:ext cx="4551313" cy="936104"/>
          </a:xfrm>
          <a:prstGeom prst="rect">
            <a:avLst/>
          </a:prstGeom>
          <a:noFill/>
          <a:ln w="57150"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七角星形 10"/>
          <p:cNvSpPr/>
          <p:nvPr/>
        </p:nvSpPr>
        <p:spPr>
          <a:xfrm>
            <a:off x="323132" y="5733256"/>
            <a:ext cx="936500" cy="929418"/>
          </a:xfrm>
          <a:prstGeom prst="star7">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dirty="0">
                <a:solidFill>
                  <a:schemeClr val="tx1"/>
                </a:solidFill>
              </a:rPr>
              <a:t>新增</a:t>
            </a:r>
          </a:p>
        </p:txBody>
      </p:sp>
    </p:spTree>
    <p:extLst>
      <p:ext uri="{BB962C8B-B14F-4D97-AF65-F5344CB8AC3E}">
        <p14:creationId xmlns:p14="http://schemas.microsoft.com/office/powerpoint/2010/main" val="921415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262810779"/>
              </p:ext>
            </p:extLst>
          </p:nvPr>
        </p:nvGraphicFramePr>
        <p:xfrm>
          <a:off x="251520" y="1"/>
          <a:ext cx="8640960" cy="4059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940" name="圖片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8400" y="3769894"/>
            <a:ext cx="1265600" cy="270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圖片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6513" y="4343792"/>
            <a:ext cx="1307161" cy="224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圓角矩形圖說文字 1"/>
          <p:cNvSpPr/>
          <p:nvPr/>
        </p:nvSpPr>
        <p:spPr>
          <a:xfrm>
            <a:off x="1270648" y="4402063"/>
            <a:ext cx="724852" cy="1660422"/>
          </a:xfrm>
          <a:prstGeom prst="wedgeRoundRectCallout">
            <a:avLst>
              <a:gd name="adj1" fmla="val -74260"/>
              <a:gd name="adj2" fmla="val -15427"/>
              <a:gd name="adj3" fmla="val 16667"/>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rgbClr val="660066"/>
                </a:solidFill>
                <a:latin typeface="微軟正黑體" panose="020B0604030504040204" pitchFamily="34" charset="-120"/>
                <a:ea typeface="微軟正黑體" panose="020B0604030504040204" pitchFamily="34" charset="-120"/>
              </a:rPr>
              <a:t>超額比序要怎麼比？</a:t>
            </a:r>
            <a:endParaRPr kumimoji="0" lang="en-US" altLang="zh-TW" b="1" dirty="0">
              <a:solidFill>
                <a:srgbClr val="660066"/>
              </a:solidFill>
              <a:latin typeface="微軟正黑體" panose="020B0604030504040204" pitchFamily="34" charset="-120"/>
              <a:ea typeface="微軟正黑體" panose="020B0604030504040204" pitchFamily="34" charset="-120"/>
            </a:endParaRPr>
          </a:p>
        </p:txBody>
      </p:sp>
      <p:pic>
        <p:nvPicPr>
          <p:cNvPr id="39943" name="圖片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24128" y="3068960"/>
            <a:ext cx="14573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圓角矩形圖說文字 9"/>
          <p:cNvSpPr/>
          <p:nvPr/>
        </p:nvSpPr>
        <p:spPr>
          <a:xfrm>
            <a:off x="444532" y="3321374"/>
            <a:ext cx="5083144" cy="864666"/>
          </a:xfrm>
          <a:prstGeom prst="wedgeRoundRectCallout">
            <a:avLst>
              <a:gd name="adj1" fmla="val 58499"/>
              <a:gd name="adj2" fmla="val 1214"/>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Blip>
                <a:blip r:embed="rId11"/>
              </a:buBlip>
              <a:defRPr sz="3200" b="1">
                <a:solidFill>
                  <a:srgbClr val="002060"/>
                </a:solidFill>
                <a:latin typeface="微軟正黑體" pitchFamily="34" charset="-120"/>
                <a:ea typeface="微軟正黑體" pitchFamily="34" charset="-120"/>
              </a:defRPr>
            </a:lvl1pPr>
            <a:lvl2pPr marL="742950" indent="-285750" eaLnBrk="0" hangingPunct="0">
              <a:spcBef>
                <a:spcPct val="20000"/>
              </a:spcBef>
              <a:buFont typeface="Arial" pitchFamily="34" charset="0"/>
              <a:buChar char="–"/>
              <a:defRPr sz="2800" b="1">
                <a:solidFill>
                  <a:srgbClr val="660033"/>
                </a:solidFill>
                <a:latin typeface="微軟正黑體" pitchFamily="34" charset="-120"/>
                <a:ea typeface="微軟正黑體" pitchFamily="34" charset="-120"/>
              </a:defRPr>
            </a:lvl2pPr>
            <a:lvl3pPr marL="1143000" indent="-228600" eaLnBrk="0" hangingPunct="0">
              <a:spcBef>
                <a:spcPct val="20000"/>
              </a:spcBef>
              <a:buFont typeface="Arial" pitchFamily="34" charset="0"/>
              <a:buChar char="•"/>
              <a:defRPr sz="2400" b="1">
                <a:solidFill>
                  <a:srgbClr val="660033"/>
                </a:solidFill>
                <a:latin typeface="微軟正黑體" pitchFamily="34" charset="-120"/>
                <a:ea typeface="微軟正黑體" pitchFamily="34" charset="-120"/>
              </a:defRPr>
            </a:lvl3pPr>
            <a:lvl4pPr marL="1600200" indent="-228600" eaLnBrk="0" hangingPunct="0">
              <a:spcBef>
                <a:spcPct val="20000"/>
              </a:spcBef>
              <a:buFont typeface="Arial" pitchFamily="34" charset="0"/>
              <a:buChar char="–"/>
              <a:defRPr sz="2000" b="1">
                <a:solidFill>
                  <a:srgbClr val="660033"/>
                </a:solidFill>
                <a:latin typeface="微軟正黑體" pitchFamily="34" charset="-120"/>
                <a:ea typeface="微軟正黑體" pitchFamily="34" charset="-120"/>
              </a:defRPr>
            </a:lvl4pPr>
            <a:lvl5pPr marL="2057400" indent="-228600" eaLnBrk="0" hangingPunct="0">
              <a:spcBef>
                <a:spcPct val="20000"/>
              </a:spcBef>
              <a:buFont typeface="Arial" pitchFamily="34" charset="0"/>
              <a:buChar char="»"/>
              <a:defRPr sz="2000" b="1">
                <a:solidFill>
                  <a:srgbClr val="660033"/>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pitchFamily="34" charset="0"/>
              <a:buChar char="»"/>
              <a:defRPr sz="2000" b="1">
                <a:solidFill>
                  <a:srgbClr val="660033"/>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pitchFamily="34" charset="0"/>
              <a:buChar char="»"/>
              <a:defRPr sz="2000" b="1">
                <a:solidFill>
                  <a:srgbClr val="660033"/>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pitchFamily="34" charset="0"/>
              <a:buChar char="»"/>
              <a:defRPr sz="2000" b="1">
                <a:solidFill>
                  <a:srgbClr val="660033"/>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pitchFamily="34" charset="0"/>
              <a:buChar char="»"/>
              <a:defRPr sz="2000" b="1">
                <a:solidFill>
                  <a:srgbClr val="660033"/>
                </a:solidFill>
                <a:latin typeface="微軟正黑體" pitchFamily="34" charset="-120"/>
                <a:ea typeface="微軟正黑體" pitchFamily="34" charset="-120"/>
              </a:defRPr>
            </a:lvl9pPr>
          </a:lstStyle>
          <a:p>
            <a:pPr eaLnBrk="1" hangingPunct="1">
              <a:spcBef>
                <a:spcPct val="0"/>
              </a:spcBef>
              <a:buFontTx/>
              <a:buNone/>
              <a:defRPr/>
            </a:pPr>
            <a:r>
              <a:rPr kumimoji="0" lang="zh-TW" altLang="en-US" sz="2000" dirty="0">
                <a:solidFill>
                  <a:srgbClr val="7030A0"/>
                </a:solidFill>
              </a:rPr>
              <a:t>申請人數</a:t>
            </a:r>
            <a:r>
              <a:rPr kumimoji="0" lang="zh-TW" altLang="zh-TW" sz="2000" dirty="0">
                <a:solidFill>
                  <a:srgbClr val="C00000"/>
                </a:solidFill>
                <a:cs typeface="華康儷特圓"/>
              </a:rPr>
              <a:t>超過</a:t>
            </a:r>
            <a:r>
              <a:rPr kumimoji="0" lang="zh-TW" altLang="zh-TW" sz="2000" u="sng" dirty="0">
                <a:solidFill>
                  <a:srgbClr val="7030A0"/>
                </a:solidFill>
                <a:cs typeface="華康儷特圓"/>
              </a:rPr>
              <a:t>學校招生名額</a:t>
            </a:r>
            <a:r>
              <a:rPr kumimoji="0" lang="zh-TW" altLang="en-US" sz="2000" dirty="0">
                <a:solidFill>
                  <a:srgbClr val="7030A0"/>
                </a:solidFill>
                <a:cs typeface="華康儷特圓"/>
              </a:rPr>
              <a:t>，而且在</a:t>
            </a:r>
            <a:r>
              <a:rPr kumimoji="0" lang="zh-TW" altLang="en-US" sz="2000" dirty="0">
                <a:solidFill>
                  <a:srgbClr val="C00000"/>
                </a:solidFill>
              </a:rPr>
              <a:t>最低錄取總積分相同者</a:t>
            </a:r>
            <a:r>
              <a:rPr kumimoji="0" lang="zh-TW" altLang="en-US" sz="2000" dirty="0">
                <a:solidFill>
                  <a:srgbClr val="7030A0"/>
                </a:solidFill>
              </a:rPr>
              <a:t>，才需要進行超額比序！</a:t>
            </a:r>
          </a:p>
        </p:txBody>
      </p:sp>
      <p:sp>
        <p:nvSpPr>
          <p:cNvPr id="11" name="圓角矩形圖說文字 10"/>
          <p:cNvSpPr/>
          <p:nvPr/>
        </p:nvSpPr>
        <p:spPr>
          <a:xfrm>
            <a:off x="2123728" y="4330055"/>
            <a:ext cx="5757706" cy="2244899"/>
          </a:xfrm>
          <a:prstGeom prst="wedgeRoundRectCallout">
            <a:avLst>
              <a:gd name="adj1" fmla="val 53811"/>
              <a:gd name="adj2" fmla="val -36532"/>
              <a:gd name="adj3" fmla="val 16667"/>
            </a:avLst>
          </a:prstGeom>
          <a:solidFill>
            <a:srgbClr val="E2C5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2000" b="1" dirty="0">
                <a:solidFill>
                  <a:srgbClr val="7030A0"/>
                </a:solidFill>
                <a:latin typeface="微軟正黑體" panose="020B0604030504040204" pitchFamily="34" charset="-120"/>
                <a:ea typeface="微軟正黑體" panose="020B0604030504040204" pitchFamily="34" charset="-120"/>
              </a:rPr>
              <a:t>超額比序方式是先比</a:t>
            </a:r>
            <a:r>
              <a:rPr kumimoji="0" lang="zh-TW" altLang="en-US" sz="2000" b="1" dirty="0">
                <a:solidFill>
                  <a:srgbClr val="FF0000"/>
                </a:solidFill>
                <a:latin typeface="微軟正黑體" panose="020B0604030504040204" pitchFamily="34" charset="-120"/>
                <a:ea typeface="微軟正黑體" panose="020B0604030504040204" pitchFamily="34" charset="-120"/>
              </a:rPr>
              <a:t>總積分</a:t>
            </a:r>
            <a:r>
              <a:rPr kumimoji="0" lang="zh-TW" altLang="en-US" sz="2000" b="1" dirty="0">
                <a:solidFill>
                  <a:srgbClr val="7030A0"/>
                </a:solidFill>
                <a:latin typeface="微軟正黑體" panose="020B0604030504040204" pitchFamily="34" charset="-120"/>
                <a:ea typeface="微軟正黑體" panose="020B0604030504040204" pitchFamily="34" charset="-120"/>
              </a:rPr>
              <a:t>；在依照上列順序依次比序，到最後會考總積分若未能分出高下則依教育會考三等級四標示之不分科總數量（含寫作測驗），</a:t>
            </a:r>
            <a:r>
              <a:rPr kumimoji="0" lang="zh-TW" altLang="en-US" sz="2000" b="1" dirty="0">
                <a:solidFill>
                  <a:srgbClr val="FF0000"/>
                </a:solidFill>
                <a:latin typeface="微軟正黑體" panose="020B0604030504040204" pitchFamily="34" charset="-120"/>
                <a:ea typeface="微軟正黑體" panose="020B0604030504040204" pitchFamily="34" charset="-120"/>
              </a:rPr>
              <a:t>以其較優數量進行比序，若再相同，則進行國中教育會考分科成績之比序，依國文→英語→數學→自然→社會的次序，進行比序</a:t>
            </a:r>
            <a:r>
              <a:rPr kumimoji="0" lang="en-US" altLang="zh-TW" sz="2000" b="1" dirty="0">
                <a:solidFill>
                  <a:srgbClr val="FF0000"/>
                </a:solidFill>
                <a:latin typeface="微軟正黑體" panose="020B0604030504040204" pitchFamily="34" charset="-120"/>
                <a:ea typeface="微軟正黑體" panose="020B0604030504040204" pitchFamily="34" charset="-120"/>
              </a:rPr>
              <a:t>(A++ &gt; A+ &gt; A &gt; B++&gt; B+ &gt; B &gt; C) </a:t>
            </a:r>
            <a:r>
              <a:rPr kumimoji="0" lang="zh-TW" altLang="en-US" sz="2000" b="1" dirty="0">
                <a:solidFill>
                  <a:srgbClr val="FF0000"/>
                </a:solidFill>
                <a:latin typeface="微軟正黑體" panose="020B0604030504040204" pitchFamily="34" charset="-120"/>
                <a:ea typeface="微軟正黑體" panose="020B0604030504040204" pitchFamily="34" charset="-120"/>
              </a:rPr>
              <a:t>。</a:t>
            </a:r>
            <a:endParaRPr kumimoji="0" lang="en-US" altLang="zh-TW" sz="2000" b="1" dirty="0">
              <a:solidFill>
                <a:srgbClr val="FF0000"/>
              </a:solidFill>
              <a:latin typeface="微軟正黑體" panose="020B0604030504040204" pitchFamily="34" charset="-120"/>
              <a:ea typeface="微軟正黑體" panose="020B0604030504040204" pitchFamily="34" charset="-120"/>
            </a:endParaRPr>
          </a:p>
        </p:txBody>
      </p:sp>
      <p:sp>
        <p:nvSpPr>
          <p:cNvPr id="29705" name="矩形 11"/>
          <p:cNvSpPr>
            <a:spLocks noChangeArrowheads="1"/>
          </p:cNvSpPr>
          <p:nvPr/>
        </p:nvSpPr>
        <p:spPr bwMode="auto">
          <a:xfrm>
            <a:off x="0" y="8760"/>
            <a:ext cx="9143999"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p>
            <a:pPr algn="ctr"/>
            <a:r>
              <a:rPr kumimoji="0" lang="zh-TW" altLang="en-US" sz="4400" b="1" dirty="0">
                <a:solidFill>
                  <a:srgbClr val="006600"/>
                </a:solidFill>
                <a:latin typeface="微軟正黑體" panose="020B0604030504040204" pitchFamily="34" charset="-120"/>
                <a:ea typeface="微軟正黑體" panose="020B0604030504040204" pitchFamily="34" charset="-120"/>
              </a:rPr>
              <a:t>雲林區超額比序順序</a:t>
            </a:r>
          </a:p>
        </p:txBody>
      </p:sp>
    </p:spTree>
    <p:extLst>
      <p:ext uri="{BB962C8B-B14F-4D97-AF65-F5344CB8AC3E}">
        <p14:creationId xmlns:p14="http://schemas.microsoft.com/office/powerpoint/2010/main" val="4014226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66561" name="標題 1"/>
          <p:cNvSpPr>
            <a:spLocks noGrp="1"/>
          </p:cNvSpPr>
          <p:nvPr>
            <p:ph type="title"/>
          </p:nvPr>
        </p:nvSpPr>
        <p:spPr>
          <a:xfrm>
            <a:off x="0" y="0"/>
            <a:ext cx="9144000" cy="1260000"/>
          </a:xfrm>
        </p:spPr>
        <p:txBody>
          <a:bodyPr>
            <a:noAutofit/>
          </a:bodyPr>
          <a:lstStyle/>
          <a:p>
            <a:pPr algn="ctr"/>
            <a:r>
              <a:rPr lang="zh-TW" altLang="en-US" sz="4400" b="1" dirty="0">
                <a:latin typeface="微軟正黑體" panose="020B0604030504040204" pitchFamily="34" charset="-120"/>
                <a:ea typeface="微軟正黑體" panose="020B0604030504040204" pitchFamily="34" charset="-120"/>
              </a:rPr>
              <a:t>雲林區超額比序及分發作業範例</a:t>
            </a:r>
          </a:p>
        </p:txBody>
      </p:sp>
      <p:graphicFrame>
        <p:nvGraphicFramePr>
          <p:cNvPr id="149925" name="Group 421"/>
          <p:cNvGraphicFramePr>
            <a:graphicFrameLocks noGrp="1"/>
          </p:cNvGraphicFramePr>
          <p:nvPr>
            <p:extLst>
              <p:ext uri="{D42A27DB-BD31-4B8C-83A1-F6EECF244321}">
                <p14:modId xmlns:p14="http://schemas.microsoft.com/office/powerpoint/2010/main" val="3210048254"/>
              </p:ext>
            </p:extLst>
          </p:nvPr>
        </p:nvGraphicFramePr>
        <p:xfrm>
          <a:off x="107950" y="1260001"/>
          <a:ext cx="8928100" cy="5515371"/>
        </p:xfrm>
        <a:graphic>
          <a:graphicData uri="http://schemas.openxmlformats.org/drawingml/2006/table">
            <a:tbl>
              <a:tblPr/>
              <a:tblGrid>
                <a:gridCol w="768350">
                  <a:extLst>
                    <a:ext uri="{9D8B030D-6E8A-4147-A177-3AD203B41FA5}">
                      <a16:colId xmlns="" xmlns:a16="http://schemas.microsoft.com/office/drawing/2014/main" val="20000"/>
                    </a:ext>
                  </a:extLst>
                </a:gridCol>
                <a:gridCol w="454025">
                  <a:extLst>
                    <a:ext uri="{9D8B030D-6E8A-4147-A177-3AD203B41FA5}">
                      <a16:colId xmlns="" xmlns:a16="http://schemas.microsoft.com/office/drawing/2014/main" val="20001"/>
                    </a:ext>
                  </a:extLst>
                </a:gridCol>
                <a:gridCol w="454025">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gridCol w="450850">
                  <a:extLst>
                    <a:ext uri="{9D8B030D-6E8A-4147-A177-3AD203B41FA5}">
                      <a16:colId xmlns="" xmlns:a16="http://schemas.microsoft.com/office/drawing/2014/main" val="20004"/>
                    </a:ext>
                  </a:extLst>
                </a:gridCol>
                <a:gridCol w="455613">
                  <a:extLst>
                    <a:ext uri="{9D8B030D-6E8A-4147-A177-3AD203B41FA5}">
                      <a16:colId xmlns="" xmlns:a16="http://schemas.microsoft.com/office/drawing/2014/main" val="20005"/>
                    </a:ext>
                  </a:extLst>
                </a:gridCol>
                <a:gridCol w="457200">
                  <a:extLst>
                    <a:ext uri="{9D8B030D-6E8A-4147-A177-3AD203B41FA5}">
                      <a16:colId xmlns="" xmlns:a16="http://schemas.microsoft.com/office/drawing/2014/main" val="20006"/>
                    </a:ext>
                  </a:extLst>
                </a:gridCol>
                <a:gridCol w="452437">
                  <a:extLst>
                    <a:ext uri="{9D8B030D-6E8A-4147-A177-3AD203B41FA5}">
                      <a16:colId xmlns="" xmlns:a16="http://schemas.microsoft.com/office/drawing/2014/main" val="20007"/>
                    </a:ext>
                  </a:extLst>
                </a:gridCol>
                <a:gridCol w="455613">
                  <a:extLst>
                    <a:ext uri="{9D8B030D-6E8A-4147-A177-3AD203B41FA5}">
                      <a16:colId xmlns="" xmlns:a16="http://schemas.microsoft.com/office/drawing/2014/main" val="20008"/>
                    </a:ext>
                  </a:extLst>
                </a:gridCol>
                <a:gridCol w="457200">
                  <a:extLst>
                    <a:ext uri="{9D8B030D-6E8A-4147-A177-3AD203B41FA5}">
                      <a16:colId xmlns="" xmlns:a16="http://schemas.microsoft.com/office/drawing/2014/main" val="20009"/>
                    </a:ext>
                  </a:extLst>
                </a:gridCol>
                <a:gridCol w="452437">
                  <a:extLst>
                    <a:ext uri="{9D8B030D-6E8A-4147-A177-3AD203B41FA5}">
                      <a16:colId xmlns="" xmlns:a16="http://schemas.microsoft.com/office/drawing/2014/main" val="20010"/>
                    </a:ext>
                  </a:extLst>
                </a:gridCol>
                <a:gridCol w="455613">
                  <a:extLst>
                    <a:ext uri="{9D8B030D-6E8A-4147-A177-3AD203B41FA5}">
                      <a16:colId xmlns="" xmlns:a16="http://schemas.microsoft.com/office/drawing/2014/main" val="20011"/>
                    </a:ext>
                  </a:extLst>
                </a:gridCol>
                <a:gridCol w="452437">
                  <a:extLst>
                    <a:ext uri="{9D8B030D-6E8A-4147-A177-3AD203B41FA5}">
                      <a16:colId xmlns="" xmlns:a16="http://schemas.microsoft.com/office/drawing/2014/main" val="20012"/>
                    </a:ext>
                  </a:extLst>
                </a:gridCol>
                <a:gridCol w="2705100">
                  <a:extLst>
                    <a:ext uri="{9D8B030D-6E8A-4147-A177-3AD203B41FA5}">
                      <a16:colId xmlns="" xmlns:a16="http://schemas.microsoft.com/office/drawing/2014/main" val="20013"/>
                    </a:ext>
                  </a:extLst>
                </a:gridCol>
              </a:tblGrid>
              <a:tr h="2113963">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1" lang="zh-TW" altLang="en-US" sz="1600" b="1" i="0" u="none" strike="noStrike" cap="none" normalizeH="0" baseline="0" dirty="0">
                          <a:ln>
                            <a:noFill/>
                          </a:ln>
                          <a:solidFill>
                            <a:srgbClr val="000000"/>
                          </a:solidFill>
                          <a:effectLst/>
                          <a:latin typeface="微軟正黑體" pitchFamily="34" charset="-120"/>
                          <a:ea typeface="微軟正黑體" pitchFamily="34" charset="-120"/>
                        </a:rPr>
                        <a:t>學生</a:t>
                      </a:r>
                    </a:p>
                  </a:txBody>
                  <a:tcPr marL="0" marR="0" marT="7200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總積分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(90</a:t>
                      </a: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0" marR="0" marT="7200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志願序積分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(8</a:t>
                      </a: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a:t>
                      </a:r>
                    </a:p>
                  </a:txBody>
                  <a:tcPr marL="0" marR="0" marT="7200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經濟弱勢積分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(1</a:t>
                      </a: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0" marR="0" marT="7200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就近入學積分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(5</a:t>
                      </a: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0" marR="0" marT="7200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出缺席紀錄積分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(5</a:t>
                      </a: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0" marR="0" marT="7200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無記過紀錄積分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(5</a:t>
                      </a: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0" marR="0" marT="7200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均衡學習積分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(9</a:t>
                      </a: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0" marR="0" marT="7200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偏遠小校積分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0" marR="0" marT="7200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獎勵紀錄積分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(15</a:t>
                      </a: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0" marR="0" marT="7200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競賽成績積分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(9</a:t>
                      </a: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0" marR="0" marT="7200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體適能積分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0" marR="0" marT="7200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教育會考積分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(30</a:t>
                      </a: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分</a:t>
                      </a: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0" marR="0" marT="7200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不分科</a:t>
                      </a:r>
                      <a:endPar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endParaRPr>
                    </a:p>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會考四標示較優數量</a:t>
                      </a:r>
                      <a:endPar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endParaRPr>
                    </a:p>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比較</a:t>
                      </a:r>
                    </a:p>
                  </a:txBody>
                  <a:tcPr marL="0" marR="0" marT="720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0"/>
                  </a:ext>
                </a:extLst>
              </a:tr>
              <a:tr h="425176">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A</a:t>
                      </a:r>
                      <a:r>
                        <a:rPr kumimoji="1" lang="zh-TW" altLang="en-US" sz="1600" b="1" i="0" u="none" strike="noStrike" cap="none" normalizeH="0" baseline="0" dirty="0">
                          <a:ln>
                            <a:noFill/>
                          </a:ln>
                          <a:solidFill>
                            <a:srgbClr val="000000"/>
                          </a:solidFill>
                          <a:effectLst/>
                          <a:latin typeface="微軟正黑體" pitchFamily="34" charset="-120"/>
                          <a:ea typeface="微軟正黑體" pitchFamily="34" charset="-120"/>
                        </a:rPr>
                        <a:t>同學</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85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chemeClr val="bg1"/>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30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pt-BR" altLang="zh-TW" sz="1400" b="1" i="0" u="none" strike="noStrike" cap="none" normalizeH="0" baseline="0" dirty="0">
                          <a:ln>
                            <a:noFill/>
                          </a:ln>
                          <a:solidFill>
                            <a:srgbClr val="000000"/>
                          </a:solidFill>
                          <a:effectLst/>
                          <a:latin typeface="微軟正黑體" pitchFamily="34" charset="-120"/>
                          <a:ea typeface="微軟正黑體" pitchFamily="34" charset="-120"/>
                        </a:rPr>
                        <a:t>A++(6)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1"/>
                  </a:ext>
                </a:extLst>
              </a:tr>
              <a:tr h="425176">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B</a:t>
                      </a:r>
                      <a:r>
                        <a:rPr kumimoji="1" lang="zh-TW" altLang="en-US" sz="1600" b="1" i="0" u="none" strike="noStrike" cap="none" normalizeH="0" baseline="0">
                          <a:ln>
                            <a:noFill/>
                          </a:ln>
                          <a:solidFill>
                            <a:srgbClr val="000000"/>
                          </a:solidFill>
                          <a:effectLst/>
                          <a:latin typeface="微軟正黑體" pitchFamily="34" charset="-120"/>
                          <a:ea typeface="微軟正黑體" pitchFamily="34" charset="-120"/>
                        </a:rPr>
                        <a:t>同學</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85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chemeClr val="bg1"/>
                          </a:solidFill>
                          <a:effectLst/>
                          <a:latin typeface="微軟正黑體" pitchFamily="34" charset="-120"/>
                          <a:ea typeface="微軟正黑體" pitchFamily="34" charset="-12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30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pt-BR" altLang="zh-TW" sz="1400" b="1" i="0" u="none" strike="noStrike" cap="none" normalizeH="0" baseline="0" dirty="0">
                          <a:ln>
                            <a:noFill/>
                          </a:ln>
                          <a:solidFill>
                            <a:srgbClr val="000000"/>
                          </a:solidFill>
                          <a:effectLst/>
                          <a:latin typeface="微軟正黑體" pitchFamily="34" charset="-120"/>
                          <a:ea typeface="微軟正黑體" pitchFamily="34" charset="-120"/>
                        </a:rPr>
                        <a:t>A++(5)</a:t>
                      </a:r>
                      <a:r>
                        <a:rPr kumimoji="1" lang="pt-BR" sz="1400" b="1" i="0" u="none" strike="noStrike" cap="none" normalizeH="0" baseline="0" dirty="0">
                          <a:ln>
                            <a:noFill/>
                          </a:ln>
                          <a:solidFill>
                            <a:srgbClr val="000000"/>
                          </a:solidFill>
                          <a:effectLst/>
                          <a:latin typeface="微軟正黑體" pitchFamily="34" charset="-120"/>
                          <a:ea typeface="微軟正黑體" pitchFamily="34" charset="-120"/>
                        </a:rPr>
                        <a:t>、</a:t>
                      </a:r>
                      <a:r>
                        <a:rPr kumimoji="1" lang="pt-BR" altLang="zh-TW" sz="1400" b="1" i="0" u="none" strike="noStrike" cap="none" normalizeH="0" baseline="0" dirty="0">
                          <a:ln>
                            <a:noFill/>
                          </a:ln>
                          <a:solidFill>
                            <a:srgbClr val="000000"/>
                          </a:solidFill>
                          <a:effectLst/>
                          <a:latin typeface="微軟正黑體" pitchFamily="34" charset="-120"/>
                          <a:ea typeface="微軟正黑體" pitchFamily="34" charset="-120"/>
                        </a:rPr>
                        <a:t>A+(1)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425176">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C</a:t>
                      </a:r>
                      <a:r>
                        <a:rPr kumimoji="1" lang="zh-TW" altLang="en-US" sz="1600" b="1" i="0" u="none" strike="noStrike" cap="none" normalizeH="0" baseline="0">
                          <a:ln>
                            <a:noFill/>
                          </a:ln>
                          <a:solidFill>
                            <a:srgbClr val="000000"/>
                          </a:solidFill>
                          <a:effectLst/>
                          <a:latin typeface="微軟正黑體" pitchFamily="34" charset="-120"/>
                          <a:ea typeface="微軟正黑體" pitchFamily="34" charset="-120"/>
                        </a:rPr>
                        <a:t>同學</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82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chemeClr val="bg1"/>
                          </a:solidFill>
                          <a:effectLst/>
                          <a:latin typeface="微軟正黑體" pitchFamily="34" charset="-120"/>
                          <a:ea typeface="微軟正黑體" pitchFamily="34" charset="-120"/>
                        </a:rPr>
                        <a:t>7</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30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pt-BR" altLang="zh-TW" sz="1400" b="1" i="0" u="none" strike="noStrike" cap="none" normalizeH="0" baseline="0" dirty="0">
                          <a:ln>
                            <a:noFill/>
                          </a:ln>
                          <a:solidFill>
                            <a:srgbClr val="000000"/>
                          </a:solidFill>
                          <a:effectLst/>
                          <a:latin typeface="微軟正黑體" pitchFamily="34" charset="-120"/>
                          <a:ea typeface="微軟正黑體" pitchFamily="34" charset="-120"/>
                        </a:rPr>
                        <a:t>A++(4)</a:t>
                      </a:r>
                      <a:r>
                        <a:rPr kumimoji="1" lang="pt-BR" sz="1400" b="1" i="0" u="none" strike="noStrike" cap="none" normalizeH="0" baseline="0" dirty="0">
                          <a:ln>
                            <a:noFill/>
                          </a:ln>
                          <a:solidFill>
                            <a:srgbClr val="000000"/>
                          </a:solidFill>
                          <a:effectLst/>
                          <a:latin typeface="微軟正黑體" pitchFamily="34" charset="-120"/>
                          <a:ea typeface="微軟正黑體" pitchFamily="34" charset="-120"/>
                        </a:rPr>
                        <a:t>、</a:t>
                      </a:r>
                      <a:r>
                        <a:rPr kumimoji="1" lang="pt-BR" altLang="zh-TW" sz="1400" b="1" i="0" u="none" strike="noStrike" cap="none" normalizeH="0" baseline="0" dirty="0">
                          <a:ln>
                            <a:noFill/>
                          </a:ln>
                          <a:solidFill>
                            <a:srgbClr val="000000"/>
                          </a:solidFill>
                          <a:effectLst/>
                          <a:latin typeface="微軟正黑體" pitchFamily="34" charset="-120"/>
                          <a:ea typeface="微軟正黑體" pitchFamily="34" charset="-120"/>
                        </a:rPr>
                        <a:t>A+(2)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3"/>
                  </a:ext>
                </a:extLst>
              </a:tr>
              <a:tr h="425176">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D</a:t>
                      </a:r>
                      <a:r>
                        <a:rPr kumimoji="1" lang="zh-TW" altLang="en-US" sz="1600" b="1" i="0" u="none" strike="noStrike" cap="none" normalizeH="0" baseline="0">
                          <a:ln>
                            <a:noFill/>
                          </a:ln>
                          <a:solidFill>
                            <a:srgbClr val="000000"/>
                          </a:solidFill>
                          <a:effectLst/>
                          <a:latin typeface="微軟正黑體" pitchFamily="34" charset="-120"/>
                          <a:ea typeface="微軟正黑體" pitchFamily="34" charset="-120"/>
                        </a:rPr>
                        <a:t>同學</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82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chemeClr val="bg1"/>
                          </a:solidFill>
                          <a:effectLst/>
                          <a:latin typeface="微軟正黑體" pitchFamily="34" charset="-120"/>
                          <a:ea typeface="微軟正黑體" pitchFamily="34" charset="-12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30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pt-BR" altLang="zh-TW" sz="1400" b="1" i="0" u="none" strike="noStrike" cap="none" normalizeH="0" baseline="0" dirty="0">
                          <a:ln>
                            <a:noFill/>
                          </a:ln>
                          <a:solidFill>
                            <a:srgbClr val="000000"/>
                          </a:solidFill>
                          <a:effectLst/>
                          <a:latin typeface="微軟正黑體" pitchFamily="34" charset="-120"/>
                          <a:ea typeface="微軟正黑體" pitchFamily="34" charset="-120"/>
                        </a:rPr>
                        <a:t>A++(2)</a:t>
                      </a:r>
                      <a:r>
                        <a:rPr kumimoji="1" lang="pt-BR" sz="1400" b="1" i="0" u="none" strike="noStrike" cap="none" normalizeH="0" baseline="0" dirty="0">
                          <a:ln>
                            <a:noFill/>
                          </a:ln>
                          <a:solidFill>
                            <a:srgbClr val="000000"/>
                          </a:solidFill>
                          <a:effectLst/>
                          <a:latin typeface="微軟正黑體" pitchFamily="34" charset="-120"/>
                          <a:ea typeface="微軟正黑體" pitchFamily="34" charset="-120"/>
                        </a:rPr>
                        <a:t>、</a:t>
                      </a:r>
                      <a:r>
                        <a:rPr kumimoji="1" lang="pt-BR" altLang="zh-TW" sz="1400" b="1" i="0" u="none" strike="noStrike" cap="none" normalizeH="0" baseline="0" dirty="0">
                          <a:ln>
                            <a:noFill/>
                          </a:ln>
                          <a:solidFill>
                            <a:srgbClr val="000000"/>
                          </a:solidFill>
                          <a:effectLst/>
                          <a:latin typeface="微軟正黑體" pitchFamily="34" charset="-120"/>
                          <a:ea typeface="微軟正黑體" pitchFamily="34" charset="-120"/>
                        </a:rPr>
                        <a:t>A+(2)</a:t>
                      </a:r>
                      <a:r>
                        <a:rPr kumimoji="1" lang="pt-BR" sz="1400" b="1" i="0" u="none" strike="noStrike" cap="none" normalizeH="0" baseline="0" dirty="0">
                          <a:ln>
                            <a:noFill/>
                          </a:ln>
                          <a:solidFill>
                            <a:srgbClr val="000000"/>
                          </a:solidFill>
                          <a:effectLst/>
                          <a:latin typeface="微軟正黑體" pitchFamily="34" charset="-120"/>
                          <a:ea typeface="微軟正黑體" pitchFamily="34" charset="-120"/>
                        </a:rPr>
                        <a:t>、</a:t>
                      </a:r>
                      <a:r>
                        <a:rPr kumimoji="1" lang="pt-BR" altLang="zh-TW" sz="1400" b="1" i="0" u="none" strike="noStrike" cap="none" normalizeH="0" baseline="0" dirty="0">
                          <a:ln>
                            <a:noFill/>
                          </a:ln>
                          <a:solidFill>
                            <a:srgbClr val="000000"/>
                          </a:solidFill>
                          <a:effectLst/>
                          <a:latin typeface="微軟正黑體" pitchFamily="34" charset="-120"/>
                          <a:ea typeface="微軟正黑體" pitchFamily="34" charset="-120"/>
                        </a:rPr>
                        <a:t>A(2)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r h="425176">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E</a:t>
                      </a:r>
                      <a:r>
                        <a:rPr kumimoji="1" lang="zh-TW" altLang="en-US" sz="1600" b="1" i="0" u="none" strike="noStrike" cap="none" normalizeH="0" baseline="0">
                          <a:ln>
                            <a:noFill/>
                          </a:ln>
                          <a:solidFill>
                            <a:srgbClr val="000000"/>
                          </a:solidFill>
                          <a:effectLst/>
                          <a:latin typeface="微軟正黑體" pitchFamily="34" charset="-120"/>
                          <a:ea typeface="微軟正黑體" pitchFamily="34" charset="-120"/>
                        </a:rPr>
                        <a:t>同學</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72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26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400" b="1" i="0" u="none" strike="noStrike" cap="none" normalizeH="0" baseline="0" dirty="0">
                          <a:ln>
                            <a:noFill/>
                          </a:ln>
                          <a:solidFill>
                            <a:srgbClr val="FFFF00"/>
                          </a:solidFill>
                          <a:effectLst/>
                          <a:latin typeface="微軟正黑體" pitchFamily="34" charset="-120"/>
                          <a:ea typeface="微軟正黑體" pitchFamily="34" charset="-120"/>
                        </a:rPr>
                        <a:t>A++(2)</a:t>
                      </a:r>
                      <a:r>
                        <a:rPr kumimoji="1" lang="en-US" sz="1400" b="1" i="0" u="none" strike="noStrike" cap="none" normalizeH="0" baseline="0" dirty="0">
                          <a:ln>
                            <a:noFill/>
                          </a:ln>
                          <a:solidFill>
                            <a:srgbClr val="FFFF00"/>
                          </a:solidFill>
                          <a:effectLst/>
                          <a:latin typeface="微軟正黑體" pitchFamily="34" charset="-120"/>
                          <a:ea typeface="微軟正黑體" pitchFamily="34" charset="-120"/>
                        </a:rPr>
                        <a:t>、</a:t>
                      </a:r>
                      <a:r>
                        <a:rPr kumimoji="1" lang="en-US" altLang="zh-TW" sz="1400" b="1" i="0" u="none" strike="noStrike" cap="none" normalizeH="0" baseline="0" dirty="0">
                          <a:ln>
                            <a:noFill/>
                          </a:ln>
                          <a:solidFill>
                            <a:srgbClr val="FFFF00"/>
                          </a:solidFill>
                          <a:effectLst/>
                          <a:latin typeface="微軟正黑體" pitchFamily="34" charset="-120"/>
                          <a:ea typeface="微軟正黑體" pitchFamily="34" charset="-120"/>
                        </a:rPr>
                        <a:t>A+(2)</a:t>
                      </a:r>
                      <a:r>
                        <a:rPr kumimoji="1" lang="zh-TW" altLang="en-US" sz="1400" b="1" i="0" u="none" strike="noStrike" cap="none" normalizeH="0" baseline="0" dirty="0">
                          <a:ln>
                            <a:noFill/>
                          </a:ln>
                          <a:solidFill>
                            <a:srgbClr val="FFFF00"/>
                          </a:solidFill>
                          <a:effectLst/>
                          <a:latin typeface="微軟正黑體" pitchFamily="34" charset="-120"/>
                          <a:ea typeface="微軟正黑體" pitchFamily="34" charset="-120"/>
                        </a:rPr>
                        <a:t>、</a:t>
                      </a:r>
                      <a:r>
                        <a:rPr kumimoji="1" lang="en-US" altLang="zh-TW" sz="1400" b="1" i="0" u="none" strike="noStrike" cap="none" normalizeH="0" baseline="0" dirty="0">
                          <a:ln>
                            <a:noFill/>
                          </a:ln>
                          <a:solidFill>
                            <a:srgbClr val="FFFF00"/>
                          </a:solidFill>
                          <a:effectLst/>
                          <a:latin typeface="微軟正黑體" pitchFamily="34" charset="-120"/>
                          <a:ea typeface="微軟正黑體" pitchFamily="34" charset="-120"/>
                        </a:rPr>
                        <a:t>B+(2)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5"/>
                  </a:ext>
                </a:extLst>
              </a:tr>
              <a:tr h="425176">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F</a:t>
                      </a:r>
                      <a:r>
                        <a:rPr kumimoji="1" lang="zh-TW" altLang="en-US" sz="1600" b="1" i="0" u="none" strike="noStrike" cap="none" normalizeH="0" baseline="0">
                          <a:ln>
                            <a:noFill/>
                          </a:ln>
                          <a:solidFill>
                            <a:srgbClr val="000000"/>
                          </a:solidFill>
                          <a:effectLst/>
                          <a:latin typeface="微軟正黑體" pitchFamily="34" charset="-120"/>
                          <a:ea typeface="微軟正黑體" pitchFamily="34" charset="-120"/>
                        </a:rPr>
                        <a:t>同學</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72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26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400" b="1" i="0" u="none" strike="noStrike" cap="none" normalizeH="0" baseline="0" dirty="0">
                          <a:ln>
                            <a:noFill/>
                          </a:ln>
                          <a:solidFill>
                            <a:srgbClr val="FFFF00"/>
                          </a:solidFill>
                          <a:effectLst/>
                          <a:latin typeface="微軟正黑體" pitchFamily="34" charset="-120"/>
                          <a:ea typeface="微軟正黑體" pitchFamily="34" charset="-120"/>
                        </a:rPr>
                        <a:t>A++(1)</a:t>
                      </a:r>
                      <a:r>
                        <a:rPr kumimoji="1" lang="en-US" sz="1400" b="1" i="0" u="none" strike="noStrike" cap="none" normalizeH="0" baseline="0" dirty="0">
                          <a:ln>
                            <a:noFill/>
                          </a:ln>
                          <a:solidFill>
                            <a:srgbClr val="FFFF00"/>
                          </a:solidFill>
                          <a:effectLst/>
                          <a:latin typeface="微軟正黑體" pitchFamily="34" charset="-120"/>
                          <a:ea typeface="微軟正黑體" pitchFamily="34" charset="-120"/>
                        </a:rPr>
                        <a:t>、</a:t>
                      </a:r>
                      <a:r>
                        <a:rPr kumimoji="1" lang="en-US" altLang="zh-TW" sz="1400" b="1" i="0" u="none" strike="noStrike" cap="none" normalizeH="0" baseline="0" dirty="0">
                          <a:ln>
                            <a:noFill/>
                          </a:ln>
                          <a:solidFill>
                            <a:srgbClr val="FFFF00"/>
                          </a:solidFill>
                          <a:effectLst/>
                          <a:latin typeface="微軟正黑體" pitchFamily="34" charset="-120"/>
                          <a:ea typeface="微軟正黑體" pitchFamily="34" charset="-120"/>
                        </a:rPr>
                        <a:t>A+(2)</a:t>
                      </a:r>
                      <a:r>
                        <a:rPr kumimoji="1" lang="en-US" sz="1400" b="1" i="0" u="none" strike="noStrike" cap="none" normalizeH="0" baseline="0" dirty="0">
                          <a:ln>
                            <a:noFill/>
                          </a:ln>
                          <a:solidFill>
                            <a:srgbClr val="FFFF00"/>
                          </a:solidFill>
                          <a:effectLst/>
                          <a:latin typeface="微軟正黑體" pitchFamily="34" charset="-120"/>
                          <a:ea typeface="微軟正黑體" pitchFamily="34" charset="-120"/>
                        </a:rPr>
                        <a:t>、</a:t>
                      </a:r>
                      <a:r>
                        <a:rPr kumimoji="1" lang="en-US" altLang="zh-TW" sz="1400" b="1" i="0" u="none" strike="noStrike" cap="none" normalizeH="0" baseline="0" dirty="0">
                          <a:ln>
                            <a:noFill/>
                          </a:ln>
                          <a:solidFill>
                            <a:srgbClr val="FFFF00"/>
                          </a:solidFill>
                          <a:effectLst/>
                          <a:latin typeface="微軟正黑體" pitchFamily="34" charset="-120"/>
                          <a:ea typeface="微軟正黑體" pitchFamily="34" charset="-120"/>
                        </a:rPr>
                        <a:t>B++(3)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6"/>
                  </a:ext>
                </a:extLst>
              </a:tr>
              <a:tr h="425176">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G</a:t>
                      </a:r>
                      <a:r>
                        <a:rPr kumimoji="1" lang="zh-TW" altLang="en-US" sz="1600" b="1" i="0" u="none" strike="noStrike" cap="none" normalizeH="0" baseline="0">
                          <a:ln>
                            <a:noFill/>
                          </a:ln>
                          <a:solidFill>
                            <a:srgbClr val="000000"/>
                          </a:solidFill>
                          <a:effectLst/>
                          <a:latin typeface="微軟正黑體" pitchFamily="34" charset="-120"/>
                          <a:ea typeface="微軟正黑體" pitchFamily="34" charset="-120"/>
                        </a:rPr>
                        <a:t>同學</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72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a:ln>
                            <a:noFill/>
                          </a:ln>
                          <a:solidFill>
                            <a:srgbClr val="000000"/>
                          </a:solidFill>
                          <a:effectLst/>
                          <a:latin typeface="微軟正黑體" pitchFamily="34" charset="-120"/>
                          <a:ea typeface="微軟正黑體" pitchFamily="34"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600" b="1" i="0" u="none" strike="noStrike" cap="none" normalizeH="0" baseline="0" dirty="0">
                          <a:ln>
                            <a:noFill/>
                          </a:ln>
                          <a:solidFill>
                            <a:srgbClr val="000000"/>
                          </a:solidFill>
                          <a:effectLst/>
                          <a:latin typeface="微軟正黑體" pitchFamily="34" charset="-120"/>
                          <a:ea typeface="微軟正黑體" pitchFamily="34" charset="-120"/>
                        </a:rPr>
                        <a:t>26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ts val="1400"/>
                        </a:lnSpc>
                        <a:spcBef>
                          <a:spcPct val="0"/>
                        </a:spcBef>
                        <a:spcAft>
                          <a:spcPct val="0"/>
                        </a:spcAft>
                        <a:buClrTx/>
                        <a:buSzTx/>
                        <a:buFont typeface="Arial" charset="0"/>
                        <a:buNone/>
                        <a:tabLst/>
                      </a:pPr>
                      <a:r>
                        <a:rPr kumimoji="1" lang="en-US" altLang="zh-TW" sz="1400" b="1" i="0" u="none" strike="noStrike" cap="none" normalizeH="0" baseline="0" dirty="0">
                          <a:ln>
                            <a:noFill/>
                          </a:ln>
                          <a:solidFill>
                            <a:srgbClr val="FFFF00"/>
                          </a:solidFill>
                          <a:effectLst/>
                          <a:latin typeface="微軟正黑體" pitchFamily="34" charset="-120"/>
                          <a:ea typeface="微軟正黑體" pitchFamily="34" charset="-120"/>
                        </a:rPr>
                        <a:t>A++(1)</a:t>
                      </a:r>
                      <a:r>
                        <a:rPr kumimoji="1" lang="en-US" sz="1400" b="1" i="0" u="none" strike="noStrike" cap="none" normalizeH="0" baseline="0" dirty="0">
                          <a:ln>
                            <a:noFill/>
                          </a:ln>
                          <a:solidFill>
                            <a:srgbClr val="FFFF00"/>
                          </a:solidFill>
                          <a:effectLst/>
                          <a:latin typeface="微軟正黑體" pitchFamily="34" charset="-120"/>
                          <a:ea typeface="微軟正黑體" pitchFamily="34" charset="-120"/>
                        </a:rPr>
                        <a:t>、</a:t>
                      </a:r>
                      <a:r>
                        <a:rPr kumimoji="1" lang="en-US" altLang="zh-TW" sz="1400" b="1" i="0" u="none" strike="noStrike" cap="none" normalizeH="0" baseline="0" dirty="0">
                          <a:ln>
                            <a:noFill/>
                          </a:ln>
                          <a:solidFill>
                            <a:srgbClr val="FFFF00"/>
                          </a:solidFill>
                          <a:effectLst/>
                          <a:latin typeface="微軟正黑體" pitchFamily="34" charset="-120"/>
                          <a:ea typeface="微軟正黑體" pitchFamily="34" charset="-120"/>
                        </a:rPr>
                        <a:t>A+(2)</a:t>
                      </a:r>
                      <a:r>
                        <a:rPr kumimoji="1" lang="en-US" sz="1400" b="1" i="0" u="none" strike="noStrike" cap="none" normalizeH="0" baseline="0" dirty="0">
                          <a:ln>
                            <a:noFill/>
                          </a:ln>
                          <a:solidFill>
                            <a:srgbClr val="FFFF00"/>
                          </a:solidFill>
                          <a:effectLst/>
                          <a:latin typeface="微軟正黑體" pitchFamily="34" charset="-120"/>
                          <a:ea typeface="微軟正黑體" pitchFamily="34" charset="-120"/>
                        </a:rPr>
                        <a:t>、 </a:t>
                      </a:r>
                      <a:r>
                        <a:rPr kumimoji="1" lang="en-US" altLang="zh-TW" sz="1400" b="1" i="0" u="none" strike="noStrike" cap="none" normalizeH="0" baseline="0" dirty="0">
                          <a:ln>
                            <a:noFill/>
                          </a:ln>
                          <a:solidFill>
                            <a:srgbClr val="FFFF00"/>
                          </a:solidFill>
                          <a:effectLst/>
                          <a:latin typeface="微軟正黑體" pitchFamily="34" charset="-120"/>
                          <a:ea typeface="微軟正黑體" pitchFamily="34" charset="-120"/>
                        </a:rPr>
                        <a:t>B++(1)</a:t>
                      </a:r>
                      <a:r>
                        <a:rPr kumimoji="1" lang="zh-TW" altLang="en-US" sz="1400" b="1" i="0" u="none" strike="noStrike" cap="none" normalizeH="0" baseline="0" dirty="0">
                          <a:ln>
                            <a:noFill/>
                          </a:ln>
                          <a:solidFill>
                            <a:srgbClr val="FFFF00"/>
                          </a:solidFill>
                          <a:effectLst/>
                          <a:latin typeface="微軟正黑體" pitchFamily="34" charset="-120"/>
                          <a:ea typeface="微軟正黑體" pitchFamily="34" charset="-120"/>
                        </a:rPr>
                        <a:t>、 </a:t>
                      </a:r>
                      <a:r>
                        <a:rPr kumimoji="1" lang="en-US" altLang="zh-TW" sz="1400" b="1" i="0" u="none" strike="noStrike" cap="none" normalizeH="0" baseline="0" dirty="0">
                          <a:ln>
                            <a:noFill/>
                          </a:ln>
                          <a:solidFill>
                            <a:srgbClr val="FFFF00"/>
                          </a:solidFill>
                          <a:effectLst/>
                          <a:latin typeface="微軟正黑體" pitchFamily="34" charset="-120"/>
                          <a:ea typeface="微軟正黑體" pitchFamily="34" charset="-120"/>
                        </a:rPr>
                        <a:t>B+(2)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7"/>
                  </a:ext>
                </a:extLst>
              </a:tr>
              <a:tr h="425176">
                <a:tc gridSpan="14">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1" lang="zh-TW" altLang="en-US" sz="1800" b="1" i="0" u="none" strike="noStrike" cap="none" normalizeH="0" baseline="0" dirty="0">
                          <a:ln>
                            <a:noFill/>
                          </a:ln>
                          <a:solidFill>
                            <a:srgbClr val="000000"/>
                          </a:solidFill>
                          <a:effectLst/>
                          <a:latin typeface="微軟正黑體" pitchFamily="34" charset="-120"/>
                          <a:ea typeface="微軟正黑體" pitchFamily="34" charset="-120"/>
                        </a:rPr>
                        <a:t>超額比序結果：</a:t>
                      </a:r>
                      <a:r>
                        <a:rPr kumimoji="1" lang="en-US" altLang="zh-TW" sz="1800" b="1" i="0" u="none" strike="noStrike" cap="none" normalizeH="0" baseline="0" dirty="0">
                          <a:ln>
                            <a:noFill/>
                          </a:ln>
                          <a:solidFill>
                            <a:srgbClr val="FF0000"/>
                          </a:solidFill>
                          <a:effectLst/>
                          <a:latin typeface="微軟正黑體" pitchFamily="34" charset="-120"/>
                          <a:ea typeface="微軟正黑體" pitchFamily="34" charset="-120"/>
                        </a:rPr>
                        <a:t>A</a:t>
                      </a:r>
                      <a:r>
                        <a:rPr kumimoji="1" lang="zh-TW" altLang="en-US" sz="1800" b="1" i="0" u="none" strike="noStrike" cap="none" normalizeH="0" baseline="0" dirty="0">
                          <a:ln>
                            <a:noFill/>
                          </a:ln>
                          <a:solidFill>
                            <a:srgbClr val="FF0000"/>
                          </a:solidFill>
                          <a:effectLst/>
                          <a:latin typeface="微軟正黑體" pitchFamily="34" charset="-120"/>
                          <a:ea typeface="微軟正黑體" pitchFamily="34" charset="-120"/>
                        </a:rPr>
                        <a:t>同學 </a:t>
                      </a:r>
                      <a:r>
                        <a:rPr kumimoji="1" lang="en-US" altLang="zh-TW" sz="1800" b="1" i="0" u="none" strike="noStrike" cap="none" normalizeH="0" baseline="0" dirty="0">
                          <a:ln>
                            <a:noFill/>
                          </a:ln>
                          <a:solidFill>
                            <a:srgbClr val="FF0000"/>
                          </a:solidFill>
                          <a:effectLst/>
                          <a:latin typeface="微軟正黑體" pitchFamily="34" charset="-120"/>
                          <a:ea typeface="微軟正黑體" pitchFamily="34" charset="-120"/>
                        </a:rPr>
                        <a:t>&gt; B</a:t>
                      </a:r>
                      <a:r>
                        <a:rPr kumimoji="1" lang="zh-TW" altLang="en-US" sz="1800" b="1" i="0" u="none" strike="noStrike" cap="none" normalizeH="0" baseline="0" dirty="0">
                          <a:ln>
                            <a:noFill/>
                          </a:ln>
                          <a:solidFill>
                            <a:srgbClr val="FF0000"/>
                          </a:solidFill>
                          <a:effectLst/>
                          <a:latin typeface="微軟正黑體" pitchFamily="34" charset="-120"/>
                          <a:ea typeface="微軟正黑體" pitchFamily="34" charset="-120"/>
                        </a:rPr>
                        <a:t>同學 </a:t>
                      </a:r>
                      <a:r>
                        <a:rPr kumimoji="1" lang="zh-TW" altLang="en-US" sz="1800" b="1" i="0" u="none" strike="noStrike" cap="none" normalizeH="0" baseline="0" dirty="0">
                          <a:ln>
                            <a:noFill/>
                          </a:ln>
                          <a:solidFill>
                            <a:srgbClr val="000000"/>
                          </a:solidFill>
                          <a:effectLst/>
                          <a:latin typeface="微軟正黑體" pitchFamily="34" charset="-120"/>
                          <a:ea typeface="微軟正黑體" pitchFamily="34" charset="-120"/>
                        </a:rPr>
                        <a:t>；</a:t>
                      </a:r>
                      <a:r>
                        <a:rPr kumimoji="1" lang="en-US" altLang="zh-TW" sz="1800" b="1" i="0" u="none" strike="noStrike" cap="none" normalizeH="0" baseline="0" dirty="0">
                          <a:ln>
                            <a:noFill/>
                          </a:ln>
                          <a:solidFill>
                            <a:srgbClr val="000000"/>
                          </a:solidFill>
                          <a:effectLst/>
                          <a:latin typeface="微軟正黑體" pitchFamily="34" charset="-120"/>
                          <a:ea typeface="微軟正黑體" pitchFamily="34" charset="-120"/>
                        </a:rPr>
                        <a:t> </a:t>
                      </a:r>
                      <a:r>
                        <a:rPr kumimoji="1" lang="en-US" altLang="zh-TW" sz="1800" b="1" i="0" u="none" strike="noStrike" cap="none" normalizeH="0" baseline="0" dirty="0">
                          <a:ln>
                            <a:noFill/>
                          </a:ln>
                          <a:solidFill>
                            <a:srgbClr val="0000FF"/>
                          </a:solidFill>
                          <a:effectLst/>
                          <a:latin typeface="微軟正黑體" pitchFamily="34" charset="-120"/>
                          <a:ea typeface="微軟正黑體" pitchFamily="34" charset="-120"/>
                        </a:rPr>
                        <a:t>D</a:t>
                      </a:r>
                      <a:r>
                        <a:rPr kumimoji="1" lang="zh-TW" altLang="en-US" sz="1800" b="1" i="0" u="none" strike="noStrike" cap="none" normalizeH="0" baseline="0" dirty="0">
                          <a:ln>
                            <a:noFill/>
                          </a:ln>
                          <a:solidFill>
                            <a:srgbClr val="0000FF"/>
                          </a:solidFill>
                          <a:effectLst/>
                          <a:latin typeface="微軟正黑體" pitchFamily="34" charset="-120"/>
                          <a:ea typeface="微軟正黑體" pitchFamily="34" charset="-120"/>
                        </a:rPr>
                        <a:t>同學 </a:t>
                      </a:r>
                      <a:r>
                        <a:rPr kumimoji="1" lang="en-US" altLang="zh-TW" sz="1800" b="1" i="0" u="none" strike="noStrike" cap="none" normalizeH="0" baseline="0" dirty="0">
                          <a:ln>
                            <a:noFill/>
                          </a:ln>
                          <a:solidFill>
                            <a:srgbClr val="0000FF"/>
                          </a:solidFill>
                          <a:effectLst/>
                          <a:latin typeface="微軟正黑體" pitchFamily="34" charset="-120"/>
                          <a:ea typeface="微軟正黑體" pitchFamily="34" charset="-120"/>
                        </a:rPr>
                        <a:t>&gt; C</a:t>
                      </a:r>
                      <a:r>
                        <a:rPr kumimoji="1" lang="zh-TW" altLang="en-US" sz="1800" b="1" i="0" u="none" strike="noStrike" cap="none" normalizeH="0" baseline="0" dirty="0">
                          <a:ln>
                            <a:noFill/>
                          </a:ln>
                          <a:solidFill>
                            <a:srgbClr val="0000FF"/>
                          </a:solidFill>
                          <a:effectLst/>
                          <a:latin typeface="微軟正黑體" pitchFamily="34" charset="-120"/>
                          <a:ea typeface="微軟正黑體" pitchFamily="34" charset="-120"/>
                        </a:rPr>
                        <a:t>同學</a:t>
                      </a:r>
                      <a:r>
                        <a:rPr kumimoji="1" lang="zh-TW" altLang="en-US" sz="1800" b="1" i="0" u="none" strike="noStrike" cap="none" normalizeH="0" baseline="0" dirty="0">
                          <a:ln>
                            <a:noFill/>
                          </a:ln>
                          <a:solidFill>
                            <a:srgbClr val="000000"/>
                          </a:solidFill>
                          <a:effectLst/>
                          <a:latin typeface="微軟正黑體" pitchFamily="34" charset="-120"/>
                          <a:ea typeface="微軟正黑體" pitchFamily="34" charset="-120"/>
                        </a:rPr>
                        <a:t> ；</a:t>
                      </a:r>
                      <a:r>
                        <a:rPr kumimoji="1" lang="en-US" altLang="zh-TW" sz="1800" b="1" i="0" u="none" strike="noStrike" cap="none" normalizeH="0" baseline="0" dirty="0">
                          <a:ln>
                            <a:noFill/>
                          </a:ln>
                          <a:solidFill>
                            <a:srgbClr val="000000"/>
                          </a:solidFill>
                          <a:effectLst/>
                          <a:latin typeface="微軟正黑體" pitchFamily="34" charset="-120"/>
                          <a:ea typeface="微軟正黑體" pitchFamily="34" charset="-120"/>
                        </a:rPr>
                        <a:t> </a:t>
                      </a:r>
                      <a:r>
                        <a:rPr kumimoji="1" lang="en-US" altLang="zh-TW" sz="1800" b="1" i="0" u="none" strike="noStrike" cap="none" normalizeH="0" baseline="0" dirty="0">
                          <a:ln>
                            <a:noFill/>
                          </a:ln>
                          <a:solidFill>
                            <a:srgbClr val="376092"/>
                          </a:solidFill>
                          <a:effectLst/>
                          <a:latin typeface="微軟正黑體" pitchFamily="34" charset="-120"/>
                          <a:ea typeface="微軟正黑體" pitchFamily="34" charset="-120"/>
                        </a:rPr>
                        <a:t>E</a:t>
                      </a:r>
                      <a:r>
                        <a:rPr kumimoji="1" lang="zh-TW" altLang="en-US" sz="1800" b="1" i="0" u="none" strike="noStrike" cap="none" normalizeH="0" baseline="0" dirty="0">
                          <a:ln>
                            <a:noFill/>
                          </a:ln>
                          <a:solidFill>
                            <a:srgbClr val="376092"/>
                          </a:solidFill>
                          <a:effectLst/>
                          <a:latin typeface="微軟正黑體" pitchFamily="34" charset="-120"/>
                          <a:ea typeface="微軟正黑體" pitchFamily="34" charset="-120"/>
                        </a:rPr>
                        <a:t>同學 </a:t>
                      </a:r>
                      <a:r>
                        <a:rPr kumimoji="1" lang="en-US" altLang="zh-TW" sz="1800" b="1" i="0" u="none" strike="noStrike" cap="none" normalizeH="0" baseline="0" dirty="0">
                          <a:ln>
                            <a:noFill/>
                          </a:ln>
                          <a:solidFill>
                            <a:srgbClr val="376092"/>
                          </a:solidFill>
                          <a:effectLst/>
                          <a:latin typeface="微軟正黑體" pitchFamily="34" charset="-120"/>
                          <a:ea typeface="微軟正黑體" pitchFamily="34" charset="-120"/>
                        </a:rPr>
                        <a:t>&gt; F</a:t>
                      </a:r>
                      <a:r>
                        <a:rPr kumimoji="1" lang="zh-TW" altLang="en-US" sz="1800" b="1" i="0" u="none" strike="noStrike" cap="none" normalizeH="0" baseline="0" dirty="0">
                          <a:ln>
                            <a:noFill/>
                          </a:ln>
                          <a:solidFill>
                            <a:srgbClr val="376092"/>
                          </a:solidFill>
                          <a:effectLst/>
                          <a:latin typeface="微軟正黑體" pitchFamily="34" charset="-120"/>
                          <a:ea typeface="微軟正黑體" pitchFamily="34" charset="-120"/>
                        </a:rPr>
                        <a:t>同學 </a:t>
                      </a:r>
                      <a:r>
                        <a:rPr kumimoji="1" lang="en-US" altLang="zh-TW" sz="1800" b="1" i="0" u="none" strike="noStrike" cap="none" normalizeH="0" baseline="0" dirty="0">
                          <a:ln>
                            <a:noFill/>
                          </a:ln>
                          <a:solidFill>
                            <a:srgbClr val="376092"/>
                          </a:solidFill>
                          <a:effectLst/>
                          <a:latin typeface="微軟正黑體" pitchFamily="34" charset="-120"/>
                          <a:ea typeface="微軟正黑體" pitchFamily="34" charset="-120"/>
                        </a:rPr>
                        <a:t>&gt; G</a:t>
                      </a:r>
                      <a:r>
                        <a:rPr kumimoji="1" lang="zh-TW" altLang="en-US" sz="1800" b="1" i="0" u="none" strike="noStrike" cap="none" normalizeH="0" baseline="0" dirty="0">
                          <a:ln>
                            <a:noFill/>
                          </a:ln>
                          <a:solidFill>
                            <a:srgbClr val="376092"/>
                          </a:solidFill>
                          <a:effectLst/>
                          <a:latin typeface="微軟正黑體" pitchFamily="34" charset="-120"/>
                          <a:ea typeface="微軟正黑體" pitchFamily="34" charset="-120"/>
                        </a:rPr>
                        <a:t>同學</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8"/>
                  </a:ext>
                </a:extLst>
              </a:tr>
            </a:tbl>
          </a:graphicData>
        </a:graphic>
      </p:graphicFrame>
      <p:sp>
        <p:nvSpPr>
          <p:cNvPr id="5" name="矩形 4"/>
          <p:cNvSpPr/>
          <p:nvPr/>
        </p:nvSpPr>
        <p:spPr>
          <a:xfrm>
            <a:off x="107950" y="3385794"/>
            <a:ext cx="8928100" cy="835294"/>
          </a:xfrm>
          <a:prstGeom prst="rect">
            <a:avLst/>
          </a:prstGeom>
          <a:noFill/>
          <a:ln w="57150"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08396" y="4249890"/>
            <a:ext cx="8928100" cy="835294"/>
          </a:xfrm>
          <a:prstGeom prst="rect">
            <a:avLst/>
          </a:prstGeom>
          <a:noFill/>
          <a:ln w="57150"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8396" y="5041977"/>
            <a:ext cx="8928100" cy="1304903"/>
          </a:xfrm>
          <a:prstGeom prst="rect">
            <a:avLst/>
          </a:prstGeom>
          <a:noFill/>
          <a:ln w="57150"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1827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
          <p:cNvSpPr txBox="1">
            <a:spLocks noChangeArrowheads="1"/>
          </p:cNvSpPr>
          <p:nvPr/>
        </p:nvSpPr>
        <p:spPr bwMode="auto">
          <a:xfrm>
            <a:off x="1392238" y="1628800"/>
            <a:ext cx="6408738" cy="1701800"/>
          </a:xfrm>
          <a:prstGeom prst="rect">
            <a:avLst/>
          </a:prstGeom>
          <a:noFill/>
          <a:ln>
            <a:noFill/>
          </a:ln>
          <a:extLst/>
        </p:spPr>
        <p:txBody>
          <a:bodyPr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lnSpc>
                <a:spcPts val="5200"/>
              </a:lnSpc>
              <a:spcBef>
                <a:spcPts val="3600"/>
              </a:spcBef>
              <a:spcAft>
                <a:spcPts val="1800"/>
              </a:spcAft>
              <a:defRPr/>
            </a:pPr>
            <a:r>
              <a:rPr lang="zh-TW" altLang="en-US" sz="4400" b="1"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選你所適、愛你所選</a:t>
            </a:r>
            <a:r>
              <a:rPr lang="en-US" altLang="zh-TW" sz="4400" b="1"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a:r>
            <a:br>
              <a:rPr lang="en-US" altLang="zh-TW" sz="4400" b="1"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br>
            <a:r>
              <a:rPr lang="zh-TW" altLang="en-US" sz="4400" b="1"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成就每一個孩子</a:t>
            </a:r>
          </a:p>
        </p:txBody>
      </p:sp>
      <p:grpSp>
        <p:nvGrpSpPr>
          <p:cNvPr id="39940" name="Group 4"/>
          <p:cNvGrpSpPr>
            <a:grpSpLocks/>
          </p:cNvGrpSpPr>
          <p:nvPr/>
        </p:nvGrpSpPr>
        <p:grpSpPr bwMode="auto">
          <a:xfrm>
            <a:off x="1257300" y="3645030"/>
            <a:ext cx="6629400" cy="1692277"/>
            <a:chOff x="567" y="3113"/>
            <a:chExt cx="4176" cy="1066"/>
          </a:xfrm>
        </p:grpSpPr>
        <p:sp>
          <p:nvSpPr>
            <p:cNvPr id="39941" name="AutoShape 5"/>
            <p:cNvSpPr>
              <a:spLocks noChangeArrowheads="1"/>
            </p:cNvSpPr>
            <p:nvPr/>
          </p:nvSpPr>
          <p:spPr bwMode="gray">
            <a:xfrm>
              <a:off x="1736" y="3506"/>
              <a:ext cx="252" cy="283"/>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39942" name="AutoShape 6"/>
            <p:cNvSpPr>
              <a:spLocks noChangeArrowheads="1"/>
            </p:cNvSpPr>
            <p:nvPr/>
          </p:nvSpPr>
          <p:spPr bwMode="gray">
            <a:xfrm>
              <a:off x="3287" y="3506"/>
              <a:ext cx="251" cy="283"/>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271367" name="Oval 7"/>
            <p:cNvSpPr>
              <a:spLocks noChangeArrowheads="1"/>
            </p:cNvSpPr>
            <p:nvPr/>
          </p:nvSpPr>
          <p:spPr bwMode="gray">
            <a:xfrm>
              <a:off x="3670" y="3116"/>
              <a:ext cx="1073" cy="1063"/>
            </a:xfrm>
            <a:prstGeom prst="ellipse">
              <a:avLst/>
            </a:prstGeom>
            <a:solidFill>
              <a:schemeClr val="accent6">
                <a:lumMod val="50000"/>
              </a:schemeClr>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hangingPunct="1">
                <a:defRPr/>
              </a:pPr>
              <a:endParaRPr lang="zh-TW" altLang="en-US" sz="1000"/>
            </a:p>
          </p:txBody>
        </p:sp>
        <p:sp>
          <p:nvSpPr>
            <p:cNvPr id="271368" name="Oval 8"/>
            <p:cNvSpPr>
              <a:spLocks noChangeArrowheads="1"/>
            </p:cNvSpPr>
            <p:nvPr/>
          </p:nvSpPr>
          <p:spPr bwMode="gray">
            <a:xfrm>
              <a:off x="3670" y="3116"/>
              <a:ext cx="1073" cy="1063"/>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zh-TW" altLang="en-US" sz="1000"/>
            </a:p>
          </p:txBody>
        </p:sp>
        <p:sp>
          <p:nvSpPr>
            <p:cNvPr id="271369" name="Oval 9"/>
            <p:cNvSpPr>
              <a:spLocks noChangeArrowheads="1"/>
            </p:cNvSpPr>
            <p:nvPr/>
          </p:nvSpPr>
          <p:spPr bwMode="gray">
            <a:xfrm>
              <a:off x="3740" y="3186"/>
              <a:ext cx="933" cy="9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zh-TW" altLang="en-US" sz="1000"/>
            </a:p>
          </p:txBody>
        </p:sp>
        <p:sp>
          <p:nvSpPr>
            <p:cNvPr id="271370" name="Oval 10"/>
            <p:cNvSpPr>
              <a:spLocks noChangeArrowheads="1"/>
            </p:cNvSpPr>
            <p:nvPr/>
          </p:nvSpPr>
          <p:spPr bwMode="gray">
            <a:xfrm>
              <a:off x="3756" y="3191"/>
              <a:ext cx="933" cy="924"/>
            </a:xfrm>
            <a:prstGeom prst="ellipse">
              <a:avLst/>
            </a:prstGeom>
            <a:ln/>
            <a:extLst/>
          </p:spPr>
          <p:style>
            <a:lnRef idx="1">
              <a:schemeClr val="accent6"/>
            </a:lnRef>
            <a:fillRef idx="3">
              <a:schemeClr val="accent6"/>
            </a:fillRef>
            <a:effectRef idx="2">
              <a:schemeClr val="accent6"/>
            </a:effectRef>
            <a:fontRef idx="minor">
              <a:schemeClr val="lt1"/>
            </a:fontRef>
          </p:style>
          <p:txBody>
            <a:bodyPr anchor="ctr">
              <a:spAutoFit/>
            </a:bodyPr>
            <a:lstStyle/>
            <a:p>
              <a:pPr algn="ctr" eaLnBrk="1" hangingPunct="1">
                <a:defRPr/>
              </a:pPr>
              <a:endParaRPr lang="zh-TW" altLang="en-US" sz="1000"/>
            </a:p>
          </p:txBody>
        </p:sp>
        <p:sp>
          <p:nvSpPr>
            <p:cNvPr id="39947" name="Oval 11"/>
            <p:cNvSpPr>
              <a:spLocks noChangeArrowheads="1"/>
            </p:cNvSpPr>
            <p:nvPr/>
          </p:nvSpPr>
          <p:spPr bwMode="gray">
            <a:xfrm>
              <a:off x="3790" y="3231"/>
              <a:ext cx="841" cy="832"/>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271372" name="Oval 12"/>
            <p:cNvSpPr>
              <a:spLocks noChangeArrowheads="1"/>
            </p:cNvSpPr>
            <p:nvPr/>
          </p:nvSpPr>
          <p:spPr bwMode="gray">
            <a:xfrm>
              <a:off x="567" y="3113"/>
              <a:ext cx="1073" cy="106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hangingPunct="1">
                <a:defRPr/>
              </a:pPr>
              <a:endParaRPr lang="zh-TW" altLang="en-US" sz="1000"/>
            </a:p>
          </p:txBody>
        </p:sp>
        <p:sp>
          <p:nvSpPr>
            <p:cNvPr id="271373" name="Oval 13"/>
            <p:cNvSpPr>
              <a:spLocks noChangeArrowheads="1"/>
            </p:cNvSpPr>
            <p:nvPr/>
          </p:nvSpPr>
          <p:spPr bwMode="gray">
            <a:xfrm>
              <a:off x="567" y="3113"/>
              <a:ext cx="1073" cy="1063"/>
            </a:xfrm>
            <a:prstGeom prst="ellipse">
              <a:avLst/>
            </a:prstGeom>
            <a:ln/>
            <a:extLst/>
          </p:spPr>
          <p:style>
            <a:lnRef idx="3">
              <a:schemeClr val="lt1"/>
            </a:lnRef>
            <a:fillRef idx="1">
              <a:schemeClr val="accent2"/>
            </a:fillRef>
            <a:effectRef idx="1">
              <a:schemeClr val="accent2"/>
            </a:effectRef>
            <a:fontRef idx="minor">
              <a:schemeClr val="lt1"/>
            </a:fontRef>
          </p:style>
          <p:txBody>
            <a:bodyPr wrap="none" anchor="ctr">
              <a:spAutoFit/>
            </a:bodyPr>
            <a:lstStyle/>
            <a:p>
              <a:pPr algn="ctr" eaLnBrk="1" hangingPunct="1">
                <a:defRPr/>
              </a:pPr>
              <a:endParaRPr lang="zh-TW" altLang="en-US" sz="1000"/>
            </a:p>
          </p:txBody>
        </p:sp>
        <p:sp>
          <p:nvSpPr>
            <p:cNvPr id="271374" name="Oval 14"/>
            <p:cNvSpPr>
              <a:spLocks noChangeArrowheads="1"/>
            </p:cNvSpPr>
            <p:nvPr/>
          </p:nvSpPr>
          <p:spPr bwMode="gray">
            <a:xfrm>
              <a:off x="637" y="3182"/>
              <a:ext cx="933" cy="924"/>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zh-TW" altLang="en-US" sz="1000"/>
            </a:p>
          </p:txBody>
        </p:sp>
        <p:sp>
          <p:nvSpPr>
            <p:cNvPr id="271375" name="Oval 15"/>
            <p:cNvSpPr>
              <a:spLocks noChangeArrowheads="1"/>
            </p:cNvSpPr>
            <p:nvPr/>
          </p:nvSpPr>
          <p:spPr bwMode="gray">
            <a:xfrm>
              <a:off x="638" y="3184"/>
              <a:ext cx="933" cy="924"/>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zh-TW" altLang="en-US" sz="1000"/>
            </a:p>
          </p:txBody>
        </p:sp>
        <p:sp>
          <p:nvSpPr>
            <p:cNvPr id="39952" name="Oval 16"/>
            <p:cNvSpPr>
              <a:spLocks noChangeArrowheads="1"/>
            </p:cNvSpPr>
            <p:nvPr/>
          </p:nvSpPr>
          <p:spPr bwMode="gray">
            <a:xfrm>
              <a:off x="684" y="3229"/>
              <a:ext cx="840" cy="832"/>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grpSp>
          <p:nvGrpSpPr>
            <p:cNvPr id="39953" name="Group 17"/>
            <p:cNvGrpSpPr>
              <a:grpSpLocks/>
            </p:cNvGrpSpPr>
            <p:nvPr/>
          </p:nvGrpSpPr>
          <p:grpSpPr bwMode="auto">
            <a:xfrm>
              <a:off x="697" y="3241"/>
              <a:ext cx="813" cy="805"/>
              <a:chOff x="4166" y="1706"/>
              <a:chExt cx="1252" cy="1252"/>
            </a:xfrm>
          </p:grpSpPr>
          <p:sp>
            <p:nvSpPr>
              <p:cNvPr id="39972" name="Oval 18"/>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39973" name="Oval 19"/>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39974" name="Oval 20"/>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39975" name="Oval 21"/>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grpSp>
        <p:sp>
          <p:nvSpPr>
            <p:cNvPr id="271382" name="Oval 22"/>
            <p:cNvSpPr>
              <a:spLocks noChangeArrowheads="1"/>
            </p:cNvSpPr>
            <p:nvPr/>
          </p:nvSpPr>
          <p:spPr bwMode="gray">
            <a:xfrm>
              <a:off x="2119" y="3116"/>
              <a:ext cx="1073" cy="106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hangingPunct="1">
                <a:defRPr/>
              </a:pPr>
              <a:endParaRPr lang="zh-TW" altLang="en-US" sz="1000"/>
            </a:p>
          </p:txBody>
        </p:sp>
        <p:sp>
          <p:nvSpPr>
            <p:cNvPr id="271383" name="Oval 23"/>
            <p:cNvSpPr>
              <a:spLocks noChangeArrowheads="1"/>
            </p:cNvSpPr>
            <p:nvPr/>
          </p:nvSpPr>
          <p:spPr bwMode="gray">
            <a:xfrm>
              <a:off x="2119" y="3116"/>
              <a:ext cx="1073" cy="1063"/>
            </a:xfrm>
            <a:prstGeom prst="ellipse">
              <a:avLst/>
            </a:prstGeom>
            <a:ln/>
            <a:extLst/>
          </p:spPr>
          <p:style>
            <a:lnRef idx="1">
              <a:schemeClr val="accent3"/>
            </a:lnRef>
            <a:fillRef idx="3">
              <a:schemeClr val="accent3"/>
            </a:fillRef>
            <a:effectRef idx="2">
              <a:schemeClr val="accent3"/>
            </a:effectRef>
            <a:fontRef idx="minor">
              <a:schemeClr val="lt1"/>
            </a:fontRef>
          </p:style>
          <p:txBody>
            <a:bodyPr wrap="none" anchor="ctr">
              <a:spAutoFit/>
            </a:bodyPr>
            <a:lstStyle/>
            <a:p>
              <a:pPr algn="ctr" eaLnBrk="1" hangingPunct="1">
                <a:defRPr/>
              </a:pPr>
              <a:endParaRPr lang="zh-TW" altLang="en-US" sz="1000"/>
            </a:p>
          </p:txBody>
        </p:sp>
        <p:sp>
          <p:nvSpPr>
            <p:cNvPr id="271384" name="Oval 24"/>
            <p:cNvSpPr>
              <a:spLocks noChangeArrowheads="1"/>
            </p:cNvSpPr>
            <p:nvPr/>
          </p:nvSpPr>
          <p:spPr bwMode="gray">
            <a:xfrm>
              <a:off x="2189" y="3186"/>
              <a:ext cx="933" cy="92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zh-TW" altLang="en-US" sz="1000"/>
            </a:p>
          </p:txBody>
        </p:sp>
        <p:sp>
          <p:nvSpPr>
            <p:cNvPr id="271385" name="Oval 25"/>
            <p:cNvSpPr>
              <a:spLocks noChangeArrowheads="1"/>
            </p:cNvSpPr>
            <p:nvPr/>
          </p:nvSpPr>
          <p:spPr bwMode="gray">
            <a:xfrm>
              <a:off x="2190" y="3187"/>
              <a:ext cx="933" cy="924"/>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zh-TW" altLang="en-US" sz="1000"/>
            </a:p>
          </p:txBody>
        </p:sp>
        <p:sp>
          <p:nvSpPr>
            <p:cNvPr id="39958" name="Oval 26"/>
            <p:cNvSpPr>
              <a:spLocks noChangeArrowheads="1"/>
            </p:cNvSpPr>
            <p:nvPr/>
          </p:nvSpPr>
          <p:spPr bwMode="gray">
            <a:xfrm>
              <a:off x="2235" y="3231"/>
              <a:ext cx="840" cy="832"/>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grpSp>
          <p:nvGrpSpPr>
            <p:cNvPr id="39959" name="Group 27"/>
            <p:cNvGrpSpPr>
              <a:grpSpLocks/>
            </p:cNvGrpSpPr>
            <p:nvPr/>
          </p:nvGrpSpPr>
          <p:grpSpPr bwMode="auto">
            <a:xfrm>
              <a:off x="2249" y="3241"/>
              <a:ext cx="813" cy="805"/>
              <a:chOff x="4166" y="1706"/>
              <a:chExt cx="1252" cy="1252"/>
            </a:xfrm>
          </p:grpSpPr>
          <p:sp>
            <p:nvSpPr>
              <p:cNvPr id="39968" name="Oval 28"/>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39969" name="Oval 29"/>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39970" name="Oval 30"/>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39971" name="Oval 31"/>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grpSp>
        <p:grpSp>
          <p:nvGrpSpPr>
            <p:cNvPr id="39960" name="Group 32"/>
            <p:cNvGrpSpPr>
              <a:grpSpLocks/>
            </p:cNvGrpSpPr>
            <p:nvPr/>
          </p:nvGrpSpPr>
          <p:grpSpPr bwMode="auto">
            <a:xfrm>
              <a:off x="3805" y="3241"/>
              <a:ext cx="814" cy="805"/>
              <a:chOff x="4166" y="1706"/>
              <a:chExt cx="1252" cy="1252"/>
            </a:xfrm>
          </p:grpSpPr>
          <p:sp>
            <p:nvSpPr>
              <p:cNvPr id="39964" name="Oval 3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39965" name="Oval 3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39966" name="Oval 3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39967" name="Oval 3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grpSp>
        <p:sp>
          <p:nvSpPr>
            <p:cNvPr id="39961" name="Text Box 37"/>
            <p:cNvSpPr txBox="1">
              <a:spLocks noChangeArrowheads="1"/>
            </p:cNvSpPr>
            <p:nvPr/>
          </p:nvSpPr>
          <p:spPr bwMode="gray">
            <a:xfrm>
              <a:off x="788" y="3311"/>
              <a:ext cx="633"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3200" b="1" dirty="0">
                  <a:solidFill>
                    <a:srgbClr val="0000FF"/>
                  </a:solidFill>
                  <a:latin typeface="微軟正黑體" panose="020B0604030504040204" pitchFamily="34" charset="-120"/>
                  <a:ea typeface="微軟正黑體" panose="020B0604030504040204" pitchFamily="34" charset="-120"/>
                </a:rPr>
                <a:t>適性</a:t>
              </a:r>
              <a:endParaRPr lang="en-US" altLang="zh-TW" sz="3200" b="1" dirty="0">
                <a:solidFill>
                  <a:srgbClr val="0000FF"/>
                </a:solidFill>
                <a:latin typeface="微軟正黑體" panose="020B0604030504040204" pitchFamily="34" charset="-120"/>
                <a:ea typeface="微軟正黑體" panose="020B0604030504040204" pitchFamily="34" charset="-120"/>
              </a:endParaRPr>
            </a:p>
            <a:p>
              <a:pPr algn="ctr">
                <a:spcBef>
                  <a:spcPct val="0"/>
                </a:spcBef>
                <a:buFontTx/>
                <a:buNone/>
              </a:pPr>
              <a:r>
                <a:rPr lang="zh-TW" altLang="en-US" sz="3200" b="1" dirty="0">
                  <a:solidFill>
                    <a:srgbClr val="0000FF"/>
                  </a:solidFill>
                  <a:latin typeface="微軟正黑體" panose="020B0604030504040204" pitchFamily="34" charset="-120"/>
                  <a:ea typeface="微軟正黑體" panose="020B0604030504040204" pitchFamily="34" charset="-120"/>
                </a:rPr>
                <a:t>發展</a:t>
              </a:r>
            </a:p>
          </p:txBody>
        </p:sp>
        <p:sp>
          <p:nvSpPr>
            <p:cNvPr id="39962" name="Text Box 38"/>
            <p:cNvSpPr txBox="1">
              <a:spLocks noChangeArrowheads="1"/>
            </p:cNvSpPr>
            <p:nvPr/>
          </p:nvSpPr>
          <p:spPr bwMode="gray">
            <a:xfrm>
              <a:off x="2343" y="3311"/>
              <a:ext cx="633"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3200" b="1" dirty="0">
                  <a:solidFill>
                    <a:srgbClr val="0000FF"/>
                  </a:solidFill>
                  <a:latin typeface="微軟正黑體" panose="020B0604030504040204" pitchFamily="34" charset="-120"/>
                  <a:ea typeface="微軟正黑體" panose="020B0604030504040204" pitchFamily="34" charset="-120"/>
                </a:rPr>
                <a:t>適性</a:t>
              </a:r>
              <a:endParaRPr lang="en-US" altLang="zh-TW" sz="3200" b="1" dirty="0">
                <a:solidFill>
                  <a:srgbClr val="0000FF"/>
                </a:solidFill>
                <a:latin typeface="微軟正黑體" panose="020B0604030504040204" pitchFamily="34" charset="-120"/>
                <a:ea typeface="微軟正黑體" panose="020B0604030504040204" pitchFamily="34" charset="-120"/>
              </a:endParaRPr>
            </a:p>
            <a:p>
              <a:pPr algn="ctr">
                <a:spcBef>
                  <a:spcPct val="0"/>
                </a:spcBef>
                <a:buFontTx/>
                <a:buNone/>
              </a:pPr>
              <a:r>
                <a:rPr lang="zh-TW" altLang="en-US" sz="3200" b="1" dirty="0">
                  <a:solidFill>
                    <a:srgbClr val="0000FF"/>
                  </a:solidFill>
                  <a:latin typeface="微軟正黑體" panose="020B0604030504040204" pitchFamily="34" charset="-120"/>
                  <a:ea typeface="微軟正黑體" panose="020B0604030504040204" pitchFamily="34" charset="-120"/>
                </a:rPr>
                <a:t>入學</a:t>
              </a:r>
            </a:p>
          </p:txBody>
        </p:sp>
        <p:sp>
          <p:nvSpPr>
            <p:cNvPr id="39963" name="Text Box 39"/>
            <p:cNvSpPr txBox="1">
              <a:spLocks noChangeArrowheads="1"/>
            </p:cNvSpPr>
            <p:nvPr/>
          </p:nvSpPr>
          <p:spPr bwMode="gray">
            <a:xfrm>
              <a:off x="3897" y="3311"/>
              <a:ext cx="633"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3200" b="1" dirty="0">
                  <a:solidFill>
                    <a:srgbClr val="0000FF"/>
                  </a:solidFill>
                  <a:latin typeface="微軟正黑體" panose="020B0604030504040204" pitchFamily="34" charset="-120"/>
                  <a:ea typeface="微軟正黑體" panose="020B0604030504040204" pitchFamily="34" charset="-120"/>
                </a:rPr>
                <a:t>適性</a:t>
              </a:r>
              <a:endParaRPr lang="en-US" altLang="zh-TW" sz="3200" b="1" dirty="0">
                <a:solidFill>
                  <a:srgbClr val="0000FF"/>
                </a:solidFill>
                <a:latin typeface="微軟正黑體" panose="020B0604030504040204" pitchFamily="34" charset="-120"/>
                <a:ea typeface="微軟正黑體" panose="020B0604030504040204" pitchFamily="34" charset="-120"/>
              </a:endParaRPr>
            </a:p>
            <a:p>
              <a:pPr algn="ctr">
                <a:spcBef>
                  <a:spcPct val="0"/>
                </a:spcBef>
                <a:buFontTx/>
                <a:buNone/>
              </a:pPr>
              <a:r>
                <a:rPr lang="zh-TW" altLang="en-US" sz="3200" b="1" dirty="0">
                  <a:solidFill>
                    <a:srgbClr val="0000FF"/>
                  </a:solidFill>
                  <a:latin typeface="微軟正黑體" panose="020B0604030504040204" pitchFamily="34" charset="-120"/>
                  <a:ea typeface="微軟正黑體" panose="020B0604030504040204" pitchFamily="34" charset="-120"/>
                </a:rPr>
                <a:t>揚才</a:t>
              </a:r>
              <a:endParaRPr lang="en-US" altLang="zh-TW" sz="3200" b="1" dirty="0">
                <a:solidFill>
                  <a:srgbClr val="0000FF"/>
                </a:solidFill>
                <a:latin typeface="微軟正黑體" panose="020B0604030504040204" pitchFamily="34" charset="-120"/>
                <a:ea typeface="微軟正黑體" panose="020B0604030504040204" pitchFamily="34" charset="-120"/>
              </a:endParaRPr>
            </a:p>
          </p:txBody>
        </p:sp>
      </p:grpSp>
      <p:pic>
        <p:nvPicPr>
          <p:cNvPr id="40" name="圖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 y="3864685"/>
            <a:ext cx="1129160" cy="2278674"/>
          </a:xfrm>
          <a:prstGeom prst="rect">
            <a:avLst/>
          </a:prstGeom>
        </p:spPr>
      </p:pic>
      <p:pic>
        <p:nvPicPr>
          <p:cNvPr id="41" name="圖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3226" y="3857822"/>
            <a:ext cx="1000549" cy="2180685"/>
          </a:xfrm>
          <a:prstGeom prst="rect">
            <a:avLst/>
          </a:prstGeom>
        </p:spPr>
      </p:pic>
      <p:sp>
        <p:nvSpPr>
          <p:cNvPr id="42" name="標題 1"/>
          <p:cNvSpPr txBox="1">
            <a:spLocks/>
          </p:cNvSpPr>
          <p:nvPr/>
        </p:nvSpPr>
        <p:spPr>
          <a:xfrm>
            <a:off x="7938" y="0"/>
            <a:ext cx="9144000" cy="1260000"/>
          </a:xfrm>
          <a:prstGeom prst="rect">
            <a:avLst/>
          </a:prstGeom>
          <a:solidFill>
            <a:schemeClr val="accent6">
              <a:lumMod val="75000"/>
            </a:schemeClr>
          </a:solidFill>
        </p:spPr>
        <p:txBody>
          <a:bodyPr anchor="ctr" anchorCtr="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latin typeface="+mj-ea"/>
              </a:rPr>
              <a:t>12</a:t>
            </a:r>
            <a:r>
              <a:rPr lang="zh-TW" altLang="en-US" b="1" dirty="0">
                <a:solidFill>
                  <a:schemeClr val="bg1"/>
                </a:solidFill>
                <a:latin typeface="+mj-ea"/>
              </a:rPr>
              <a:t>年國民基本教育核心精神</a:t>
            </a:r>
          </a:p>
        </p:txBody>
      </p:sp>
    </p:spTree>
    <p:extLst>
      <p:ext uri="{BB962C8B-B14F-4D97-AF65-F5344CB8AC3E}">
        <p14:creationId xmlns:p14="http://schemas.microsoft.com/office/powerpoint/2010/main" val="4266234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idx="4294967295"/>
          </p:nvPr>
        </p:nvSpPr>
        <p:spPr>
          <a:xfrm>
            <a:off x="0" y="1050925"/>
            <a:ext cx="8229600" cy="865188"/>
          </a:xfrm>
        </p:spPr>
        <p:txBody>
          <a:bodyPr/>
          <a:lstStyle/>
          <a:p>
            <a:r>
              <a:rPr lang="zh-TW" altLang="en-US" sz="3600" dirty="0">
                <a:latin typeface="微軟正黑體" panose="020B0604030504040204" pitchFamily="34" charset="-120"/>
                <a:ea typeface="微軟正黑體" panose="020B0604030504040204" pitchFamily="34" charset="-120"/>
              </a:rPr>
              <a:t>分發時可能遇到的情況</a:t>
            </a:r>
            <a:r>
              <a:rPr lang="en-US" altLang="zh-TW" sz="3600" dirty="0">
                <a:latin typeface="微軟正黑體" panose="020B0604030504040204" pitchFamily="34" charset="-120"/>
                <a:ea typeface="微軟正黑體" panose="020B0604030504040204" pitchFamily="34" charset="-120"/>
              </a:rPr>
              <a:t>(1)</a:t>
            </a:r>
            <a:endParaRPr lang="zh-TW" altLang="en-US" sz="3600" dirty="0">
              <a:latin typeface="微軟正黑體" panose="020B0604030504040204" pitchFamily="34" charset="-120"/>
              <a:ea typeface="微軟正黑體" panose="020B0604030504040204" pitchFamily="34" charset="-120"/>
            </a:endParaRPr>
          </a:p>
        </p:txBody>
      </p:sp>
      <p:sp>
        <p:nvSpPr>
          <p:cNvPr id="35843" name="內容版面配置區 2"/>
          <p:cNvSpPr>
            <a:spLocks noGrp="1"/>
          </p:cNvSpPr>
          <p:nvPr>
            <p:ph idx="4294967295"/>
          </p:nvPr>
        </p:nvSpPr>
        <p:spPr>
          <a:xfrm>
            <a:off x="0" y="2016125"/>
            <a:ext cx="8642350" cy="4824413"/>
          </a:xfrm>
        </p:spPr>
        <p:txBody>
          <a:bodyPr>
            <a:noAutofit/>
          </a:bodyPr>
          <a:lstStyle/>
          <a:p>
            <a:pPr>
              <a:spcBef>
                <a:spcPts val="0"/>
              </a:spcBef>
            </a:pPr>
            <a:r>
              <a:rPr lang="zh-TW" altLang="en-US" sz="3200" dirty="0">
                <a:latin typeface="微軟正黑體" panose="020B0604030504040204" pitchFamily="34" charset="-120"/>
                <a:ea typeface="微軟正黑體" panose="020B0604030504040204" pitchFamily="34" charset="-120"/>
              </a:rPr>
              <a:t>以</a:t>
            </a:r>
            <a:r>
              <a:rPr lang="zh-TW" altLang="en-US" sz="3200" dirty="0">
                <a:solidFill>
                  <a:srgbClr val="0000FF"/>
                </a:solidFill>
                <a:latin typeface="微軟正黑體" panose="020B0604030504040204" pitchFamily="34" charset="-120"/>
                <a:ea typeface="微軟正黑體" panose="020B0604030504040204" pitchFamily="34" charset="-120"/>
              </a:rPr>
              <a:t>招生學校</a:t>
            </a:r>
            <a:r>
              <a:rPr lang="zh-TW" altLang="en-US" sz="3200" dirty="0">
                <a:latin typeface="微軟正黑體" panose="020B0604030504040204" pitchFamily="34" charset="-120"/>
                <a:ea typeface="微軟正黑體" panose="020B0604030504040204" pitchFamily="34" charset="-120"/>
              </a:rPr>
              <a:t>的觀點來看</a:t>
            </a:r>
            <a:endParaRPr lang="en-US" altLang="zh-TW" sz="3200" dirty="0">
              <a:latin typeface="微軟正黑體" panose="020B0604030504040204" pitchFamily="34" charset="-120"/>
              <a:ea typeface="微軟正黑體" panose="020B0604030504040204" pitchFamily="34" charset="-120"/>
            </a:endParaRPr>
          </a:p>
          <a:p>
            <a:pPr lvl="1">
              <a:spcBef>
                <a:spcPts val="0"/>
              </a:spcBef>
            </a:pPr>
            <a:r>
              <a:rPr lang="zh-TW" altLang="en-US" sz="3200" dirty="0">
                <a:latin typeface="微軟正黑體" panose="020B0604030504040204" pitchFamily="34" charset="-120"/>
                <a:ea typeface="微軟正黑體" panose="020B0604030504040204" pitchFamily="34" charset="-120"/>
              </a:rPr>
              <a:t>報名人數小於招生名額，全數錄取。</a:t>
            </a:r>
            <a:endParaRPr lang="en-US" altLang="zh-TW" sz="3200" dirty="0">
              <a:latin typeface="微軟正黑體" panose="020B0604030504040204" pitchFamily="34" charset="-120"/>
              <a:ea typeface="微軟正黑體" panose="020B0604030504040204" pitchFamily="34" charset="-120"/>
            </a:endParaRPr>
          </a:p>
          <a:p>
            <a:pPr lvl="3">
              <a:spcBef>
                <a:spcPts val="0"/>
              </a:spcBef>
            </a:pPr>
            <a:r>
              <a:rPr lang="zh-TW" altLang="en-US" sz="3200" b="1" dirty="0">
                <a:solidFill>
                  <a:srgbClr val="FF0000"/>
                </a:solidFill>
                <a:latin typeface="微軟正黑體" panose="020B0604030504040204" pitchFamily="34" charset="-120"/>
                <a:ea typeface="微軟正黑體" panose="020B0604030504040204" pitchFamily="34" charset="-120"/>
              </a:rPr>
              <a:t>錄取人數 </a:t>
            </a:r>
            <a:r>
              <a:rPr lang="en-US" altLang="zh-TW" sz="3200" b="1" dirty="0">
                <a:solidFill>
                  <a:srgbClr val="FF0000"/>
                </a:solidFill>
                <a:latin typeface="微軟正黑體" panose="020B0604030504040204" pitchFamily="34" charset="-120"/>
                <a:ea typeface="微軟正黑體" panose="020B0604030504040204" pitchFamily="34" charset="-120"/>
              </a:rPr>
              <a:t>&lt; </a:t>
            </a:r>
            <a:r>
              <a:rPr lang="zh-TW" altLang="en-US" sz="3200" b="1" dirty="0">
                <a:solidFill>
                  <a:srgbClr val="FF0000"/>
                </a:solidFill>
                <a:latin typeface="微軟正黑體" panose="020B0604030504040204" pitchFamily="34" charset="-120"/>
                <a:ea typeface="微軟正黑體" panose="020B0604030504040204" pitchFamily="34" charset="-120"/>
              </a:rPr>
              <a:t>招生名額</a:t>
            </a:r>
            <a:endParaRPr lang="en-US" altLang="zh-TW" sz="3200" b="1" dirty="0">
              <a:solidFill>
                <a:srgbClr val="FF0000"/>
              </a:solidFill>
              <a:latin typeface="微軟正黑體" panose="020B0604030504040204" pitchFamily="34" charset="-120"/>
              <a:ea typeface="微軟正黑體" panose="020B0604030504040204" pitchFamily="34" charset="-120"/>
            </a:endParaRPr>
          </a:p>
          <a:p>
            <a:pPr lvl="1">
              <a:spcBef>
                <a:spcPts val="0"/>
              </a:spcBef>
            </a:pPr>
            <a:r>
              <a:rPr lang="zh-TW" altLang="en-US" sz="3200" dirty="0">
                <a:latin typeface="微軟正黑體" panose="020B0604030504040204" pitchFamily="34" charset="-120"/>
                <a:ea typeface="微軟正黑體" panose="020B0604030504040204" pitchFamily="34" charset="-120"/>
              </a:rPr>
              <a:t>報名人數大於招生名額時，</a:t>
            </a:r>
            <a:r>
              <a:rPr lang="zh-TW" altLang="zh-TW" sz="3200" dirty="0">
                <a:latin typeface="微軟正黑體" panose="020B0604030504040204" pitchFamily="34" charset="-120"/>
                <a:ea typeface="微軟正黑體" panose="020B0604030504040204" pitchFamily="34" charset="-120"/>
              </a:rPr>
              <a:t>採超額比序方式錄取</a:t>
            </a:r>
            <a:r>
              <a:rPr lang="zh-TW" altLang="en-US" sz="3200" dirty="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a:p>
            <a:pPr lvl="2">
              <a:spcBef>
                <a:spcPts val="0"/>
              </a:spcBef>
            </a:pPr>
            <a:r>
              <a:rPr lang="zh-TW" altLang="en-US" sz="3200" dirty="0">
                <a:latin typeface="微軟正黑體" panose="020B0604030504040204" pitchFamily="34" charset="-120"/>
                <a:ea typeface="微軟正黑體" panose="020B0604030504040204" pitchFamily="34" charset="-120"/>
              </a:rPr>
              <a:t>同分參酌後，可以比較出來：正常情況。</a:t>
            </a:r>
            <a:endParaRPr lang="en-US" altLang="zh-TW" sz="3200" dirty="0">
              <a:latin typeface="微軟正黑體" panose="020B0604030504040204" pitchFamily="34" charset="-120"/>
              <a:ea typeface="微軟正黑體" panose="020B0604030504040204" pitchFamily="34" charset="-120"/>
            </a:endParaRPr>
          </a:p>
          <a:p>
            <a:pPr lvl="3">
              <a:spcBef>
                <a:spcPts val="0"/>
              </a:spcBef>
            </a:pPr>
            <a:r>
              <a:rPr lang="zh-TW" altLang="en-US" sz="3200" b="1" dirty="0">
                <a:solidFill>
                  <a:srgbClr val="FF0000"/>
                </a:solidFill>
                <a:latin typeface="微軟正黑體" panose="020B0604030504040204" pitchFamily="34" charset="-120"/>
                <a:ea typeface="微軟正黑體" panose="020B0604030504040204" pitchFamily="34" charset="-120"/>
              </a:rPr>
              <a:t>錄取人數 </a:t>
            </a:r>
            <a:r>
              <a:rPr lang="en-US" altLang="zh-TW" sz="3200" b="1" dirty="0">
                <a:solidFill>
                  <a:srgbClr val="FF0000"/>
                </a:solidFill>
                <a:latin typeface="微軟正黑體" panose="020B0604030504040204" pitchFamily="34" charset="-120"/>
                <a:ea typeface="微軟正黑體" panose="020B0604030504040204" pitchFamily="34" charset="-120"/>
              </a:rPr>
              <a:t>= </a:t>
            </a:r>
            <a:r>
              <a:rPr lang="zh-TW" altLang="en-US" sz="3200" b="1" dirty="0">
                <a:solidFill>
                  <a:srgbClr val="FF0000"/>
                </a:solidFill>
                <a:latin typeface="微軟正黑體" panose="020B0604030504040204" pitchFamily="34" charset="-120"/>
                <a:ea typeface="微軟正黑體" panose="020B0604030504040204" pitchFamily="34" charset="-120"/>
              </a:rPr>
              <a:t>招生名額</a:t>
            </a:r>
            <a:endParaRPr lang="en-US" altLang="zh-TW" sz="3200" dirty="0">
              <a:latin typeface="微軟正黑體" panose="020B0604030504040204" pitchFamily="34" charset="-120"/>
              <a:ea typeface="微軟正黑體" panose="020B0604030504040204" pitchFamily="34" charset="-120"/>
            </a:endParaRPr>
          </a:p>
          <a:p>
            <a:pPr lvl="2">
              <a:spcBef>
                <a:spcPts val="0"/>
              </a:spcBef>
            </a:pPr>
            <a:r>
              <a:rPr lang="zh-TW" altLang="en-US" sz="3200" dirty="0">
                <a:latin typeface="微軟正黑體" panose="020B0604030504040204" pitchFamily="34" charset="-120"/>
                <a:ea typeface="微軟正黑體" panose="020B0604030504040204" pitchFamily="34" charset="-120"/>
              </a:rPr>
              <a:t>同分參酌後，無法比較出來：增額錄取。</a:t>
            </a:r>
            <a:endParaRPr lang="en-US" altLang="zh-TW" sz="3200" dirty="0">
              <a:latin typeface="微軟正黑體" panose="020B0604030504040204" pitchFamily="34" charset="-120"/>
              <a:ea typeface="微軟正黑體" panose="020B0604030504040204" pitchFamily="34" charset="-120"/>
            </a:endParaRPr>
          </a:p>
          <a:p>
            <a:pPr lvl="3">
              <a:spcBef>
                <a:spcPts val="0"/>
              </a:spcBef>
            </a:pPr>
            <a:r>
              <a:rPr lang="zh-TW" altLang="en-US" sz="3200" b="1" dirty="0">
                <a:solidFill>
                  <a:srgbClr val="FF0000"/>
                </a:solidFill>
                <a:latin typeface="微軟正黑體" panose="020B0604030504040204" pitchFamily="34" charset="-120"/>
                <a:ea typeface="微軟正黑體" panose="020B0604030504040204" pitchFamily="34" charset="-120"/>
              </a:rPr>
              <a:t>錄取人數 </a:t>
            </a:r>
            <a:r>
              <a:rPr lang="en-US" altLang="zh-TW" sz="3200" b="1" dirty="0">
                <a:solidFill>
                  <a:srgbClr val="FF0000"/>
                </a:solidFill>
                <a:latin typeface="微軟正黑體" panose="020B0604030504040204" pitchFamily="34" charset="-120"/>
                <a:ea typeface="微軟正黑體" panose="020B0604030504040204" pitchFamily="34" charset="-120"/>
              </a:rPr>
              <a:t>&gt; </a:t>
            </a:r>
            <a:r>
              <a:rPr lang="zh-TW" altLang="en-US" sz="3200" b="1" dirty="0">
                <a:solidFill>
                  <a:srgbClr val="FF0000"/>
                </a:solidFill>
                <a:latin typeface="微軟正黑體" panose="020B0604030504040204" pitchFamily="34" charset="-120"/>
                <a:ea typeface="微軟正黑體" panose="020B0604030504040204" pitchFamily="34" charset="-120"/>
              </a:rPr>
              <a:t>招生名額</a:t>
            </a:r>
            <a:endParaRPr lang="en-US" altLang="zh-TW" sz="3200" b="1" dirty="0">
              <a:solidFill>
                <a:srgbClr val="FF0000"/>
              </a:solidFill>
              <a:latin typeface="微軟正黑體" panose="020B0604030504040204" pitchFamily="34" charset="-120"/>
              <a:ea typeface="微軟正黑體" panose="020B0604030504040204" pitchFamily="34" charset="-120"/>
            </a:endParaRPr>
          </a:p>
        </p:txBody>
      </p:sp>
      <p:sp>
        <p:nvSpPr>
          <p:cNvPr id="147460" name="Rectangle 4"/>
          <p:cNvSpPr>
            <a:spLocks noChangeArrowheads="1"/>
          </p:cNvSpPr>
          <p:nvPr/>
        </p:nvSpPr>
        <p:spPr bwMode="auto">
          <a:xfrm>
            <a:off x="0" y="8760"/>
            <a:ext cx="9143999" cy="1260000"/>
          </a:xfrm>
          <a:prstGeom prst="rect">
            <a:avLst/>
          </a:prstGeom>
          <a:noFill/>
          <a:ln w="9525">
            <a:noFill/>
            <a:miter lim="800000"/>
            <a:headEnd/>
            <a:tailEnd/>
          </a:ln>
          <a:effectLst/>
        </p:spPr>
        <p:txBody>
          <a:bodyPr wrap="square" anchor="ctr" anchorCtr="0">
            <a:noAutofit/>
          </a:bodyPr>
          <a:lstStyle/>
          <a:p>
            <a:pPr algn="ctr">
              <a:defRPr/>
            </a:pPr>
            <a:r>
              <a:rPr kumimoji="0" lang="zh-TW" altLang="en-US" sz="4400" b="1" dirty="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免試入學</a:t>
            </a:r>
            <a:r>
              <a:rPr kumimoji="0" lang="en-US" altLang="zh-TW" sz="4400" b="1" dirty="0">
                <a:solidFill>
                  <a:srgbClr val="00B05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kumimoji="0" lang="zh-TW" altLang="en-US" sz="4400" b="1" dirty="0">
                <a:solidFill>
                  <a:srgbClr val="00B05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分發邏輯示範說明</a:t>
            </a:r>
            <a:endParaRPr kumimoji="0" lang="zh-TW" altLang="en-US" sz="4400" b="1" dirty="0">
              <a:solidFill>
                <a:srgbClr val="00B05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430131"/>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內容版面配置區 2"/>
          <p:cNvSpPr>
            <a:spLocks noGrp="1"/>
          </p:cNvSpPr>
          <p:nvPr>
            <p:ph idx="4294967295"/>
          </p:nvPr>
        </p:nvSpPr>
        <p:spPr>
          <a:xfrm>
            <a:off x="0" y="1989138"/>
            <a:ext cx="8642350" cy="4895850"/>
          </a:xfrm>
        </p:spPr>
        <p:txBody>
          <a:bodyPr>
            <a:noAutofit/>
          </a:bodyPr>
          <a:lstStyle/>
          <a:p>
            <a:pPr>
              <a:spcBef>
                <a:spcPts val="0"/>
              </a:spcBef>
            </a:pPr>
            <a:r>
              <a:rPr lang="zh-TW" altLang="en-US" sz="3200" dirty="0">
                <a:latin typeface="微軟正黑體" panose="020B0604030504040204" pitchFamily="34" charset="-120"/>
                <a:ea typeface="微軟正黑體" panose="020B0604030504040204" pitchFamily="34" charset="-120"/>
              </a:rPr>
              <a:t>以</a:t>
            </a:r>
            <a:r>
              <a:rPr lang="zh-TW" altLang="en-US" sz="3200" dirty="0">
                <a:solidFill>
                  <a:srgbClr val="0000FF"/>
                </a:solidFill>
                <a:latin typeface="微軟正黑體" panose="020B0604030504040204" pitchFamily="34" charset="-120"/>
                <a:ea typeface="微軟正黑體" panose="020B0604030504040204" pitchFamily="34" charset="-120"/>
              </a:rPr>
              <a:t>報名學生</a:t>
            </a:r>
            <a:r>
              <a:rPr lang="zh-TW" altLang="en-US" sz="3200" dirty="0">
                <a:latin typeface="微軟正黑體" panose="020B0604030504040204" pitchFamily="34" charset="-120"/>
                <a:ea typeface="微軟正黑體" panose="020B0604030504040204" pitchFamily="34" charset="-120"/>
              </a:rPr>
              <a:t>的觀點來看</a:t>
            </a:r>
            <a:endParaRPr lang="en-US" altLang="zh-TW" sz="3200" dirty="0">
              <a:latin typeface="微軟正黑體" panose="020B0604030504040204" pitchFamily="34" charset="-120"/>
              <a:ea typeface="微軟正黑體" panose="020B0604030504040204" pitchFamily="34" charset="-120"/>
            </a:endParaRPr>
          </a:p>
          <a:p>
            <a:pPr lvl="1">
              <a:spcBef>
                <a:spcPts val="0"/>
              </a:spcBef>
            </a:pPr>
            <a:r>
              <a:rPr lang="zh-TW" altLang="en-US" sz="3200" b="1" dirty="0">
                <a:solidFill>
                  <a:srgbClr val="FF0000"/>
                </a:solidFill>
                <a:latin typeface="微軟正黑體" panose="020B0604030504040204" pitchFamily="34" charset="-120"/>
                <a:ea typeface="微軟正黑體" panose="020B0604030504040204" pitchFamily="34" charset="-120"/>
              </a:rPr>
              <a:t>錄取</a:t>
            </a:r>
            <a:endParaRPr lang="en-US" altLang="zh-TW" sz="3200" b="1" dirty="0">
              <a:solidFill>
                <a:srgbClr val="FF0000"/>
              </a:solidFill>
              <a:latin typeface="微軟正黑體" panose="020B0604030504040204" pitchFamily="34" charset="-120"/>
              <a:ea typeface="微軟正黑體" panose="020B0604030504040204" pitchFamily="34" charset="-120"/>
            </a:endParaRPr>
          </a:p>
          <a:p>
            <a:pPr lvl="2">
              <a:spcBef>
                <a:spcPts val="0"/>
              </a:spcBef>
            </a:pPr>
            <a:r>
              <a:rPr lang="zh-TW" altLang="en-US" sz="3200" dirty="0">
                <a:latin typeface="微軟正黑體" panose="020B0604030504040204" pitchFamily="34" charset="-120"/>
                <a:ea typeface="微軟正黑體" panose="020B0604030504040204" pitchFamily="34" charset="-120"/>
              </a:rPr>
              <a:t>第一志願錄取  </a:t>
            </a:r>
            <a:r>
              <a:rPr lang="en-US" altLang="zh-TW" sz="3200" dirty="0">
                <a:latin typeface="微軟正黑體" panose="020B0604030504040204" pitchFamily="34" charset="-120"/>
                <a:ea typeface="微軟正黑體" panose="020B0604030504040204" pitchFamily="34" charset="-120"/>
                <a:sym typeface="Wingdings" pitchFamily="2" charset="2"/>
              </a:rPr>
              <a:t> </a:t>
            </a:r>
            <a:r>
              <a:rPr lang="zh-TW" altLang="en-US" sz="3200" dirty="0">
                <a:latin typeface="微軟正黑體" panose="020B0604030504040204" pitchFamily="34" charset="-120"/>
                <a:ea typeface="微軟正黑體" panose="020B0604030504040204" pitchFamily="34" charset="-120"/>
                <a:sym typeface="Wingdings" pitchFamily="2" charset="2"/>
              </a:rPr>
              <a:t>可喜可賀</a:t>
            </a:r>
            <a:endParaRPr lang="en-US" altLang="zh-TW" sz="3200" dirty="0">
              <a:latin typeface="微軟正黑體" panose="020B0604030504040204" pitchFamily="34" charset="-120"/>
              <a:ea typeface="微軟正黑體" panose="020B0604030504040204" pitchFamily="34" charset="-120"/>
            </a:endParaRPr>
          </a:p>
          <a:p>
            <a:pPr lvl="2">
              <a:spcBef>
                <a:spcPts val="0"/>
              </a:spcBef>
            </a:pPr>
            <a:r>
              <a:rPr lang="zh-TW" altLang="en-US" sz="3200" dirty="0">
                <a:latin typeface="微軟正黑體" panose="020B0604030504040204" pitchFamily="34" charset="-120"/>
                <a:ea typeface="微軟正黑體" panose="020B0604030504040204" pitchFamily="34" charset="-120"/>
              </a:rPr>
              <a:t>非第一志願錄取 </a:t>
            </a:r>
            <a:r>
              <a:rPr lang="en-US" altLang="zh-TW" sz="3200" dirty="0">
                <a:latin typeface="微軟正黑體" panose="020B0604030504040204" pitchFamily="34" charset="-120"/>
                <a:ea typeface="微軟正黑體" panose="020B0604030504040204" pitchFamily="34" charset="-120"/>
                <a:sym typeface="Wingdings" pitchFamily="2" charset="2"/>
              </a:rPr>
              <a:t> </a:t>
            </a:r>
            <a:r>
              <a:rPr lang="zh-TW" altLang="en-US" sz="3200" dirty="0">
                <a:latin typeface="微軟正黑體" panose="020B0604030504040204" pitchFamily="34" charset="-120"/>
                <a:ea typeface="微軟正黑體" panose="020B0604030504040204" pitchFamily="34" charset="-120"/>
                <a:sym typeface="Wingdings" pitchFamily="2" charset="2"/>
              </a:rPr>
              <a:t>差強人意</a:t>
            </a:r>
            <a:endParaRPr lang="en-US" altLang="zh-TW" sz="3200" dirty="0">
              <a:latin typeface="微軟正黑體" panose="020B0604030504040204" pitchFamily="34" charset="-120"/>
              <a:ea typeface="微軟正黑體" panose="020B0604030504040204" pitchFamily="34" charset="-120"/>
            </a:endParaRPr>
          </a:p>
          <a:p>
            <a:pPr lvl="1">
              <a:spcBef>
                <a:spcPts val="0"/>
              </a:spcBef>
            </a:pPr>
            <a:r>
              <a:rPr lang="zh-TW" altLang="en-US" sz="3200" b="1" dirty="0">
                <a:solidFill>
                  <a:srgbClr val="FF0000"/>
                </a:solidFill>
                <a:latin typeface="微軟正黑體" panose="020B0604030504040204" pitchFamily="34" charset="-120"/>
                <a:ea typeface="微軟正黑體" panose="020B0604030504040204" pitchFamily="34" charset="-120"/>
              </a:rPr>
              <a:t>不錄取</a:t>
            </a:r>
            <a:endParaRPr lang="en-US" altLang="zh-TW" sz="3200" b="1" dirty="0">
              <a:solidFill>
                <a:srgbClr val="FF0000"/>
              </a:solidFill>
              <a:latin typeface="微軟正黑體" panose="020B0604030504040204" pitchFamily="34" charset="-120"/>
              <a:ea typeface="微軟正黑體" panose="020B0604030504040204" pitchFamily="34" charset="-120"/>
            </a:endParaRPr>
          </a:p>
          <a:p>
            <a:pPr lvl="2">
              <a:spcBef>
                <a:spcPts val="0"/>
              </a:spcBef>
            </a:pPr>
            <a:r>
              <a:rPr lang="zh-TW" altLang="en-US" sz="3200" dirty="0">
                <a:latin typeface="微軟正黑體" panose="020B0604030504040204" pitchFamily="34" charset="-120"/>
                <a:ea typeface="微軟正黑體" panose="020B0604030504040204" pitchFamily="34" charset="-120"/>
              </a:rPr>
              <a:t>志願填太少 </a:t>
            </a:r>
            <a:r>
              <a:rPr lang="en-US" altLang="zh-TW" sz="3200" dirty="0">
                <a:latin typeface="微軟正黑體" panose="020B0604030504040204" pitchFamily="34" charset="-120"/>
                <a:ea typeface="微軟正黑體" panose="020B0604030504040204" pitchFamily="34" charset="-120"/>
                <a:sym typeface="Wingdings" pitchFamily="2" charset="2"/>
              </a:rPr>
              <a:t> </a:t>
            </a:r>
            <a:r>
              <a:rPr lang="zh-TW" altLang="en-US" sz="3200" dirty="0">
                <a:latin typeface="微軟正黑體" panose="020B0604030504040204" pitchFamily="34" charset="-120"/>
                <a:ea typeface="微軟正黑體" panose="020B0604030504040204" pitchFamily="34" charset="-120"/>
              </a:rPr>
              <a:t>飲恨終生</a:t>
            </a:r>
            <a:endParaRPr lang="en-US" altLang="zh-TW" sz="3200" dirty="0">
              <a:latin typeface="微軟正黑體" panose="020B0604030504040204" pitchFamily="34" charset="-120"/>
              <a:ea typeface="微軟正黑體" panose="020B0604030504040204" pitchFamily="34" charset="-120"/>
            </a:endParaRPr>
          </a:p>
          <a:p>
            <a:pPr lvl="2">
              <a:spcBef>
                <a:spcPts val="0"/>
              </a:spcBef>
            </a:pPr>
            <a:r>
              <a:rPr lang="zh-TW" altLang="en-US" sz="3200" dirty="0">
                <a:latin typeface="微軟正黑體" panose="020B0604030504040204" pitchFamily="34" charset="-120"/>
                <a:ea typeface="微軟正黑體" panose="020B0604030504040204" pitchFamily="34" charset="-120"/>
              </a:rPr>
              <a:t>亂填志願 </a:t>
            </a:r>
            <a:r>
              <a:rPr lang="en-US" altLang="zh-TW" sz="3200" dirty="0">
                <a:latin typeface="微軟正黑體" panose="020B0604030504040204" pitchFamily="34" charset="-120"/>
                <a:ea typeface="微軟正黑體" panose="020B0604030504040204" pitchFamily="34" charset="-120"/>
                <a:sym typeface="Wingdings" pitchFamily="2" charset="2"/>
              </a:rPr>
              <a:t> </a:t>
            </a:r>
            <a:r>
              <a:rPr lang="zh-TW" altLang="en-US" sz="3200" dirty="0">
                <a:latin typeface="微軟正黑體" panose="020B0604030504040204" pitchFamily="34" charset="-120"/>
                <a:ea typeface="微軟正黑體" panose="020B0604030504040204" pitchFamily="34" charset="-120"/>
                <a:sym typeface="Wingdings" pitchFamily="2" charset="2"/>
              </a:rPr>
              <a:t>悔不當初</a:t>
            </a:r>
            <a:r>
              <a:rPr lang="en-US" altLang="zh-TW" sz="3200" dirty="0">
                <a:latin typeface="微軟正黑體" panose="020B0604030504040204" pitchFamily="34" charset="-120"/>
                <a:ea typeface="微軟正黑體" panose="020B0604030504040204" pitchFamily="34" charset="-120"/>
                <a:sym typeface="Wingdings" pitchFamily="2" charset="2"/>
              </a:rPr>
              <a:t> </a:t>
            </a:r>
            <a:endParaRPr lang="zh-TW" altLang="en-US" sz="3200" dirty="0">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2">
            <a:extLst>
              <a:ext uri="{BEBA8EAE-BF5A-486C-A8C5-ECC9F3942E4B}">
                <a14:imgProps xmlns:a14="http://schemas.microsoft.com/office/drawing/2010/main">
                  <a14:imgLayer r:embed="rId3">
                    <a14:imgEffect>
                      <a14:backgroundRemoval t="811" b="92973" l="9794" r="89691"/>
                    </a14:imgEffect>
                  </a14:imgLayer>
                </a14:imgProps>
              </a:ext>
              <a:ext uri="{28A0092B-C50C-407E-A947-70E740481C1C}">
                <a14:useLocalDpi xmlns:a14="http://schemas.microsoft.com/office/drawing/2010/main" val="0"/>
              </a:ext>
            </a:extLst>
          </a:blip>
          <a:stretch>
            <a:fillRect/>
          </a:stretch>
        </p:blipFill>
        <p:spPr>
          <a:xfrm flipH="1">
            <a:off x="6125280" y="4149080"/>
            <a:ext cx="2869559" cy="2516138"/>
          </a:xfrm>
          <a:prstGeom prst="rect">
            <a:avLst/>
          </a:prstGeom>
        </p:spPr>
      </p:pic>
      <p:sp>
        <p:nvSpPr>
          <p:cNvPr id="6" name="Rectangle 4"/>
          <p:cNvSpPr>
            <a:spLocks noChangeArrowheads="1"/>
          </p:cNvSpPr>
          <p:nvPr/>
        </p:nvSpPr>
        <p:spPr bwMode="auto">
          <a:xfrm>
            <a:off x="0" y="8760"/>
            <a:ext cx="9143999" cy="1260000"/>
          </a:xfrm>
          <a:prstGeom prst="rect">
            <a:avLst/>
          </a:prstGeom>
          <a:noFill/>
          <a:ln w="9525">
            <a:noFill/>
            <a:miter lim="800000"/>
            <a:headEnd/>
            <a:tailEnd/>
          </a:ln>
          <a:effectLst/>
        </p:spPr>
        <p:txBody>
          <a:bodyPr wrap="square" anchor="ctr" anchorCtr="0">
            <a:noAutofit/>
          </a:bodyPr>
          <a:lstStyle/>
          <a:p>
            <a:pPr algn="ctr">
              <a:defRPr/>
            </a:pPr>
            <a:r>
              <a:rPr kumimoji="0" lang="zh-TW" altLang="en-US" sz="4400" b="1" dirty="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免試入學</a:t>
            </a:r>
            <a:r>
              <a:rPr kumimoji="0" lang="en-US" altLang="zh-TW" sz="4400" b="1" dirty="0">
                <a:solidFill>
                  <a:srgbClr val="00B05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kumimoji="0" lang="zh-TW" altLang="en-US" sz="4400" b="1" dirty="0">
                <a:solidFill>
                  <a:srgbClr val="00B05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分發邏輯示範說明</a:t>
            </a:r>
            <a:endParaRPr kumimoji="0" lang="zh-TW" altLang="en-US" sz="4400" b="1" dirty="0">
              <a:solidFill>
                <a:srgbClr val="00B050"/>
              </a:solidFill>
              <a:latin typeface="微軟正黑體" panose="020B0604030504040204" pitchFamily="34" charset="-120"/>
              <a:ea typeface="微軟正黑體" panose="020B0604030504040204" pitchFamily="34" charset="-120"/>
            </a:endParaRPr>
          </a:p>
        </p:txBody>
      </p:sp>
      <p:sp>
        <p:nvSpPr>
          <p:cNvPr id="8" name="標題 1"/>
          <p:cNvSpPr txBox="1">
            <a:spLocks/>
          </p:cNvSpPr>
          <p:nvPr/>
        </p:nvSpPr>
        <p:spPr>
          <a:xfrm>
            <a:off x="0" y="1051644"/>
            <a:ext cx="8229600" cy="865188"/>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zh-TW" altLang="en-US" sz="3600" dirty="0">
                <a:latin typeface="微軟正黑體" panose="020B0604030504040204" pitchFamily="34" charset="-120"/>
                <a:ea typeface="微軟正黑體" panose="020B0604030504040204" pitchFamily="34" charset="-120"/>
              </a:rPr>
              <a:t>分發時可能遇到的情況</a:t>
            </a:r>
            <a:r>
              <a:rPr lang="en-US" altLang="zh-TW" sz="3600" dirty="0">
                <a:latin typeface="微軟正黑體" panose="020B0604030504040204" pitchFamily="34" charset="-120"/>
                <a:ea typeface="微軟正黑體" panose="020B0604030504040204" pitchFamily="34" charset="-120"/>
              </a:rPr>
              <a:t>(2)</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70706362"/>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2188"/>
            <a:ext cx="9144000" cy="1296000"/>
          </a:xfrm>
        </p:spPr>
        <p:txBody>
          <a:bodyPr>
            <a:noAutofit/>
          </a:bodyPr>
          <a:lstStyle/>
          <a:p>
            <a:pPr algn="ctr"/>
            <a:r>
              <a:rPr lang="zh-TW" altLang="en-US" sz="4400" dirty="0">
                <a:latin typeface="微軟正黑體" panose="020B0604030504040204" pitchFamily="34" charset="-120"/>
                <a:ea typeface="微軟正黑體" panose="020B0604030504040204" pitchFamily="34" charset="-120"/>
              </a:rPr>
              <a:t>免試入學流程</a:t>
            </a:r>
          </a:p>
        </p:txBody>
      </p:sp>
      <p:sp>
        <p:nvSpPr>
          <p:cNvPr id="4" name="矩形 3"/>
          <p:cNvSpPr/>
          <p:nvPr/>
        </p:nvSpPr>
        <p:spPr>
          <a:xfrm>
            <a:off x="266317" y="1302823"/>
            <a:ext cx="2520000" cy="136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參加國中教育會考</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5/16(</a:t>
            </a:r>
            <a:r>
              <a:rPr lang="zh-TW" altLang="en-US" sz="2000" b="1" dirty="0">
                <a:latin typeface="微軟正黑體" panose="020B0604030504040204" pitchFamily="34" charset="-120"/>
                <a:ea typeface="微軟正黑體" panose="020B0604030504040204" pitchFamily="34" charset="-120"/>
              </a:rPr>
              <a:t>六</a:t>
            </a:r>
            <a:r>
              <a:rPr lang="en-US" altLang="zh-TW" sz="2000" b="1" dirty="0">
                <a:latin typeface="微軟正黑體" panose="020B0604030504040204" pitchFamily="34" charset="-120"/>
                <a:ea typeface="微軟正黑體" panose="020B0604030504040204" pitchFamily="34" charset="-120"/>
              </a:rPr>
              <a:t>)--5/17</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日</a:t>
            </a:r>
            <a:r>
              <a:rPr lang="en-US" altLang="zh-TW" sz="2000" b="1" dirty="0">
                <a:latin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endParaRPr>
          </a:p>
        </p:txBody>
      </p:sp>
      <p:sp>
        <p:nvSpPr>
          <p:cNvPr id="5" name="矩形 4"/>
          <p:cNvSpPr/>
          <p:nvPr/>
        </p:nvSpPr>
        <p:spPr>
          <a:xfrm>
            <a:off x="266317" y="3170169"/>
            <a:ext cx="2520000" cy="1368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申請變更就學區</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有需要者申請</a:t>
            </a:r>
            <a:r>
              <a:rPr lang="en-US" altLang="zh-TW" sz="2000" b="1" dirty="0">
                <a:latin typeface="微軟正黑體" panose="020B0604030504040204" pitchFamily="34" charset="-120"/>
                <a:ea typeface="微軟正黑體" panose="020B0604030504040204" pitchFamily="34" charset="-120"/>
              </a:rPr>
              <a:t>)</a:t>
            </a:r>
          </a:p>
          <a:p>
            <a:pPr algn="ctr"/>
            <a:r>
              <a:rPr lang="en-US" altLang="zh-TW" sz="2000" b="1" dirty="0">
                <a:latin typeface="微軟正黑體" panose="020B0604030504040204" pitchFamily="34" charset="-120"/>
              </a:rPr>
              <a:t>5/4(</a:t>
            </a:r>
            <a:r>
              <a:rPr lang="zh-TW" altLang="en-US" sz="2000" b="1" dirty="0">
                <a:latin typeface="微軟正黑體" panose="020B0604030504040204" pitchFamily="34" charset="-120"/>
              </a:rPr>
              <a:t>一</a:t>
            </a:r>
            <a:r>
              <a:rPr lang="en-US" altLang="zh-TW" sz="2000" b="1" dirty="0">
                <a:latin typeface="微軟正黑體" panose="020B0604030504040204" pitchFamily="34" charset="-120"/>
              </a:rPr>
              <a:t>)--5/8(</a:t>
            </a:r>
            <a:r>
              <a:rPr lang="zh-TW" altLang="en-US" sz="2000" b="1" dirty="0">
                <a:latin typeface="微軟正黑體" panose="020B0604030504040204" pitchFamily="34" charset="-120"/>
              </a:rPr>
              <a:t>五</a:t>
            </a:r>
            <a:r>
              <a:rPr lang="en-US" altLang="zh-TW" sz="2000" b="1" dirty="0">
                <a:latin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p:txBody>
      </p:sp>
      <p:sp>
        <p:nvSpPr>
          <p:cNvPr id="6" name="矩形 5"/>
          <p:cNvSpPr/>
          <p:nvPr/>
        </p:nvSpPr>
        <p:spPr>
          <a:xfrm>
            <a:off x="266317" y="5095244"/>
            <a:ext cx="2520000" cy="136800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多元學習表現</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zh-TW" altLang="en-US" sz="2200" b="1" dirty="0">
                <a:solidFill>
                  <a:srgbClr val="FFFF00"/>
                </a:solidFill>
                <a:latin typeface="微軟正黑體" panose="020B0604030504040204" pitchFamily="34" charset="-120"/>
                <a:ea typeface="微軟正黑體" panose="020B0604030504040204" pitchFamily="34" charset="-120"/>
              </a:rPr>
              <a:t>積分審查</a:t>
            </a:r>
            <a:r>
              <a:rPr lang="en-US" altLang="zh-TW" sz="2200" b="1" dirty="0">
                <a:solidFill>
                  <a:srgbClr val="FFFF00"/>
                </a:solidFill>
                <a:latin typeface="微軟正黑體" panose="020B0604030504040204" pitchFamily="34" charset="-120"/>
                <a:ea typeface="微軟正黑體" panose="020B0604030504040204" pitchFamily="34" charset="-120"/>
              </a:rPr>
              <a:t>(</a:t>
            </a:r>
            <a:r>
              <a:rPr lang="zh-TW" altLang="en-US" sz="2200" b="1" dirty="0">
                <a:solidFill>
                  <a:srgbClr val="FFFF00"/>
                </a:solidFill>
                <a:latin typeface="微軟正黑體" panose="020B0604030504040204" pitchFamily="34" charset="-120"/>
                <a:ea typeface="微軟正黑體" panose="020B0604030504040204" pitchFamily="34" charset="-120"/>
              </a:rPr>
              <a:t>繳件</a:t>
            </a:r>
            <a:r>
              <a:rPr lang="en-US" altLang="zh-TW" sz="2200" b="1" dirty="0">
                <a:solidFill>
                  <a:srgbClr val="FFFF00"/>
                </a:solidFill>
                <a:latin typeface="微軟正黑體" panose="020B0604030504040204" pitchFamily="34" charset="-120"/>
                <a:ea typeface="微軟正黑體" panose="020B0604030504040204" pitchFamily="34" charset="-120"/>
              </a:rPr>
              <a:t>)</a:t>
            </a:r>
          </a:p>
          <a:p>
            <a:pPr algn="ctr"/>
            <a:r>
              <a:rPr lang="zh-TW" altLang="en-US" sz="2000" b="1" dirty="0">
                <a:latin typeface="微軟正黑體" panose="020B0604030504040204" pitchFamily="34" charset="-120"/>
              </a:rPr>
              <a:t>集體：</a:t>
            </a:r>
            <a:r>
              <a:rPr lang="en-US" altLang="zh-TW" sz="2000" b="1" dirty="0">
                <a:latin typeface="微軟正黑體" panose="020B0604030504040204" pitchFamily="34" charset="-120"/>
                <a:ea typeface="微軟正黑體" panose="020B0604030504040204" pitchFamily="34" charset="-120"/>
              </a:rPr>
              <a:t>4/9</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四</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前</a:t>
            </a:r>
            <a:endParaRPr lang="en-US" altLang="zh-TW" sz="2000" b="1" dirty="0">
              <a:latin typeface="微軟正黑體" panose="020B0604030504040204" pitchFamily="34" charset="-120"/>
              <a:ea typeface="微軟正黑體" panose="020B0604030504040204" pitchFamily="34" charset="-120"/>
            </a:endParaRPr>
          </a:p>
          <a:p>
            <a:pPr algn="ctr"/>
            <a:r>
              <a:rPr lang="zh-TW" altLang="en-US" sz="2000" b="1" dirty="0">
                <a:latin typeface="微軟正黑體" panose="020B0604030504040204" pitchFamily="34" charset="-120"/>
                <a:ea typeface="微軟正黑體" panose="020B0604030504040204" pitchFamily="34" charset="-120"/>
              </a:rPr>
              <a:t>個別</a:t>
            </a:r>
            <a:r>
              <a:rPr lang="zh-TW" altLang="en-US" sz="2000" b="1" dirty="0">
                <a:latin typeface="微軟正黑體" panose="020B0604030504040204" pitchFamily="34" charset="-120"/>
              </a:rPr>
              <a:t>：</a:t>
            </a:r>
            <a:r>
              <a:rPr lang="en-US" altLang="zh-TW" sz="2000" b="1" dirty="0">
                <a:latin typeface="微軟正黑體" panose="020B0604030504040204" pitchFamily="34" charset="-120"/>
              </a:rPr>
              <a:t>4/28 (</a:t>
            </a:r>
            <a:r>
              <a:rPr lang="zh-TW" altLang="en-US" sz="2000" b="1" dirty="0">
                <a:latin typeface="微軟正黑體" panose="020B0604030504040204" pitchFamily="34" charset="-120"/>
              </a:rPr>
              <a:t>二</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前</a:t>
            </a:r>
            <a:endParaRPr lang="zh-TW" altLang="en-US" sz="2000" b="1" dirty="0">
              <a:latin typeface="微軟正黑體" panose="020B0604030504040204" pitchFamily="34" charset="-120"/>
              <a:ea typeface="微軟正黑體" panose="020B0604030504040204" pitchFamily="34" charset="-120"/>
            </a:endParaRPr>
          </a:p>
        </p:txBody>
      </p:sp>
      <p:cxnSp>
        <p:nvCxnSpPr>
          <p:cNvPr id="8" name="直線單箭頭接點 7"/>
          <p:cNvCxnSpPr>
            <a:stCxn id="4" idx="2"/>
            <a:endCxn id="5" idx="0"/>
          </p:cNvCxnSpPr>
          <p:nvPr/>
        </p:nvCxnSpPr>
        <p:spPr>
          <a:xfrm>
            <a:off x="1526317" y="2670823"/>
            <a:ext cx="0" cy="49934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5" idx="2"/>
            <a:endCxn id="6" idx="0"/>
          </p:cNvCxnSpPr>
          <p:nvPr/>
        </p:nvCxnSpPr>
        <p:spPr>
          <a:xfrm>
            <a:off x="1526317" y="4538169"/>
            <a:ext cx="0" cy="5570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328494" y="1302823"/>
            <a:ext cx="2520000" cy="136800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個別序位查詢</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6/17</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三</a:t>
            </a:r>
            <a:r>
              <a:rPr lang="en-US" altLang="zh-TW" sz="2000" b="1" dirty="0">
                <a:latin typeface="微軟正黑體" panose="020B0604030504040204" pitchFamily="34" charset="-120"/>
              </a:rPr>
              <a:t>)</a:t>
            </a:r>
            <a:r>
              <a:rPr lang="en-US" altLang="zh-TW" sz="2000" b="1" dirty="0">
                <a:latin typeface="微軟正黑體" panose="020B0604030504040204" pitchFamily="34" charset="-120"/>
                <a:ea typeface="微軟正黑體" panose="020B0604030504040204" pitchFamily="34" charset="-120"/>
              </a:rPr>
              <a:t>--6/24</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三</a:t>
            </a:r>
            <a:r>
              <a:rPr lang="en-US" altLang="zh-TW" sz="2000" b="1" dirty="0">
                <a:latin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p:txBody>
      </p:sp>
      <p:sp>
        <p:nvSpPr>
          <p:cNvPr id="14" name="矩形 13"/>
          <p:cNvSpPr/>
          <p:nvPr/>
        </p:nvSpPr>
        <p:spPr>
          <a:xfrm>
            <a:off x="3333286" y="3170169"/>
            <a:ext cx="2520000" cy="136800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選填志願</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6/17</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三</a:t>
            </a:r>
            <a:r>
              <a:rPr lang="en-US" altLang="zh-TW" sz="2000" b="1" dirty="0">
                <a:latin typeface="微軟正黑體" panose="020B0604030504040204" pitchFamily="34" charset="-120"/>
              </a:rPr>
              <a:t>)</a:t>
            </a:r>
            <a:r>
              <a:rPr lang="en-US" altLang="zh-TW" sz="2000" b="1" dirty="0">
                <a:latin typeface="微軟正黑體" panose="020B0604030504040204" pitchFamily="34" charset="-120"/>
                <a:ea typeface="微軟正黑體" panose="020B0604030504040204" pitchFamily="34" charset="-120"/>
              </a:rPr>
              <a:t>--6/24</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三</a:t>
            </a:r>
            <a:r>
              <a:rPr lang="en-US" altLang="zh-TW" sz="2000" b="1" dirty="0">
                <a:latin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p:txBody>
      </p:sp>
      <p:sp>
        <p:nvSpPr>
          <p:cNvPr id="15" name="矩形 14"/>
          <p:cNvSpPr/>
          <p:nvPr/>
        </p:nvSpPr>
        <p:spPr>
          <a:xfrm>
            <a:off x="3328494" y="5083714"/>
            <a:ext cx="2520000" cy="136800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報名</a:t>
            </a:r>
            <a:r>
              <a:rPr lang="en-US" altLang="zh-TW" sz="2200" b="1" dirty="0">
                <a:solidFill>
                  <a:srgbClr val="FFFF00"/>
                </a:solidFill>
                <a:latin typeface="微軟正黑體" panose="020B0604030504040204" pitchFamily="34" charset="-120"/>
                <a:ea typeface="微軟正黑體" panose="020B0604030504040204" pitchFamily="34" charset="-120"/>
              </a:rPr>
              <a:t>(</a:t>
            </a:r>
            <a:r>
              <a:rPr lang="zh-TW" altLang="en-US" sz="2200" b="1" dirty="0">
                <a:solidFill>
                  <a:srgbClr val="FFFF00"/>
                </a:solidFill>
                <a:latin typeface="微軟正黑體" panose="020B0604030504040204" pitchFamily="34" charset="-120"/>
                <a:ea typeface="微軟正黑體" panose="020B0604030504040204" pitchFamily="34" charset="-120"/>
              </a:rPr>
              <a:t>繳件</a:t>
            </a:r>
            <a:r>
              <a:rPr lang="en-US" altLang="zh-TW" sz="2200" b="1" dirty="0">
                <a:solidFill>
                  <a:srgbClr val="FFFF00"/>
                </a:solidFill>
                <a:latin typeface="微軟正黑體" panose="020B0604030504040204" pitchFamily="34" charset="-120"/>
                <a:ea typeface="微軟正黑體" panose="020B0604030504040204" pitchFamily="34" charset="-120"/>
              </a:rPr>
              <a:t>)</a:t>
            </a:r>
          </a:p>
          <a:p>
            <a:pPr algn="ctr"/>
            <a:r>
              <a:rPr lang="zh-TW" altLang="en-US" sz="2000" b="1" dirty="0">
                <a:latin typeface="微軟正黑體" panose="020B0604030504040204" pitchFamily="34" charset="-120"/>
              </a:rPr>
              <a:t>集體：</a:t>
            </a:r>
            <a:r>
              <a:rPr lang="en-US" altLang="zh-TW" sz="2000" b="1" dirty="0">
                <a:latin typeface="微軟正黑體" panose="020B0604030504040204" pitchFamily="34" charset="-120"/>
              </a:rPr>
              <a:t>7/1(</a:t>
            </a:r>
            <a:r>
              <a:rPr lang="zh-TW" altLang="en-US" sz="2000" b="1" dirty="0">
                <a:latin typeface="微軟正黑體" panose="020B0604030504040204" pitchFamily="34" charset="-120"/>
              </a:rPr>
              <a:t>三</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前</a:t>
            </a:r>
            <a:endParaRPr lang="en-US" altLang="zh-TW" sz="2000" b="1" dirty="0">
              <a:latin typeface="微軟正黑體" panose="020B0604030504040204" pitchFamily="34" charset="-120"/>
            </a:endParaRPr>
          </a:p>
          <a:p>
            <a:pPr algn="ctr"/>
            <a:r>
              <a:rPr lang="zh-TW" altLang="en-US" sz="2000" b="1" dirty="0">
                <a:latin typeface="微軟正黑體" panose="020B0604030504040204" pitchFamily="34" charset="-120"/>
              </a:rPr>
              <a:t>個別：</a:t>
            </a:r>
            <a:r>
              <a:rPr lang="en-US" altLang="zh-TW" sz="2000" b="1" dirty="0">
                <a:latin typeface="微軟正黑體" panose="020B0604030504040204" pitchFamily="34" charset="-120"/>
              </a:rPr>
              <a:t> 7/1(</a:t>
            </a:r>
            <a:r>
              <a:rPr lang="zh-TW" altLang="en-US" sz="2000" b="1" dirty="0">
                <a:latin typeface="微軟正黑體" panose="020B0604030504040204" pitchFamily="34" charset="-120"/>
              </a:rPr>
              <a:t>三</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前</a:t>
            </a:r>
          </a:p>
        </p:txBody>
      </p:sp>
      <p:cxnSp>
        <p:nvCxnSpPr>
          <p:cNvPr id="19" name="肘形接點 18"/>
          <p:cNvCxnSpPr>
            <a:stCxn id="6" idx="3"/>
            <a:endCxn id="13" idx="1"/>
          </p:cNvCxnSpPr>
          <p:nvPr/>
        </p:nvCxnSpPr>
        <p:spPr>
          <a:xfrm flipV="1">
            <a:off x="2786317" y="1986823"/>
            <a:ext cx="542177" cy="3792421"/>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13" idx="2"/>
            <a:endCxn id="14" idx="0"/>
          </p:cNvCxnSpPr>
          <p:nvPr/>
        </p:nvCxnSpPr>
        <p:spPr>
          <a:xfrm>
            <a:off x="4588494" y="2670823"/>
            <a:ext cx="4792" cy="49934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14" idx="2"/>
            <a:endCxn id="15" idx="0"/>
          </p:cNvCxnSpPr>
          <p:nvPr/>
        </p:nvCxnSpPr>
        <p:spPr>
          <a:xfrm flipH="1">
            <a:off x="4588494" y="4538169"/>
            <a:ext cx="4792" cy="54554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6390671" y="1268760"/>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放榜</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7/8</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三</a:t>
            </a:r>
            <a:r>
              <a:rPr lang="en-US" altLang="zh-TW" sz="2000" b="1" dirty="0">
                <a:latin typeface="微軟正黑體" panose="020B0604030504040204" pitchFamily="34" charset="-120"/>
              </a:rPr>
              <a:t>) 11:00</a:t>
            </a:r>
            <a:endParaRPr lang="zh-TW" altLang="en-US" sz="2000" b="1" dirty="0">
              <a:latin typeface="微軟正黑體" panose="020B0604030504040204" pitchFamily="34" charset="-120"/>
              <a:ea typeface="微軟正黑體" panose="020B0604030504040204" pitchFamily="34" charset="-120"/>
            </a:endParaRPr>
          </a:p>
        </p:txBody>
      </p:sp>
      <p:sp>
        <p:nvSpPr>
          <p:cNvPr id="35" name="矩形 34"/>
          <p:cNvSpPr/>
          <p:nvPr/>
        </p:nvSpPr>
        <p:spPr>
          <a:xfrm>
            <a:off x="6390671" y="3195951"/>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報到</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7/10</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五</a:t>
            </a:r>
            <a:r>
              <a:rPr lang="en-US" altLang="zh-TW" sz="2000" b="1" dirty="0">
                <a:latin typeface="微軟正黑體" panose="020B0604030504040204" pitchFamily="34" charset="-120"/>
              </a:rPr>
              <a:t>) 11:00</a:t>
            </a:r>
            <a:r>
              <a:rPr lang="zh-TW" altLang="en-US" sz="2000" b="1" dirty="0">
                <a:latin typeface="微軟正黑體" panose="020B0604030504040204" pitchFamily="34" charset="-120"/>
                <a:ea typeface="微軟正黑體" panose="020B0604030504040204" pitchFamily="34" charset="-120"/>
              </a:rPr>
              <a:t>前</a:t>
            </a:r>
          </a:p>
        </p:txBody>
      </p:sp>
      <p:sp>
        <p:nvSpPr>
          <p:cNvPr id="36" name="矩形 35"/>
          <p:cNvSpPr/>
          <p:nvPr/>
        </p:nvSpPr>
        <p:spPr>
          <a:xfrm>
            <a:off x="6372200" y="5119326"/>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放棄錄取資格</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不滿意錄取學校或未錄取</a:t>
            </a:r>
            <a:r>
              <a:rPr lang="en-US" altLang="zh-TW" sz="2000" b="1" dirty="0">
                <a:latin typeface="微軟正黑體" panose="020B0604030504040204" pitchFamily="34" charset="-120"/>
                <a:ea typeface="微軟正黑體" panose="020B0604030504040204" pitchFamily="34" charset="-120"/>
              </a:rPr>
              <a:t>)</a:t>
            </a:r>
          </a:p>
          <a:p>
            <a:pPr algn="ctr"/>
            <a:r>
              <a:rPr lang="en-US" altLang="zh-TW" sz="2000" b="1" dirty="0">
                <a:latin typeface="微軟正黑體" panose="020B0604030504040204" pitchFamily="34" charset="-120"/>
                <a:ea typeface="微軟正黑體" panose="020B0604030504040204" pitchFamily="34" charset="-120"/>
              </a:rPr>
              <a:t>7/13</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一</a:t>
            </a:r>
            <a:r>
              <a:rPr lang="en-US" altLang="zh-TW" sz="2000" b="1" dirty="0">
                <a:latin typeface="微軟正黑體" panose="020B0604030504040204" pitchFamily="34" charset="-120"/>
              </a:rPr>
              <a:t>) 14:00</a:t>
            </a:r>
            <a:r>
              <a:rPr lang="zh-TW" altLang="en-US" sz="2000" b="1" dirty="0">
                <a:latin typeface="微軟正黑體" panose="020B0604030504040204" pitchFamily="34" charset="-120"/>
              </a:rPr>
              <a:t>前</a:t>
            </a:r>
            <a:endParaRPr lang="zh-TW" altLang="en-US" sz="2000" b="1" dirty="0">
              <a:latin typeface="微軟正黑體" panose="020B0604030504040204" pitchFamily="34" charset="-120"/>
              <a:ea typeface="微軟正黑體" panose="020B0604030504040204" pitchFamily="34" charset="-120"/>
            </a:endParaRPr>
          </a:p>
        </p:txBody>
      </p:sp>
      <p:cxnSp>
        <p:nvCxnSpPr>
          <p:cNvPr id="38" name="直線單箭頭接點 37"/>
          <p:cNvCxnSpPr>
            <a:stCxn id="26" idx="2"/>
            <a:endCxn id="35" idx="0"/>
          </p:cNvCxnSpPr>
          <p:nvPr/>
        </p:nvCxnSpPr>
        <p:spPr>
          <a:xfrm>
            <a:off x="7650671" y="2636760"/>
            <a:ext cx="0" cy="55919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7714811" y="4563951"/>
            <a:ext cx="0" cy="55540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p:cNvCxnSpPr>
            <a:stCxn id="15" idx="3"/>
            <a:endCxn id="26" idx="1"/>
          </p:cNvCxnSpPr>
          <p:nvPr/>
        </p:nvCxnSpPr>
        <p:spPr>
          <a:xfrm flipV="1">
            <a:off x="5848494" y="1952760"/>
            <a:ext cx="542177" cy="3814954"/>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1051"/>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18" y="0"/>
            <a:ext cx="9149618" cy="1260000"/>
          </a:xfrm>
        </p:spPr>
        <p:txBody>
          <a:bodyPr>
            <a:normAutofit/>
          </a:bodyPr>
          <a:lstStyle/>
          <a:p>
            <a:pPr algn="ctr"/>
            <a:r>
              <a:rPr lang="en-US" altLang="zh-TW" sz="4400" dirty="0">
                <a:effectLst/>
              </a:rPr>
              <a:t>109</a:t>
            </a:r>
            <a:r>
              <a:rPr lang="zh-TW" altLang="en-US" sz="4400" dirty="0">
                <a:effectLst/>
              </a:rPr>
              <a:t>年雲林區主要入學管道</a:t>
            </a:r>
          </a:p>
        </p:txBody>
      </p:sp>
      <p:graphicFrame>
        <p:nvGraphicFramePr>
          <p:cNvPr id="4" name="表格 3"/>
          <p:cNvGraphicFramePr>
            <a:graphicFrameLocks noGrp="1"/>
          </p:cNvGraphicFramePr>
          <p:nvPr>
            <p:extLst>
              <p:ext uri="{D42A27DB-BD31-4B8C-83A1-F6EECF244321}">
                <p14:modId xmlns:p14="http://schemas.microsoft.com/office/powerpoint/2010/main" val="628240690"/>
              </p:ext>
            </p:extLst>
          </p:nvPr>
        </p:nvGraphicFramePr>
        <p:xfrm>
          <a:off x="323528" y="1124744"/>
          <a:ext cx="8449692" cy="5582400"/>
        </p:xfrm>
        <a:graphic>
          <a:graphicData uri="http://schemas.openxmlformats.org/drawingml/2006/table">
            <a:tbl>
              <a:tblPr firstRow="1" bandRow="1">
                <a:tableStyleId>{5C22544A-7EE6-4342-B048-85BDC9FD1C3A}</a:tableStyleId>
              </a:tblPr>
              <a:tblGrid>
                <a:gridCol w="2816564">
                  <a:extLst>
                    <a:ext uri="{9D8B030D-6E8A-4147-A177-3AD203B41FA5}">
                      <a16:colId xmlns="" xmlns:a16="http://schemas.microsoft.com/office/drawing/2014/main" val="20000"/>
                    </a:ext>
                  </a:extLst>
                </a:gridCol>
                <a:gridCol w="2816564">
                  <a:extLst>
                    <a:ext uri="{9D8B030D-6E8A-4147-A177-3AD203B41FA5}">
                      <a16:colId xmlns="" xmlns:a16="http://schemas.microsoft.com/office/drawing/2014/main" val="20001"/>
                    </a:ext>
                  </a:extLst>
                </a:gridCol>
                <a:gridCol w="2816564">
                  <a:extLst>
                    <a:ext uri="{9D8B030D-6E8A-4147-A177-3AD203B41FA5}">
                      <a16:colId xmlns=""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免試入學</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特色招生</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latin typeface="微軟正黑體" panose="020B0604030504040204" pitchFamily="34" charset="-120"/>
                          <a:ea typeface="微軟正黑體" panose="020B0604030504040204" pitchFamily="34" charset="-120"/>
                        </a:rPr>
                        <a:t>其他</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00B050"/>
                    </a:solidFill>
                  </a:tcPr>
                </a:tc>
                <a:extLst>
                  <a:ext uri="{0D108BD9-81ED-4DB2-BD59-A6C34878D82A}">
                    <a16:rowId xmlns="" xmlns:a16="http://schemas.microsoft.com/office/drawing/2014/main" val="10000"/>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分區</a:t>
                      </a:r>
                      <a:r>
                        <a:rPr kumimoji="0" lang="zh-TW" altLang="en-US" sz="2400" kern="1200" dirty="0">
                          <a:solidFill>
                            <a:schemeClr val="tx1"/>
                          </a:solidFill>
                          <a:latin typeface="微軟正黑體" panose="020B0604030504040204" pitchFamily="34" charset="-120"/>
                          <a:ea typeface="+mn-ea"/>
                        </a:rPr>
                        <a:t>免試</a:t>
                      </a:r>
                      <a:endParaRPr kumimoji="0" lang="zh-TW" altLang="en-US" sz="2400" kern="1200" dirty="0">
                        <a:solidFill>
                          <a:schemeClr val="tx1"/>
                        </a:solidFill>
                        <a:latin typeface="微軟正黑體" panose="020B0604030504040204" pitchFamily="34" charset="-12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mn-ea"/>
                          <a:cs typeface="+mn-cs"/>
                        </a:rPr>
                        <a:t>專業群科甄選入學</a:t>
                      </a:r>
                      <a:endParaRPr lang="zh-TW" altLang="en-US" sz="2000" dirty="0">
                        <a:solidFill>
                          <a:schemeClr val="tx1"/>
                        </a:solidFill>
                        <a:latin typeface="微軟正黑體" panose="020B0604030504040204" pitchFamily="34" charset="-120"/>
                        <a:ea typeface="+mn-ea"/>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實用技能學程</a:t>
                      </a:r>
                    </a:p>
                  </a:txBody>
                  <a:tcPr anchor="ctr">
                    <a:solidFill>
                      <a:srgbClr val="92D050"/>
                    </a:solidFill>
                  </a:tcPr>
                </a:tc>
                <a:extLst>
                  <a:ext uri="{0D108BD9-81ED-4DB2-BD59-A6C34878D82A}">
                    <a16:rowId xmlns="" xmlns:a16="http://schemas.microsoft.com/office/drawing/2014/main" val="10001"/>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直升入學</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藝才班甄選入學</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建教合作班</a:t>
                      </a:r>
                    </a:p>
                  </a:txBody>
                  <a:tcPr anchor="ctr"/>
                </a:tc>
                <a:extLst>
                  <a:ext uri="{0D108BD9-81ED-4DB2-BD59-A6C34878D82A}">
                    <a16:rowId xmlns="" xmlns:a16="http://schemas.microsoft.com/office/drawing/2014/main" val="10002"/>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技優甄審入學</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體育班甄選入學</a:t>
                      </a: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私校單獨招生</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福智實高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92D050"/>
                    </a:solidFill>
                  </a:tcPr>
                </a:tc>
                <a:extLst>
                  <a:ext uri="{0D108BD9-81ED-4DB2-BD59-A6C34878D82A}">
                    <a16:rowId xmlns="" xmlns:a16="http://schemas.microsoft.com/office/drawing/2014/main" val="10003"/>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mn-ea"/>
                        </a:rPr>
                        <a:t>五專優先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科學班甄選入學</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微軟正黑體" panose="020B0604030504040204" pitchFamily="34" charset="-120"/>
                          <a:ea typeface="微軟正黑體" panose="020B0604030504040204" pitchFamily="34" charset="-120"/>
                          <a:cs typeface="+mn-cs"/>
                        </a:rPr>
                        <a:t>（雲林區無學校辦理此管道，但學生可報名參加）</a:t>
                      </a:r>
                    </a:p>
                  </a:txBody>
                  <a:tcPr anchor="ctr">
                    <a:solidFill>
                      <a:schemeClr val="accent2">
                        <a:lumMod val="20000"/>
                        <a:lumOff val="80000"/>
                      </a:schemeClr>
                    </a:solidFill>
                  </a:tcP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實驗教育獨招</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algn="ctr" rtl="0" eaLnBrk="1" latinLnBrk="0" hangingPunct="1">
                        <a:lnSpc>
                          <a:spcPct val="100000"/>
                        </a:lnSpc>
                        <a:spcBef>
                          <a:spcPts val="0"/>
                        </a:spcBef>
                        <a:spcAft>
                          <a:spcPts val="0"/>
                        </a:spcAft>
                      </a:pP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古坑華德福實高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p>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技術型及單科型學校獨招入學</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蔦松藝高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 xmlns:a16="http://schemas.microsoft.com/office/drawing/2014/main" val="10004"/>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五專</a:t>
                      </a:r>
                      <a:r>
                        <a:rPr kumimoji="0" lang="zh-TW" altLang="en-US" sz="2400" kern="1200" dirty="0">
                          <a:solidFill>
                            <a:schemeClr val="tx1"/>
                          </a:solidFill>
                          <a:latin typeface="微軟正黑體" panose="020B0604030504040204" pitchFamily="34" charset="-120"/>
                          <a:ea typeface="+mn-ea"/>
                        </a:rPr>
                        <a:t>聯合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lnSpc>
                          <a:spcPct val="100000"/>
                        </a:lnSpc>
                        <a:spcBef>
                          <a:spcPts val="0"/>
                        </a:spcBef>
                        <a:spcAft>
                          <a:spcPts val="0"/>
                        </a:spcAft>
                      </a:pPr>
                      <a:r>
                        <a:rPr lang="zh-TW" altLang="en-US" sz="2400" dirty="0">
                          <a:solidFill>
                            <a:schemeClr val="tx1"/>
                          </a:solidFill>
                          <a:latin typeface="微軟正黑體" panose="020B0604030504040204" pitchFamily="34" charset="-120"/>
                          <a:ea typeface="+mn-ea"/>
                        </a:rPr>
                        <a:t>考試分發入學</a:t>
                      </a:r>
                      <a:endParaRPr lang="en-US" altLang="zh-TW" sz="2400" dirty="0">
                        <a:solidFill>
                          <a:schemeClr val="tx1"/>
                        </a:solidFill>
                        <a:latin typeface="微軟正黑體" panose="020B0604030504040204" pitchFamily="34" charset="-120"/>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微軟正黑體" panose="020B0604030504040204" pitchFamily="34" charset="-120"/>
                          <a:ea typeface="+mn-ea"/>
                          <a:cs typeface="+mn-cs"/>
                        </a:rPr>
                        <a:t>（雲林區無學校辦理此管道，但學生可報名參加）</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身心障礙學生</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適性輔導就學安置</a:t>
                      </a:r>
                    </a:p>
                  </a:txBody>
                  <a:tcPr anchor="ctr">
                    <a:solidFill>
                      <a:srgbClr val="92D050"/>
                    </a:solidFill>
                  </a:tcPr>
                </a:tc>
                <a:extLst>
                  <a:ext uri="{0D108BD9-81ED-4DB2-BD59-A6C34878D82A}">
                    <a16:rowId xmlns="" xmlns:a16="http://schemas.microsoft.com/office/drawing/2014/main" val="10005"/>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軍校</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（雲林區無學校辦理此</a:t>
                      </a:r>
                      <a:r>
                        <a:rPr kumimoji="0" lang="zh-TW" altLang="en-US" sz="1400" kern="1200" dirty="0">
                          <a:solidFill>
                            <a:schemeClr val="tx1"/>
                          </a:solidFill>
                          <a:latin typeface="微軟正黑體" panose="020B0604030504040204" pitchFamily="34" charset="-120"/>
                          <a:ea typeface="微軟正黑體" panose="020B0604030504040204" pitchFamily="34" charset="-120"/>
                          <a:cs typeface="+mn-cs"/>
                        </a:rPr>
                        <a:t>管道</a:t>
                      </a:r>
                      <a:r>
                        <a:rPr lang="zh-TW" altLang="en-US" sz="1400" dirty="0">
                          <a:solidFill>
                            <a:schemeClr val="tx1"/>
                          </a:solidFill>
                          <a:latin typeface="微軟正黑體" panose="020B0604030504040204" pitchFamily="34" charset="-120"/>
                          <a:ea typeface="微軟正黑體" panose="020B0604030504040204" pitchFamily="34" charset="-120"/>
                        </a:rPr>
                        <a:t>，但學生可報名參加）</a:t>
                      </a:r>
                    </a:p>
                  </a:txBody>
                  <a:tcPr anchor="ctr"/>
                </a:tc>
                <a:extLst>
                  <a:ext uri="{0D108BD9-81ED-4DB2-BD59-A6C34878D82A}">
                    <a16:rowId xmlns="" xmlns:a16="http://schemas.microsoft.com/office/drawing/2014/main" val="10006"/>
                  </a:ext>
                </a:extLst>
              </a:tr>
            </a:tbl>
          </a:graphicData>
        </a:graphic>
      </p:graphicFrame>
      <p:sp>
        <p:nvSpPr>
          <p:cNvPr id="5" name="矩形 4"/>
          <p:cNvSpPr/>
          <p:nvPr/>
        </p:nvSpPr>
        <p:spPr>
          <a:xfrm>
            <a:off x="467544" y="2204864"/>
            <a:ext cx="2592288" cy="576064"/>
          </a:xfrm>
          <a:prstGeom prst="rect">
            <a:avLst/>
          </a:prstGeom>
          <a:noFill/>
          <a:ln w="57150"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80329164"/>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2188"/>
            <a:ext cx="9144000" cy="1296000"/>
          </a:xfrm>
        </p:spPr>
        <p:txBody>
          <a:bodyPr>
            <a:noAutofit/>
          </a:bodyPr>
          <a:lstStyle/>
          <a:p>
            <a:pPr algn="ctr"/>
            <a:r>
              <a:rPr lang="zh-TW" altLang="en-US" sz="4400" dirty="0">
                <a:latin typeface="微軟正黑體" panose="020B0604030504040204" pitchFamily="34" charset="-120"/>
              </a:rPr>
              <a:t>直升入學</a:t>
            </a:r>
            <a:r>
              <a:rPr lang="zh-TW" altLang="en-US" sz="4400" dirty="0">
                <a:latin typeface="微軟正黑體" panose="020B0604030504040204" pitchFamily="34" charset="-120"/>
                <a:ea typeface="微軟正黑體" panose="020B0604030504040204" pitchFamily="34" charset="-120"/>
              </a:rPr>
              <a:t>流程</a:t>
            </a:r>
          </a:p>
        </p:txBody>
      </p:sp>
      <p:sp>
        <p:nvSpPr>
          <p:cNvPr id="4" name="矩形 3"/>
          <p:cNvSpPr/>
          <p:nvPr/>
        </p:nvSpPr>
        <p:spPr>
          <a:xfrm>
            <a:off x="266317" y="1720939"/>
            <a:ext cx="2520000" cy="136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參加國中教育會考</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5/16(</a:t>
            </a:r>
            <a:r>
              <a:rPr lang="zh-TW" altLang="en-US" sz="2000" b="1" dirty="0">
                <a:latin typeface="微軟正黑體" panose="020B0604030504040204" pitchFamily="34" charset="-120"/>
                <a:ea typeface="微軟正黑體" panose="020B0604030504040204" pitchFamily="34" charset="-120"/>
              </a:rPr>
              <a:t>六</a:t>
            </a:r>
            <a:r>
              <a:rPr lang="en-US" altLang="zh-TW" sz="2000" b="1" dirty="0">
                <a:latin typeface="微軟正黑體" panose="020B0604030504040204" pitchFamily="34" charset="-120"/>
                <a:ea typeface="微軟正黑體" panose="020B0604030504040204" pitchFamily="34" charset="-120"/>
              </a:rPr>
              <a:t>)--5/17</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日</a:t>
            </a:r>
            <a:r>
              <a:rPr lang="en-US" altLang="zh-TW" sz="2000" b="1" dirty="0">
                <a:latin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endParaRPr>
          </a:p>
        </p:txBody>
      </p:sp>
      <p:cxnSp>
        <p:nvCxnSpPr>
          <p:cNvPr id="8" name="直線單箭頭接點 7"/>
          <p:cNvCxnSpPr>
            <a:stCxn id="4" idx="2"/>
          </p:cNvCxnSpPr>
          <p:nvPr/>
        </p:nvCxnSpPr>
        <p:spPr>
          <a:xfrm flipH="1">
            <a:off x="1526180" y="3088939"/>
            <a:ext cx="137" cy="107902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319258" y="1733803"/>
            <a:ext cx="2520000" cy="136800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報名</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rPr>
              <a:t>6/1(</a:t>
            </a:r>
            <a:r>
              <a:rPr lang="zh-TW" altLang="en-US" sz="2000" b="1" dirty="0">
                <a:latin typeface="微軟正黑體" panose="020B0604030504040204" pitchFamily="34" charset="-120"/>
              </a:rPr>
              <a:t>一</a:t>
            </a:r>
            <a:r>
              <a:rPr lang="en-US" altLang="zh-TW" sz="2000" b="1" dirty="0">
                <a:latin typeface="微軟正黑體" panose="020B0604030504040204" pitchFamily="34" charset="-120"/>
              </a:rPr>
              <a:t>)--6/5(</a:t>
            </a:r>
            <a:r>
              <a:rPr lang="zh-TW" altLang="en-US" sz="2000" b="1" dirty="0">
                <a:latin typeface="微軟正黑體" panose="020B0604030504040204" pitchFamily="34" charset="-120"/>
              </a:rPr>
              <a:t>五</a:t>
            </a:r>
            <a:r>
              <a:rPr lang="en-US" altLang="zh-TW" sz="2000" b="1" dirty="0">
                <a:latin typeface="微軟正黑體" panose="020B0604030504040204" pitchFamily="34" charset="-120"/>
              </a:rPr>
              <a:t>)</a:t>
            </a:r>
            <a:endParaRPr lang="zh-TW" altLang="en-US" sz="2000" b="1" dirty="0">
              <a:latin typeface="微軟正黑體" panose="020B0604030504040204" pitchFamily="34" charset="-120"/>
            </a:endParaRPr>
          </a:p>
        </p:txBody>
      </p:sp>
      <p:cxnSp>
        <p:nvCxnSpPr>
          <p:cNvPr id="19" name="肘形接點 18"/>
          <p:cNvCxnSpPr>
            <a:endCxn id="15" idx="1"/>
          </p:cNvCxnSpPr>
          <p:nvPr/>
        </p:nvCxnSpPr>
        <p:spPr>
          <a:xfrm flipV="1">
            <a:off x="2786180" y="2417803"/>
            <a:ext cx="533078" cy="2434158"/>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3319190" y="4167961"/>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放榜</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rPr>
              <a:t>6/10(</a:t>
            </a:r>
            <a:r>
              <a:rPr lang="zh-TW" altLang="en-US" sz="2000" b="1" dirty="0">
                <a:latin typeface="微軟正黑體" panose="020B0604030504040204" pitchFamily="34" charset="-120"/>
              </a:rPr>
              <a:t>三</a:t>
            </a:r>
            <a:r>
              <a:rPr lang="en-US" altLang="zh-TW" sz="2000" b="1" dirty="0">
                <a:latin typeface="微軟正黑體" panose="020B0604030504040204" pitchFamily="34" charset="-120"/>
              </a:rPr>
              <a:t>) 11:00</a:t>
            </a:r>
            <a:endParaRPr lang="zh-TW" altLang="en-US" sz="2000" b="1" dirty="0">
              <a:latin typeface="微軟正黑體" panose="020B0604030504040204" pitchFamily="34" charset="-120"/>
              <a:ea typeface="微軟正黑體" panose="020B0604030504040204" pitchFamily="34" charset="-120"/>
            </a:endParaRPr>
          </a:p>
        </p:txBody>
      </p:sp>
      <p:sp>
        <p:nvSpPr>
          <p:cNvPr id="35" name="矩形 34"/>
          <p:cNvSpPr/>
          <p:nvPr/>
        </p:nvSpPr>
        <p:spPr>
          <a:xfrm>
            <a:off x="6372200" y="1720939"/>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報到</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6/12</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五</a:t>
            </a:r>
            <a:r>
              <a:rPr lang="en-US" altLang="zh-TW" sz="2000" b="1" dirty="0">
                <a:latin typeface="微軟正黑體" panose="020B0604030504040204" pitchFamily="34" charset="-120"/>
              </a:rPr>
              <a:t>) 11:00</a:t>
            </a:r>
            <a:r>
              <a:rPr lang="zh-TW" altLang="en-US" sz="2000" b="1" dirty="0">
                <a:latin typeface="微軟正黑體" panose="020B0604030504040204" pitchFamily="34" charset="-120"/>
                <a:ea typeface="微軟正黑體" panose="020B0604030504040204" pitchFamily="34" charset="-120"/>
              </a:rPr>
              <a:t>前</a:t>
            </a:r>
            <a:endParaRPr lang="en-US" altLang="zh-TW" sz="2000" b="1" dirty="0">
              <a:latin typeface="微軟正黑體" panose="020B0604030504040204" pitchFamily="34" charset="-120"/>
              <a:ea typeface="微軟正黑體" panose="020B0604030504040204" pitchFamily="34" charset="-120"/>
            </a:endParaRPr>
          </a:p>
          <a:p>
            <a:pPr algn="ctr"/>
            <a:r>
              <a:rPr lang="zh-TW" altLang="en-US" sz="2200" b="1" dirty="0">
                <a:solidFill>
                  <a:srgbClr val="FFFF00"/>
                </a:solidFill>
                <a:latin typeface="微軟正黑體" panose="020B0604030504040204" pitchFamily="34" charset="-120"/>
              </a:rPr>
              <a:t>備取報到</a:t>
            </a:r>
            <a:endParaRPr lang="en-US" altLang="zh-TW" sz="2200" b="1" dirty="0">
              <a:solidFill>
                <a:srgbClr val="FFFF00"/>
              </a:solidFill>
              <a:latin typeface="微軟正黑體" panose="020B0604030504040204" pitchFamily="34" charset="-120"/>
            </a:endParaRPr>
          </a:p>
          <a:p>
            <a:pPr algn="ctr"/>
            <a:r>
              <a:rPr lang="en-US" altLang="zh-TW" sz="2000" b="1" dirty="0">
                <a:latin typeface="微軟正黑體" panose="020B0604030504040204" pitchFamily="34" charset="-120"/>
              </a:rPr>
              <a:t>6/12(</a:t>
            </a:r>
            <a:r>
              <a:rPr lang="zh-TW" altLang="en-US" sz="2000" b="1" dirty="0">
                <a:latin typeface="微軟正黑體" panose="020B0604030504040204" pitchFamily="34" charset="-120"/>
              </a:rPr>
              <a:t>五</a:t>
            </a:r>
            <a:r>
              <a:rPr lang="en-US" altLang="zh-TW" sz="2000" b="1" dirty="0">
                <a:latin typeface="微軟正黑體" panose="020B0604030504040204" pitchFamily="34" charset="-120"/>
              </a:rPr>
              <a:t>) 15:00</a:t>
            </a:r>
            <a:r>
              <a:rPr lang="zh-TW" altLang="en-US" sz="2000" b="1" dirty="0">
                <a:latin typeface="微軟正黑體" panose="020B0604030504040204" pitchFamily="34" charset="-120"/>
              </a:rPr>
              <a:t>前</a:t>
            </a:r>
            <a:endParaRPr lang="zh-TW" altLang="en-US" sz="2000" b="1" dirty="0">
              <a:latin typeface="微軟正黑體" panose="020B0604030504040204" pitchFamily="34" charset="-120"/>
              <a:ea typeface="微軟正黑體" panose="020B0604030504040204" pitchFamily="34" charset="-120"/>
            </a:endParaRPr>
          </a:p>
        </p:txBody>
      </p:sp>
      <p:sp>
        <p:nvSpPr>
          <p:cNvPr id="36" name="矩形 35"/>
          <p:cNvSpPr/>
          <p:nvPr/>
        </p:nvSpPr>
        <p:spPr>
          <a:xfrm>
            <a:off x="6372200" y="4149080"/>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放棄錄取資格</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不滿意錄取學校或未錄取</a:t>
            </a:r>
            <a:r>
              <a:rPr lang="en-US" altLang="zh-TW" sz="2000" b="1" dirty="0">
                <a:latin typeface="微軟正黑體" panose="020B0604030504040204" pitchFamily="34" charset="-120"/>
                <a:ea typeface="微軟正黑體" panose="020B0604030504040204" pitchFamily="34" charset="-120"/>
              </a:rPr>
              <a:t>)</a:t>
            </a:r>
          </a:p>
          <a:p>
            <a:pPr algn="ctr"/>
            <a:r>
              <a:rPr lang="en-US" altLang="zh-TW" sz="2000" b="1" dirty="0">
                <a:latin typeface="微軟正黑體" panose="020B0604030504040204" pitchFamily="34" charset="-120"/>
              </a:rPr>
              <a:t>6/12(</a:t>
            </a:r>
            <a:r>
              <a:rPr lang="zh-TW" altLang="en-US" sz="2000" b="1" dirty="0">
                <a:latin typeface="微軟正黑體" panose="020B0604030504040204" pitchFamily="34" charset="-120"/>
              </a:rPr>
              <a:t>五</a:t>
            </a:r>
            <a:r>
              <a:rPr lang="en-US" altLang="zh-TW" sz="2000" b="1" dirty="0">
                <a:latin typeface="微軟正黑體" panose="020B0604030504040204" pitchFamily="34" charset="-120"/>
              </a:rPr>
              <a:t>) 15:00</a:t>
            </a:r>
            <a:r>
              <a:rPr lang="zh-TW" altLang="en-US" sz="2000" b="1" dirty="0">
                <a:latin typeface="微軟正黑體" panose="020B0604030504040204" pitchFamily="34" charset="-120"/>
              </a:rPr>
              <a:t>前</a:t>
            </a:r>
            <a:endParaRPr lang="zh-TW" altLang="en-US" sz="2000" b="1" dirty="0">
              <a:latin typeface="微軟正黑體" panose="020B0604030504040204" pitchFamily="34" charset="-120"/>
              <a:ea typeface="微軟正黑體" panose="020B0604030504040204" pitchFamily="34" charset="-120"/>
            </a:endParaRPr>
          </a:p>
        </p:txBody>
      </p:sp>
      <p:cxnSp>
        <p:nvCxnSpPr>
          <p:cNvPr id="38" name="直線單箭頭接點 37"/>
          <p:cNvCxnSpPr>
            <a:stCxn id="26" idx="3"/>
            <a:endCxn id="35" idx="1"/>
          </p:cNvCxnSpPr>
          <p:nvPr/>
        </p:nvCxnSpPr>
        <p:spPr>
          <a:xfrm flipV="1">
            <a:off x="5839190" y="2404939"/>
            <a:ext cx="533010" cy="2447022"/>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endCxn id="36" idx="0"/>
          </p:cNvCxnSpPr>
          <p:nvPr/>
        </p:nvCxnSpPr>
        <p:spPr>
          <a:xfrm>
            <a:off x="7632200" y="3088939"/>
            <a:ext cx="0" cy="106014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p:cNvCxnSpPr>
            <a:stCxn id="15" idx="2"/>
            <a:endCxn id="26" idx="0"/>
          </p:cNvCxnSpPr>
          <p:nvPr/>
        </p:nvCxnSpPr>
        <p:spPr>
          <a:xfrm rot="5400000">
            <a:off x="4046145" y="3634848"/>
            <a:ext cx="1066158" cy="68"/>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66317" y="4149080"/>
            <a:ext cx="2520000" cy="136800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多元學習表現</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zh-TW" altLang="en-US" sz="2200" b="1" dirty="0">
                <a:solidFill>
                  <a:srgbClr val="FFFF00"/>
                </a:solidFill>
                <a:latin typeface="微軟正黑體" panose="020B0604030504040204" pitchFamily="34" charset="-120"/>
                <a:ea typeface="微軟正黑體" panose="020B0604030504040204" pitchFamily="34" charset="-120"/>
              </a:rPr>
              <a:t>積分審查</a:t>
            </a:r>
            <a:r>
              <a:rPr lang="en-US" altLang="zh-TW" sz="2200" b="1" dirty="0">
                <a:solidFill>
                  <a:srgbClr val="FFFF00"/>
                </a:solidFill>
                <a:latin typeface="微軟正黑體" panose="020B0604030504040204" pitchFamily="34" charset="-120"/>
                <a:ea typeface="微軟正黑體" panose="020B0604030504040204" pitchFamily="34" charset="-120"/>
              </a:rPr>
              <a:t>(</a:t>
            </a:r>
            <a:r>
              <a:rPr lang="zh-TW" altLang="en-US" sz="2200" b="1" dirty="0">
                <a:solidFill>
                  <a:srgbClr val="FFFF00"/>
                </a:solidFill>
                <a:latin typeface="微軟正黑體" panose="020B0604030504040204" pitchFamily="34" charset="-120"/>
                <a:ea typeface="微軟正黑體" panose="020B0604030504040204" pitchFamily="34" charset="-120"/>
              </a:rPr>
              <a:t>繳件</a:t>
            </a:r>
            <a:r>
              <a:rPr lang="en-US" altLang="zh-TW" sz="2200" b="1" dirty="0">
                <a:solidFill>
                  <a:srgbClr val="FFFF00"/>
                </a:solidFill>
                <a:latin typeface="微軟正黑體" panose="020B0604030504040204" pitchFamily="34" charset="-120"/>
                <a:ea typeface="微軟正黑體" panose="020B0604030504040204" pitchFamily="34" charset="-120"/>
              </a:rPr>
              <a:t>)</a:t>
            </a:r>
          </a:p>
          <a:p>
            <a:pPr algn="ctr"/>
            <a:r>
              <a:rPr lang="zh-TW" altLang="en-US" sz="2000" b="1" dirty="0">
                <a:latin typeface="微軟正黑體" panose="020B0604030504040204" pitchFamily="34" charset="-120"/>
              </a:rPr>
              <a:t>集體：</a:t>
            </a:r>
            <a:r>
              <a:rPr lang="en-US" altLang="zh-TW" sz="2000" b="1" dirty="0">
                <a:solidFill>
                  <a:prstClr val="white"/>
                </a:solidFill>
                <a:latin typeface="微軟正黑體" panose="020B0604030504040204" pitchFamily="34" charset="-120"/>
                <a:ea typeface="微軟正黑體" panose="020B0604030504040204" pitchFamily="34" charset="-120"/>
              </a:rPr>
              <a:t> 4/9</a:t>
            </a:r>
            <a:r>
              <a:rPr lang="en-US" altLang="zh-TW" sz="2000" b="1" dirty="0">
                <a:solidFill>
                  <a:prstClr val="white"/>
                </a:solidFill>
                <a:latin typeface="微軟正黑體" panose="020B0604030504040204" pitchFamily="34" charset="-120"/>
              </a:rPr>
              <a:t>(</a:t>
            </a:r>
            <a:r>
              <a:rPr lang="zh-TW" altLang="en-US" sz="2000" b="1" dirty="0">
                <a:solidFill>
                  <a:prstClr val="white"/>
                </a:solidFill>
                <a:latin typeface="微軟正黑體" panose="020B0604030504040204" pitchFamily="34" charset="-120"/>
              </a:rPr>
              <a:t>四</a:t>
            </a:r>
            <a:r>
              <a:rPr lang="en-US" altLang="zh-TW" sz="2000" b="1" dirty="0">
                <a:solidFill>
                  <a:prstClr val="white"/>
                </a:solidFill>
                <a:latin typeface="微軟正黑體" panose="020B0604030504040204" pitchFamily="34" charset="-120"/>
              </a:rPr>
              <a:t>)</a:t>
            </a:r>
            <a:r>
              <a:rPr lang="zh-TW" altLang="en-US" sz="2000" b="1" dirty="0">
                <a:solidFill>
                  <a:prstClr val="white"/>
                </a:solidFill>
                <a:latin typeface="微軟正黑體" panose="020B0604030504040204" pitchFamily="34" charset="-120"/>
              </a:rPr>
              <a:t>前</a:t>
            </a:r>
            <a:endParaRPr lang="en-US" altLang="zh-TW"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98760823"/>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4294967295"/>
          </p:nvPr>
        </p:nvSpPr>
        <p:spPr>
          <a:xfrm>
            <a:off x="5436096" y="1700808"/>
            <a:ext cx="3381250" cy="4537050"/>
          </a:xfrm>
        </p:spPr>
        <p:txBody>
          <a:bodyPr>
            <a:normAutofit lnSpcReduction="10000"/>
          </a:bodyPr>
          <a:lstStyle/>
          <a:p>
            <a:pPr marL="457200" indent="-457200">
              <a:spcBef>
                <a:spcPts val="0"/>
              </a:spcBef>
              <a:spcAft>
                <a:spcPts val="600"/>
              </a:spcAft>
              <a:buClr>
                <a:schemeClr val="accent2">
                  <a:lumMod val="75000"/>
                </a:schemeClr>
              </a:buClr>
              <a:buFont typeface="Wingdings" panose="05000000000000000000" pitchFamily="2" charset="2"/>
              <a:buChar char="Ø"/>
            </a:pPr>
            <a:r>
              <a:rPr lang="zh-TW" altLang="en-US" sz="2800" dirty="0">
                <a:solidFill>
                  <a:schemeClr val="tx1"/>
                </a:solidFill>
                <a:latin typeface="微軟正黑體" panose="020B0604030504040204" pitchFamily="34" charset="-120"/>
                <a:ea typeface="微軟正黑體" panose="020B0604030504040204" pitchFamily="34" charset="-120"/>
              </a:rPr>
              <a:t>報名資格：</a:t>
            </a:r>
            <a:r>
              <a:rPr lang="zh-TW" altLang="en-US" sz="2800" u="sng" dirty="0">
                <a:solidFill>
                  <a:srgbClr val="FF0000"/>
                </a:solidFill>
                <a:latin typeface="微軟正黑體" panose="020B0604030504040204" pitchFamily="34" charset="-120"/>
                <a:ea typeface="微軟正黑體" panose="020B0604030504040204" pitchFamily="34" charset="-120"/>
              </a:rPr>
              <a:t>校內附設國中部之畢業生</a:t>
            </a:r>
            <a:r>
              <a:rPr lang="zh-TW" altLang="en-US" sz="2800" dirty="0">
                <a:solidFill>
                  <a:srgbClr val="FF0000"/>
                </a:solidFill>
                <a:latin typeface="微軟正黑體" panose="020B0604030504040204" pitchFamily="34" charset="-120"/>
                <a:ea typeface="微軟正黑體" panose="020B0604030504040204" pitchFamily="34" charset="-120"/>
              </a:rPr>
              <a:t>。</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marL="457200" indent="-457200">
              <a:spcBef>
                <a:spcPts val="0"/>
              </a:spcBef>
              <a:spcAft>
                <a:spcPts val="600"/>
              </a:spcAft>
              <a:buClr>
                <a:schemeClr val="accent2">
                  <a:lumMod val="75000"/>
                </a:schemeClr>
              </a:buClr>
              <a:buFont typeface="Wingdings" panose="05000000000000000000" pitchFamily="2" charset="2"/>
              <a:buChar char="Ø"/>
            </a:pPr>
            <a:r>
              <a:rPr lang="zh-TW" altLang="en-US" sz="2800" dirty="0">
                <a:solidFill>
                  <a:schemeClr val="tx1"/>
                </a:solidFill>
                <a:latin typeface="微軟正黑體" panose="020B0604030504040204" pitchFamily="34" charset="-120"/>
                <a:ea typeface="微軟正黑體" panose="020B0604030504040204" pitchFamily="34" charset="-120"/>
              </a:rPr>
              <a:t>報名日期：</a:t>
            </a:r>
            <a:r>
              <a:rPr lang="en-US" altLang="zh-TW" sz="2800" dirty="0">
                <a:solidFill>
                  <a:srgbClr val="FF0000"/>
                </a:solidFill>
                <a:latin typeface="微軟正黑體" panose="020B0604030504040204" pitchFamily="34" charset="-120"/>
                <a:ea typeface="微軟正黑體" panose="020B0604030504040204" pitchFamily="34" charset="-120"/>
              </a:rPr>
              <a:t>109</a:t>
            </a:r>
            <a:r>
              <a:rPr lang="zh-TW" altLang="en-US" sz="2800" dirty="0">
                <a:solidFill>
                  <a:srgbClr val="FF0000"/>
                </a:solidFill>
                <a:latin typeface="微軟正黑體" panose="020B0604030504040204" pitchFamily="34" charset="-120"/>
                <a:ea typeface="微軟正黑體" panose="020B0604030504040204" pitchFamily="34" charset="-120"/>
              </a:rPr>
              <a:t>年</a:t>
            </a:r>
            <a:r>
              <a:rPr lang="en-US" altLang="zh-TW" sz="2800" dirty="0">
                <a:solidFill>
                  <a:srgbClr val="FF0000"/>
                </a:solidFill>
                <a:latin typeface="微軟正黑體" panose="020B0604030504040204" pitchFamily="34" charset="-120"/>
                <a:ea typeface="微軟正黑體" panose="020B0604030504040204" pitchFamily="34" charset="-120"/>
              </a:rPr>
              <a:t>6</a:t>
            </a:r>
            <a:r>
              <a:rPr lang="zh-TW" altLang="en-US" sz="2800" dirty="0">
                <a:solidFill>
                  <a:srgbClr val="FF0000"/>
                </a:solidFill>
                <a:latin typeface="微軟正黑體" panose="020B0604030504040204" pitchFamily="34" charset="-120"/>
                <a:ea typeface="微軟正黑體" panose="020B0604030504040204" pitchFamily="34" charset="-120"/>
              </a:rPr>
              <a:t>月</a:t>
            </a:r>
            <a:r>
              <a:rPr lang="en-US" altLang="zh-TW" sz="2800" dirty="0">
                <a:solidFill>
                  <a:srgbClr val="FF0000"/>
                </a:solidFill>
                <a:latin typeface="微軟正黑體" panose="020B0604030504040204" pitchFamily="34" charset="-120"/>
                <a:ea typeface="微軟正黑體" panose="020B0604030504040204" pitchFamily="34" charset="-120"/>
              </a:rPr>
              <a:t>1</a:t>
            </a:r>
            <a:r>
              <a:rPr lang="zh-TW" altLang="en-US" sz="2800" dirty="0">
                <a:solidFill>
                  <a:srgbClr val="FF0000"/>
                </a:solidFill>
                <a:latin typeface="微軟正黑體" panose="020B0604030504040204" pitchFamily="34" charset="-120"/>
                <a:ea typeface="微軟正黑體" panose="020B0604030504040204" pitchFamily="34" charset="-120"/>
              </a:rPr>
              <a:t>日</a:t>
            </a:r>
            <a:r>
              <a:rPr lang="en-US" altLang="zh-TW" sz="2800" dirty="0">
                <a:solidFill>
                  <a:srgbClr val="FF0000"/>
                </a:solidFill>
                <a:latin typeface="微軟正黑體" panose="020B0604030504040204" pitchFamily="34" charset="-120"/>
                <a:ea typeface="微軟正黑體" panose="020B0604030504040204" pitchFamily="34" charset="-120"/>
              </a:rPr>
              <a:t>~6</a:t>
            </a:r>
            <a:r>
              <a:rPr lang="zh-TW" altLang="en-US" sz="2800" dirty="0">
                <a:solidFill>
                  <a:srgbClr val="FF0000"/>
                </a:solidFill>
                <a:latin typeface="微軟正黑體" panose="020B0604030504040204" pitchFamily="34" charset="-120"/>
                <a:ea typeface="微軟正黑體" panose="020B0604030504040204" pitchFamily="34" charset="-120"/>
              </a:rPr>
              <a:t>月</a:t>
            </a:r>
            <a:r>
              <a:rPr lang="en-US" altLang="zh-TW" sz="2800" dirty="0">
                <a:solidFill>
                  <a:srgbClr val="FF0000"/>
                </a:solidFill>
                <a:latin typeface="微軟正黑體" panose="020B0604030504040204" pitchFamily="34" charset="-120"/>
                <a:ea typeface="微軟正黑體" panose="020B0604030504040204" pitchFamily="34" charset="-120"/>
              </a:rPr>
              <a:t>5</a:t>
            </a:r>
            <a:r>
              <a:rPr lang="zh-TW" altLang="en-US" sz="2800" dirty="0">
                <a:solidFill>
                  <a:srgbClr val="FF0000"/>
                </a:solidFill>
                <a:latin typeface="微軟正黑體" panose="020B0604030504040204" pitchFamily="34" charset="-120"/>
                <a:ea typeface="微軟正黑體" panose="020B0604030504040204" pitchFamily="34" charset="-120"/>
              </a:rPr>
              <a:t>日。</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marL="457200" indent="-457200">
              <a:spcBef>
                <a:spcPts val="0"/>
              </a:spcBef>
              <a:spcAft>
                <a:spcPts val="600"/>
              </a:spcAft>
              <a:buClr>
                <a:schemeClr val="accent2">
                  <a:lumMod val="75000"/>
                </a:schemeClr>
              </a:buClr>
              <a:buFont typeface="Wingdings" panose="05000000000000000000" pitchFamily="2" charset="2"/>
              <a:buChar char="Ø"/>
            </a:pPr>
            <a:r>
              <a:rPr lang="zh-TW" altLang="en-US" sz="2800" dirty="0">
                <a:solidFill>
                  <a:schemeClr val="tx1"/>
                </a:solidFill>
                <a:latin typeface="微軟正黑體" panose="020B0604030504040204" pitchFamily="34" charset="-120"/>
                <a:ea typeface="微軟正黑體" panose="020B0604030504040204" pitchFamily="34" charset="-120"/>
              </a:rPr>
              <a:t>報名</a:t>
            </a:r>
            <a:r>
              <a:rPr lang="zh-TW" altLang="en-US" sz="2800" dirty="0">
                <a:latin typeface="微軟正黑體" panose="020B0604030504040204" pitchFamily="34" charset="-120"/>
              </a:rPr>
              <a:t>地點：</a:t>
            </a:r>
            <a:r>
              <a:rPr lang="zh-TW" altLang="en-US" sz="2800" dirty="0">
                <a:latin typeface="微軟正黑體" panose="020B0604030504040204" pitchFamily="34" charset="-120"/>
                <a:ea typeface="微軟正黑體" panose="020B0604030504040204" pitchFamily="34" charset="-120"/>
              </a:rPr>
              <a:t>各</a:t>
            </a:r>
            <a:r>
              <a:rPr lang="zh-TW" altLang="en-US" sz="2800" dirty="0">
                <a:solidFill>
                  <a:schemeClr val="tx1"/>
                </a:solidFill>
                <a:latin typeface="微軟正黑體" panose="020B0604030504040204" pitchFamily="34" charset="-120"/>
                <a:ea typeface="微軟正黑體" panose="020B0604030504040204" pitchFamily="34" charset="-120"/>
              </a:rPr>
              <a:t>就讀學校教務處。</a:t>
            </a:r>
            <a:endParaRPr lang="en-US" altLang="zh-TW" sz="2800" dirty="0">
              <a:solidFill>
                <a:schemeClr val="tx1"/>
              </a:solidFill>
              <a:latin typeface="微軟正黑體" panose="020B0604030504040204" pitchFamily="34" charset="-120"/>
              <a:ea typeface="微軟正黑體" panose="020B0604030504040204" pitchFamily="34" charset="-120"/>
            </a:endParaRPr>
          </a:p>
          <a:p>
            <a:pPr marL="457200" indent="-457200">
              <a:spcBef>
                <a:spcPts val="0"/>
              </a:spcBef>
              <a:spcAft>
                <a:spcPts val="600"/>
              </a:spcAft>
              <a:buClr>
                <a:schemeClr val="accent2">
                  <a:lumMod val="75000"/>
                </a:schemeClr>
              </a:buClr>
              <a:buFont typeface="Wingdings" panose="05000000000000000000" pitchFamily="2" charset="2"/>
              <a:buChar char="Ø"/>
            </a:pPr>
            <a:r>
              <a:rPr lang="zh-TW" altLang="en-US" sz="2800" dirty="0">
                <a:solidFill>
                  <a:schemeClr val="tx1"/>
                </a:solidFill>
                <a:latin typeface="微軟正黑體" panose="020B0604030504040204" pitchFamily="34" charset="-120"/>
                <a:ea typeface="微軟正黑體" panose="020B0604030504040204" pitchFamily="34" charset="-120"/>
              </a:rPr>
              <a:t>詳細資料請參閱報名簡章。</a:t>
            </a: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6" name="資料庫圖表 5"/>
          <p:cNvGraphicFramePr/>
          <p:nvPr>
            <p:extLst>
              <p:ext uri="{D42A27DB-BD31-4B8C-83A1-F6EECF244321}">
                <p14:modId xmlns:p14="http://schemas.microsoft.com/office/powerpoint/2010/main" val="1360479991"/>
              </p:ext>
            </p:extLst>
          </p:nvPr>
        </p:nvGraphicFramePr>
        <p:xfrm>
          <a:off x="251520" y="1645330"/>
          <a:ext cx="5078368" cy="4447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0" y="-27384"/>
            <a:ext cx="9144000" cy="1260000"/>
          </a:xfrm>
          <a:prstGeom prst="rect">
            <a:avLst/>
          </a:prstGeom>
          <a:gradFill>
            <a:gsLst>
              <a:gs pos="0">
                <a:srgbClr val="5E9EFF"/>
              </a:gs>
              <a:gs pos="39999">
                <a:srgbClr val="85C2FF"/>
              </a:gs>
              <a:gs pos="70000">
                <a:srgbClr val="C4D6EB"/>
              </a:gs>
              <a:gs pos="100000">
                <a:srgbClr val="FFEBFA"/>
              </a:gs>
            </a:gsLst>
            <a:lin ang="16200000" scaled="0"/>
          </a:gradFill>
          <a:ln>
            <a:noFill/>
          </a:ln>
        </p:spPr>
        <p:style>
          <a:lnRef idx="1">
            <a:schemeClr val="accent3"/>
          </a:lnRef>
          <a:fillRef idx="2">
            <a:schemeClr val="accent3"/>
          </a:fillRef>
          <a:effectRef idx="1">
            <a:schemeClr val="accent3"/>
          </a:effectRef>
          <a:fontRef idx="minor">
            <a:schemeClr val="dk1"/>
          </a:fontRef>
        </p:style>
        <p:txBody>
          <a:bodyPr wrap="square" anchor="ctr" anchorCtr="0">
            <a:noAutofit/>
          </a:bodyPr>
          <a:lstStyle/>
          <a:p>
            <a:pPr lvl="0" algn="ctr"/>
            <a:r>
              <a:rPr kumimoji="0" lang="zh-TW" altLang="en-US" sz="4400" b="1" dirty="0">
                <a:latin typeface="微軟正黑體" panose="020B0604030504040204" pitchFamily="34" charset="-120"/>
                <a:ea typeface="微軟正黑體" panose="020B0604030504040204" pitchFamily="34" charset="-120"/>
              </a:rPr>
              <a:t>直升入學</a:t>
            </a:r>
            <a:endParaRPr kumimoji="0" lang="en-US" altLang="zh-TW"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82619449"/>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18" y="0"/>
            <a:ext cx="9149618" cy="1260000"/>
          </a:xfrm>
        </p:spPr>
        <p:txBody>
          <a:bodyPr>
            <a:normAutofit/>
          </a:bodyPr>
          <a:lstStyle/>
          <a:p>
            <a:pPr algn="ctr"/>
            <a:r>
              <a:rPr lang="en-US" altLang="zh-TW" sz="4400" dirty="0">
                <a:effectLst/>
              </a:rPr>
              <a:t>109</a:t>
            </a:r>
            <a:r>
              <a:rPr lang="zh-TW" altLang="en-US" sz="4400" dirty="0">
                <a:effectLst/>
              </a:rPr>
              <a:t>年雲林區主要入學管道</a:t>
            </a:r>
          </a:p>
        </p:txBody>
      </p:sp>
      <p:graphicFrame>
        <p:nvGraphicFramePr>
          <p:cNvPr id="4" name="表格 3"/>
          <p:cNvGraphicFramePr>
            <a:graphicFrameLocks noGrp="1"/>
          </p:cNvGraphicFramePr>
          <p:nvPr>
            <p:extLst>
              <p:ext uri="{D42A27DB-BD31-4B8C-83A1-F6EECF244321}">
                <p14:modId xmlns:p14="http://schemas.microsoft.com/office/powerpoint/2010/main" val="4140322621"/>
              </p:ext>
            </p:extLst>
          </p:nvPr>
        </p:nvGraphicFramePr>
        <p:xfrm>
          <a:off x="323528" y="1124744"/>
          <a:ext cx="8449692" cy="5582400"/>
        </p:xfrm>
        <a:graphic>
          <a:graphicData uri="http://schemas.openxmlformats.org/drawingml/2006/table">
            <a:tbl>
              <a:tblPr firstRow="1" bandRow="1">
                <a:tableStyleId>{5C22544A-7EE6-4342-B048-85BDC9FD1C3A}</a:tableStyleId>
              </a:tblPr>
              <a:tblGrid>
                <a:gridCol w="2816564">
                  <a:extLst>
                    <a:ext uri="{9D8B030D-6E8A-4147-A177-3AD203B41FA5}">
                      <a16:colId xmlns="" xmlns:a16="http://schemas.microsoft.com/office/drawing/2014/main" val="20000"/>
                    </a:ext>
                  </a:extLst>
                </a:gridCol>
                <a:gridCol w="2816564">
                  <a:extLst>
                    <a:ext uri="{9D8B030D-6E8A-4147-A177-3AD203B41FA5}">
                      <a16:colId xmlns="" xmlns:a16="http://schemas.microsoft.com/office/drawing/2014/main" val="20001"/>
                    </a:ext>
                  </a:extLst>
                </a:gridCol>
                <a:gridCol w="2816564">
                  <a:extLst>
                    <a:ext uri="{9D8B030D-6E8A-4147-A177-3AD203B41FA5}">
                      <a16:colId xmlns=""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免試入學</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特色招生</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latin typeface="微軟正黑體" panose="020B0604030504040204" pitchFamily="34" charset="-120"/>
                          <a:ea typeface="微軟正黑體" panose="020B0604030504040204" pitchFamily="34" charset="-120"/>
                        </a:rPr>
                        <a:t>其他</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00B050"/>
                    </a:solidFill>
                  </a:tcPr>
                </a:tc>
                <a:extLst>
                  <a:ext uri="{0D108BD9-81ED-4DB2-BD59-A6C34878D82A}">
                    <a16:rowId xmlns="" xmlns:a16="http://schemas.microsoft.com/office/drawing/2014/main" val="10000"/>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分區</a:t>
                      </a:r>
                      <a:r>
                        <a:rPr kumimoji="0" lang="zh-TW" altLang="en-US" sz="2400" kern="1200" dirty="0">
                          <a:solidFill>
                            <a:schemeClr val="tx1"/>
                          </a:solidFill>
                          <a:latin typeface="微軟正黑體" panose="020B0604030504040204" pitchFamily="34" charset="-120"/>
                          <a:ea typeface="+mn-ea"/>
                        </a:rPr>
                        <a:t>免試</a:t>
                      </a:r>
                      <a:endParaRPr kumimoji="0" lang="zh-TW" altLang="en-US" sz="2400" kern="1200" dirty="0">
                        <a:solidFill>
                          <a:schemeClr val="tx1"/>
                        </a:solidFill>
                        <a:latin typeface="微軟正黑體" panose="020B0604030504040204" pitchFamily="34" charset="-12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mn-ea"/>
                          <a:cs typeface="+mn-cs"/>
                        </a:rPr>
                        <a:t>專業群科甄選入學</a:t>
                      </a:r>
                      <a:endParaRPr lang="zh-TW" altLang="en-US" sz="2000" dirty="0">
                        <a:solidFill>
                          <a:schemeClr val="tx1"/>
                        </a:solidFill>
                        <a:latin typeface="微軟正黑體" panose="020B0604030504040204" pitchFamily="34" charset="-120"/>
                        <a:ea typeface="+mn-ea"/>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實用技能學程</a:t>
                      </a:r>
                    </a:p>
                  </a:txBody>
                  <a:tcPr anchor="ctr">
                    <a:solidFill>
                      <a:srgbClr val="92D050"/>
                    </a:solidFill>
                  </a:tcPr>
                </a:tc>
                <a:extLst>
                  <a:ext uri="{0D108BD9-81ED-4DB2-BD59-A6C34878D82A}">
                    <a16:rowId xmlns="" xmlns:a16="http://schemas.microsoft.com/office/drawing/2014/main" val="10001"/>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直升入學</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藝才班甄選入學</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建教合作班</a:t>
                      </a:r>
                    </a:p>
                  </a:txBody>
                  <a:tcPr anchor="ctr"/>
                </a:tc>
                <a:extLst>
                  <a:ext uri="{0D108BD9-81ED-4DB2-BD59-A6C34878D82A}">
                    <a16:rowId xmlns="" xmlns:a16="http://schemas.microsoft.com/office/drawing/2014/main" val="10002"/>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技優甄審入學</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體育班甄選入學</a:t>
                      </a: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私校單獨招生</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福智實高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92D050"/>
                    </a:solidFill>
                  </a:tcPr>
                </a:tc>
                <a:extLst>
                  <a:ext uri="{0D108BD9-81ED-4DB2-BD59-A6C34878D82A}">
                    <a16:rowId xmlns="" xmlns:a16="http://schemas.microsoft.com/office/drawing/2014/main" val="10003"/>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mn-ea"/>
                        </a:rPr>
                        <a:t>五專優先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科學班甄選入學</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微軟正黑體" panose="020B0604030504040204" pitchFamily="34" charset="-120"/>
                          <a:ea typeface="微軟正黑體" panose="020B0604030504040204" pitchFamily="34" charset="-120"/>
                          <a:cs typeface="+mn-cs"/>
                        </a:rPr>
                        <a:t>（雲林區無學校辦理此管道，但學生可報名參加）</a:t>
                      </a:r>
                    </a:p>
                  </a:txBody>
                  <a:tcPr anchor="ctr">
                    <a:solidFill>
                      <a:schemeClr val="accent2">
                        <a:lumMod val="20000"/>
                        <a:lumOff val="80000"/>
                      </a:schemeClr>
                    </a:solidFill>
                  </a:tcP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實驗教育獨招</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algn="ctr" rtl="0" eaLnBrk="1" latinLnBrk="0" hangingPunct="1">
                        <a:lnSpc>
                          <a:spcPct val="100000"/>
                        </a:lnSpc>
                        <a:spcBef>
                          <a:spcPts val="0"/>
                        </a:spcBef>
                        <a:spcAft>
                          <a:spcPts val="0"/>
                        </a:spcAft>
                      </a:pP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古坑華德福實高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p>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技術型及單科型學校獨招入學</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蔦松藝高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 xmlns:a16="http://schemas.microsoft.com/office/drawing/2014/main" val="10004"/>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五專</a:t>
                      </a:r>
                      <a:r>
                        <a:rPr kumimoji="0" lang="zh-TW" altLang="en-US" sz="2400" kern="1200" dirty="0">
                          <a:solidFill>
                            <a:schemeClr val="tx1"/>
                          </a:solidFill>
                          <a:latin typeface="微軟正黑體" panose="020B0604030504040204" pitchFamily="34" charset="-120"/>
                          <a:ea typeface="+mn-ea"/>
                        </a:rPr>
                        <a:t>聯合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lnSpc>
                          <a:spcPct val="100000"/>
                        </a:lnSpc>
                        <a:spcBef>
                          <a:spcPts val="0"/>
                        </a:spcBef>
                        <a:spcAft>
                          <a:spcPts val="0"/>
                        </a:spcAft>
                      </a:pPr>
                      <a:r>
                        <a:rPr lang="zh-TW" altLang="en-US" sz="2400" dirty="0">
                          <a:solidFill>
                            <a:schemeClr val="tx1"/>
                          </a:solidFill>
                          <a:latin typeface="微軟正黑體" panose="020B0604030504040204" pitchFamily="34" charset="-120"/>
                          <a:ea typeface="+mn-ea"/>
                        </a:rPr>
                        <a:t>考試分發入學</a:t>
                      </a:r>
                      <a:endParaRPr lang="en-US" altLang="zh-TW" sz="2400" dirty="0">
                        <a:solidFill>
                          <a:schemeClr val="tx1"/>
                        </a:solidFill>
                        <a:latin typeface="微軟正黑體" panose="020B0604030504040204" pitchFamily="34" charset="-120"/>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微軟正黑體" panose="020B0604030504040204" pitchFamily="34" charset="-120"/>
                          <a:ea typeface="+mn-ea"/>
                          <a:cs typeface="+mn-cs"/>
                        </a:rPr>
                        <a:t>（雲林區無學校辦理此管道，但學生可報名參加）</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身心障礙學生</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適性輔導就學安置</a:t>
                      </a:r>
                    </a:p>
                  </a:txBody>
                  <a:tcPr anchor="ctr">
                    <a:solidFill>
                      <a:srgbClr val="92D050"/>
                    </a:solidFill>
                  </a:tcPr>
                </a:tc>
                <a:extLst>
                  <a:ext uri="{0D108BD9-81ED-4DB2-BD59-A6C34878D82A}">
                    <a16:rowId xmlns="" xmlns:a16="http://schemas.microsoft.com/office/drawing/2014/main" val="10005"/>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軍校</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（雲林區無學校辦理此</a:t>
                      </a:r>
                      <a:r>
                        <a:rPr kumimoji="0" lang="zh-TW" altLang="en-US" sz="1400" kern="1200" dirty="0">
                          <a:solidFill>
                            <a:schemeClr val="tx1"/>
                          </a:solidFill>
                          <a:latin typeface="微軟正黑體" panose="020B0604030504040204" pitchFamily="34" charset="-120"/>
                          <a:ea typeface="微軟正黑體" panose="020B0604030504040204" pitchFamily="34" charset="-120"/>
                          <a:cs typeface="+mn-cs"/>
                        </a:rPr>
                        <a:t>管道</a:t>
                      </a:r>
                      <a:r>
                        <a:rPr lang="zh-TW" altLang="en-US" sz="1400" dirty="0">
                          <a:solidFill>
                            <a:schemeClr val="tx1"/>
                          </a:solidFill>
                          <a:latin typeface="微軟正黑體" panose="020B0604030504040204" pitchFamily="34" charset="-120"/>
                          <a:ea typeface="微軟正黑體" panose="020B0604030504040204" pitchFamily="34" charset="-120"/>
                        </a:rPr>
                        <a:t>，但學生可報名參加）</a:t>
                      </a:r>
                    </a:p>
                  </a:txBody>
                  <a:tcPr anchor="ctr"/>
                </a:tc>
                <a:extLst>
                  <a:ext uri="{0D108BD9-81ED-4DB2-BD59-A6C34878D82A}">
                    <a16:rowId xmlns="" xmlns:a16="http://schemas.microsoft.com/office/drawing/2014/main" val="10006"/>
                  </a:ext>
                </a:extLst>
              </a:tr>
            </a:tbl>
          </a:graphicData>
        </a:graphic>
      </p:graphicFrame>
      <p:sp>
        <p:nvSpPr>
          <p:cNvPr id="5" name="矩形 4"/>
          <p:cNvSpPr/>
          <p:nvPr/>
        </p:nvSpPr>
        <p:spPr>
          <a:xfrm>
            <a:off x="467544" y="2852936"/>
            <a:ext cx="2592288" cy="576064"/>
          </a:xfrm>
          <a:prstGeom prst="rect">
            <a:avLst/>
          </a:prstGeom>
          <a:noFill/>
          <a:ln w="57150"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32099198"/>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a:xfrm>
            <a:off x="251520" y="1533224"/>
            <a:ext cx="8640960" cy="4992120"/>
          </a:xfrm>
          <a:prstGeom prst="rect">
            <a:avLst/>
          </a:prstGeom>
        </p:spPr>
        <p:txBody>
          <a:bodyPr/>
          <a:lstStyle/>
          <a:p>
            <a:pPr marL="342900" marR="0" lvl="0" indent="-342900" algn="l" defTabSz="914400" rtl="0" eaLnBrk="0" fontAlgn="base" latinLnBrk="0" hangingPunct="0">
              <a:spcBef>
                <a:spcPts val="0"/>
              </a:spcBef>
              <a:spcAft>
                <a:spcPct val="0"/>
              </a:spcAft>
              <a:buClrTx/>
              <a:buSzTx/>
              <a:buFont typeface="Arial" pitchFamily="34" charset="0"/>
              <a:buChar char="•"/>
              <a:tabLst/>
              <a:defRPr/>
            </a:pPr>
            <a:r>
              <a:rPr kumimoji="0" lang="zh-TW" altLang="en-US" sz="2800"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rPr>
              <a:t>志願選填：</a:t>
            </a:r>
            <a:r>
              <a:rPr kumimoji="0" lang="zh-TW" altLang="en-US" sz="2800" b="1" i="0" u="none" strike="noStrike" kern="1200" cap="none" spc="0" normalizeH="0" baseline="0" noProof="0" dirty="0">
                <a:ln>
                  <a:noFill/>
                </a:ln>
                <a:solidFill>
                  <a:srgbClr val="FF0000"/>
                </a:solidFill>
                <a:uLnTx/>
                <a:uFillTx/>
                <a:latin typeface="微軟正黑體" panose="020B0604030504040204" pitchFamily="34" charset="-120"/>
                <a:ea typeface="微軟正黑體" panose="020B0604030504040204" pitchFamily="34" charset="-120"/>
              </a:rPr>
              <a:t>一科多校（高職專業群科）</a:t>
            </a:r>
            <a:endParaRPr kumimoji="0" lang="en-US" altLang="zh-TW" sz="2800" b="1" i="0" u="none" strike="noStrike" kern="1200" cap="none" spc="0" normalizeH="0" baseline="0" noProof="0" dirty="0">
              <a:ln>
                <a:noFill/>
              </a:ln>
              <a:solidFill>
                <a:srgbClr val="FF0000"/>
              </a:solidFill>
              <a:uLnTx/>
              <a:uFillTx/>
              <a:latin typeface="微軟正黑體" panose="020B0604030504040204" pitchFamily="34" charset="-120"/>
              <a:ea typeface="微軟正黑體" panose="020B0604030504040204" pitchFamily="34" charset="-120"/>
            </a:endParaRPr>
          </a:p>
          <a:p>
            <a:pPr marL="342900" marR="0" lvl="0" indent="-342900" algn="l" defTabSz="914400" rtl="0" eaLnBrk="0" fontAlgn="base" latinLnBrk="0" hangingPunct="0">
              <a:spcBef>
                <a:spcPts val="0"/>
              </a:spcBef>
              <a:spcAft>
                <a:spcPct val="0"/>
              </a:spcAft>
              <a:buClrTx/>
              <a:buSzTx/>
              <a:buFont typeface="Arial" pitchFamily="34" charset="0"/>
              <a:buChar char="•"/>
              <a:tabLst/>
              <a:defRPr/>
            </a:pPr>
            <a:r>
              <a:rPr kumimoji="0" lang="zh-TW" altLang="en-US" sz="2800"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rPr>
              <a:t>申請資格：</a:t>
            </a:r>
            <a:endParaRPr kumimoji="0" lang="en-US" altLang="zh-TW" sz="2800"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endParaRPr>
          </a:p>
          <a:p>
            <a:pPr marL="514350" marR="0" lvl="0" indent="-514350" algn="l" defTabSz="914400" rtl="0" eaLnBrk="0" fontAlgn="base" latinLnBrk="0" hangingPunct="0">
              <a:spcBef>
                <a:spcPts val="0"/>
              </a:spcBef>
              <a:spcAft>
                <a:spcPct val="0"/>
              </a:spcAft>
              <a:buClr>
                <a:schemeClr val="tx1"/>
              </a:buClr>
              <a:buSzTx/>
              <a:buFont typeface="+mj-lt"/>
              <a:buAutoNum type="arabicPeriod"/>
              <a:tabLst/>
              <a:defRPr/>
            </a:pPr>
            <a:r>
              <a:rPr kumimoji="0" lang="zh-TW" altLang="en-US" sz="2600" i="0" u="sng" strike="noStrike" kern="1200" cap="none" spc="0" normalizeH="0" baseline="0" noProof="0" dirty="0">
                <a:ln>
                  <a:noFill/>
                </a:ln>
                <a:solidFill>
                  <a:srgbClr val="FF0000"/>
                </a:solidFill>
                <a:uLnTx/>
                <a:uFillTx/>
                <a:latin typeface="微軟正黑體" panose="020B0604030504040204" pitchFamily="34" charset="-120"/>
                <a:ea typeface="微軟正黑體" panose="020B0604030504040204" pitchFamily="34" charset="-120"/>
              </a:rPr>
              <a:t>國際技能競賽或國際科技展覽成績優異</a:t>
            </a:r>
            <a:r>
              <a:rPr kumimoji="0" lang="zh-TW" altLang="en-US" sz="2600" i="0" u="none" strike="noStrike" kern="1200" cap="none" spc="0" normalizeH="0" baseline="0" noProof="0" dirty="0">
                <a:ln>
                  <a:noFill/>
                </a:ln>
                <a:solidFill>
                  <a:srgbClr val="0043C8"/>
                </a:solidFill>
                <a:uLnTx/>
                <a:uFillTx/>
                <a:latin typeface="微軟正黑體" panose="020B0604030504040204" pitchFamily="34" charset="-120"/>
                <a:ea typeface="微軟正黑體" panose="020B0604030504040204" pitchFamily="34" charset="-120"/>
              </a:rPr>
              <a:t>，獲得勞動力發展署或科學教育館推薦並持有證明。</a:t>
            </a:r>
            <a:endParaRPr kumimoji="0" lang="en-US" altLang="zh-TW" sz="2600" noProof="0" dirty="0">
              <a:solidFill>
                <a:srgbClr val="0043C8"/>
              </a:solidFill>
              <a:latin typeface="微軟正黑體" panose="020B0604030504040204" pitchFamily="34" charset="-120"/>
              <a:ea typeface="微軟正黑體" panose="020B0604030504040204" pitchFamily="34" charset="-120"/>
            </a:endParaRPr>
          </a:p>
          <a:p>
            <a:pPr marL="514350" marR="0" lvl="0" indent="-514350" algn="l" defTabSz="914400" rtl="0" eaLnBrk="0" fontAlgn="base" latinLnBrk="0" hangingPunct="0">
              <a:spcBef>
                <a:spcPts val="0"/>
              </a:spcBef>
              <a:spcAft>
                <a:spcPct val="0"/>
              </a:spcAft>
              <a:buClr>
                <a:schemeClr val="tx1"/>
              </a:buClr>
              <a:buSzTx/>
              <a:buFont typeface="+mj-lt"/>
              <a:buAutoNum type="arabicPeriod"/>
              <a:tabLst/>
              <a:defRPr/>
            </a:pPr>
            <a:r>
              <a:rPr kumimoji="0" lang="zh-TW" altLang="en-US" sz="2600" i="0" u="sng" strike="noStrike" kern="1200" cap="none" spc="0" normalizeH="0" baseline="0" noProof="0" dirty="0">
                <a:ln>
                  <a:noFill/>
                </a:ln>
                <a:solidFill>
                  <a:srgbClr val="FF0000"/>
                </a:solidFill>
                <a:uLnTx/>
                <a:uFillTx/>
                <a:latin typeface="微軟正黑體" panose="020B0604030504040204" pitchFamily="34" charset="-120"/>
                <a:ea typeface="微軟正黑體" panose="020B0604030504040204" pitchFamily="34" charset="-120"/>
              </a:rPr>
              <a:t>全國技藝技能競賽</a:t>
            </a:r>
            <a:r>
              <a:rPr kumimoji="0" lang="zh-TW" altLang="en-US" sz="2600" i="0" u="none" strike="noStrike" kern="1200" cap="none" spc="0" normalizeH="0" baseline="0" noProof="0" dirty="0">
                <a:ln>
                  <a:noFill/>
                </a:ln>
                <a:solidFill>
                  <a:srgbClr val="0043C8"/>
                </a:solidFill>
                <a:uLnTx/>
                <a:uFillTx/>
                <a:latin typeface="微軟正黑體" panose="020B0604030504040204" pitchFamily="34" charset="-120"/>
                <a:ea typeface="微軟正黑體" panose="020B0604030504040204" pitchFamily="34" charset="-120"/>
              </a:rPr>
              <a:t>，獲得</a:t>
            </a:r>
            <a:r>
              <a:rPr kumimoji="0" lang="zh-TW" altLang="en-US" sz="2600" i="0" u="none" strike="noStrike" kern="1200" cap="none" spc="0" normalizeH="0" baseline="0" noProof="0" dirty="0">
                <a:ln>
                  <a:noFill/>
                </a:ln>
                <a:solidFill>
                  <a:srgbClr val="FF0000"/>
                </a:solidFill>
                <a:uLnTx/>
                <a:uFillTx/>
                <a:latin typeface="微軟正黑體" panose="020B0604030504040204" pitchFamily="34" charset="-120"/>
                <a:ea typeface="微軟正黑體" panose="020B0604030504040204" pitchFamily="34" charset="-120"/>
              </a:rPr>
              <a:t>優勝</a:t>
            </a:r>
            <a:r>
              <a:rPr kumimoji="0" lang="zh-TW" altLang="en-US" sz="2600" i="0" u="none" strike="noStrike" kern="1200" cap="none" spc="0" normalizeH="0" baseline="0" noProof="0" dirty="0">
                <a:ln>
                  <a:noFill/>
                </a:ln>
                <a:solidFill>
                  <a:srgbClr val="0043C8"/>
                </a:solidFill>
                <a:uLnTx/>
                <a:uFillTx/>
                <a:latin typeface="微軟正黑體" panose="020B0604030504040204" pitchFamily="34" charset="-120"/>
                <a:ea typeface="微軟正黑體" panose="020B0604030504040204" pitchFamily="34" charset="-120"/>
              </a:rPr>
              <a:t>或</a:t>
            </a:r>
            <a:r>
              <a:rPr kumimoji="0" lang="zh-TW" altLang="en-US" sz="2600" i="0" u="sng" strike="noStrike" kern="1200" cap="none" spc="0" normalizeH="0" baseline="0" noProof="0" dirty="0">
                <a:ln>
                  <a:noFill/>
                </a:ln>
                <a:solidFill>
                  <a:srgbClr val="FF0000"/>
                </a:solidFill>
                <a:uLnTx/>
                <a:uFillTx/>
                <a:latin typeface="微軟正黑體" panose="020B0604030504040204" pitchFamily="34" charset="-120"/>
                <a:ea typeface="微軟正黑體" panose="020B0604030504040204" pitchFamily="34" charset="-120"/>
              </a:rPr>
              <a:t>佳作以上</a:t>
            </a:r>
            <a:r>
              <a:rPr kumimoji="0" lang="zh-TW" altLang="en-US" sz="2600" i="0" u="none" strike="noStrike" kern="1200" cap="none" spc="0" normalizeH="0" baseline="0" noProof="0" dirty="0">
                <a:ln>
                  <a:noFill/>
                </a:ln>
                <a:solidFill>
                  <a:srgbClr val="0043C8"/>
                </a:solidFill>
                <a:uLnTx/>
                <a:uFillTx/>
                <a:latin typeface="微軟正黑體" panose="020B0604030504040204" pitchFamily="34" charset="-120"/>
                <a:ea typeface="微軟正黑體" panose="020B0604030504040204" pitchFamily="34" charset="-120"/>
              </a:rPr>
              <a:t>名次</a:t>
            </a:r>
            <a:endParaRPr kumimoji="0" lang="en-US" altLang="zh-TW" sz="2600" noProof="0" dirty="0">
              <a:solidFill>
                <a:srgbClr val="0043C8"/>
              </a:solidFill>
              <a:latin typeface="微軟正黑體" panose="020B0604030504040204" pitchFamily="34" charset="-120"/>
              <a:ea typeface="微軟正黑體" panose="020B0604030504040204" pitchFamily="34" charset="-120"/>
            </a:endParaRPr>
          </a:p>
          <a:p>
            <a:pPr marL="514350" marR="0" lvl="0" indent="-514350" algn="l" defTabSz="914400" rtl="0" eaLnBrk="0" fontAlgn="base" latinLnBrk="0" hangingPunct="0">
              <a:spcBef>
                <a:spcPts val="0"/>
              </a:spcBef>
              <a:spcAft>
                <a:spcPct val="0"/>
              </a:spcAft>
              <a:buClr>
                <a:schemeClr val="tx1"/>
              </a:buClr>
              <a:buSzTx/>
              <a:buFont typeface="+mj-lt"/>
              <a:buAutoNum type="arabicPeriod"/>
              <a:tabLst/>
              <a:defRPr/>
            </a:pPr>
            <a:r>
              <a:rPr kumimoji="0" lang="zh-TW" altLang="en-US" sz="2600" i="0" u="sng" strike="noStrike" kern="1200" cap="none" spc="0" normalizeH="0" baseline="0" noProof="0" dirty="0">
                <a:ln>
                  <a:noFill/>
                </a:ln>
                <a:solidFill>
                  <a:srgbClr val="0070C0"/>
                </a:solidFill>
                <a:uLnTx/>
                <a:uFillTx/>
                <a:latin typeface="微軟正黑體" panose="020B0604030504040204" pitchFamily="34" charset="-120"/>
                <a:ea typeface="微軟正黑體" panose="020B0604030504040204" pitchFamily="34" charset="-120"/>
              </a:rPr>
              <a:t>全國中小學科學展覽、台灣國際科學展覽會</a:t>
            </a:r>
            <a:r>
              <a:rPr kumimoji="0" lang="zh-TW" altLang="en-US" sz="2600" i="0" u="sng" strike="noStrike" kern="1200" cap="none" spc="0" normalizeH="0" baseline="0" noProof="0" dirty="0">
                <a:ln>
                  <a:noFill/>
                </a:ln>
                <a:solidFill>
                  <a:srgbClr val="FF0000"/>
                </a:solidFill>
                <a:uLnTx/>
                <a:uFillTx/>
                <a:latin typeface="微軟正黑體" panose="020B0604030504040204" pitchFamily="34" charset="-120"/>
                <a:ea typeface="微軟正黑體" panose="020B0604030504040204" pitchFamily="34" charset="-120"/>
              </a:rPr>
              <a:t>績優</a:t>
            </a:r>
            <a:r>
              <a:rPr kumimoji="0" lang="zh-TW" altLang="en-US" sz="2600" i="0" u="sng" strike="noStrike" kern="1200" cap="none" spc="0" normalizeH="0" baseline="0" noProof="0" dirty="0">
                <a:ln>
                  <a:noFill/>
                </a:ln>
                <a:solidFill>
                  <a:srgbClr val="0070C0"/>
                </a:solidFill>
                <a:uLnTx/>
                <a:uFillTx/>
                <a:latin typeface="微軟正黑體" panose="020B0604030504040204" pitchFamily="34" charset="-120"/>
                <a:ea typeface="微軟正黑體" panose="020B0604030504040204" pitchFamily="34" charset="-120"/>
              </a:rPr>
              <a:t>且獲得科教館推薦</a:t>
            </a:r>
            <a:endParaRPr kumimoji="0" lang="en-US" altLang="zh-TW" sz="2600" noProof="0" dirty="0">
              <a:solidFill>
                <a:srgbClr val="0043C8"/>
              </a:solidFill>
              <a:latin typeface="微軟正黑體" panose="020B0604030504040204" pitchFamily="34" charset="-120"/>
              <a:ea typeface="微軟正黑體" panose="020B0604030504040204" pitchFamily="34" charset="-120"/>
            </a:endParaRPr>
          </a:p>
          <a:p>
            <a:pPr marL="514350" marR="0" lvl="0" indent="-514350" algn="l" defTabSz="914400" rtl="0" eaLnBrk="0" fontAlgn="base" latinLnBrk="0" hangingPunct="0">
              <a:spcBef>
                <a:spcPts val="0"/>
              </a:spcBef>
              <a:spcAft>
                <a:spcPct val="0"/>
              </a:spcAft>
              <a:buClr>
                <a:schemeClr val="tx1"/>
              </a:buClr>
              <a:buSzTx/>
              <a:buFont typeface="+mj-lt"/>
              <a:buAutoNum type="arabicPeriod"/>
              <a:tabLst/>
              <a:defRPr/>
            </a:pPr>
            <a:r>
              <a:rPr kumimoji="0" lang="zh-TW" altLang="en-US" sz="2600" i="0" u="sng" strike="noStrike" kern="1200" cap="none" spc="0" normalizeH="0" baseline="0" noProof="0" dirty="0">
                <a:ln>
                  <a:noFill/>
                </a:ln>
                <a:solidFill>
                  <a:srgbClr val="FF0000"/>
                </a:solidFill>
                <a:uLnTx/>
                <a:uFillTx/>
                <a:latin typeface="微軟正黑體" panose="020B0604030504040204" pitchFamily="34" charset="-120"/>
                <a:ea typeface="微軟正黑體" panose="020B0604030504040204" pitchFamily="34" charset="-120"/>
              </a:rPr>
              <a:t>各縣市技藝技能競賽、科學展覽</a:t>
            </a:r>
            <a:r>
              <a:rPr kumimoji="0" lang="en-US" altLang="zh-TW" sz="2600" i="0" u="sng" strike="noStrike" kern="1200" cap="none" spc="0" normalizeH="0" baseline="0" noProof="0" dirty="0">
                <a:ln>
                  <a:noFill/>
                </a:ln>
                <a:solidFill>
                  <a:srgbClr val="0000FF"/>
                </a:solidFill>
                <a:uLnTx/>
                <a:uFillTx/>
                <a:latin typeface="微軟正黑體" panose="020B0604030504040204" pitchFamily="34" charset="-120"/>
                <a:ea typeface="微軟正黑體" panose="020B0604030504040204" pitchFamily="34" charset="-120"/>
              </a:rPr>
              <a:t>(</a:t>
            </a:r>
            <a:r>
              <a:rPr kumimoji="0" lang="zh-TW" altLang="en-US" sz="2600" i="0" u="sng" strike="noStrike" kern="1200" cap="none" spc="0" normalizeH="0" baseline="0" noProof="0" dirty="0">
                <a:ln>
                  <a:noFill/>
                </a:ln>
                <a:solidFill>
                  <a:srgbClr val="0000FF"/>
                </a:solidFill>
                <a:uLnTx/>
                <a:uFillTx/>
                <a:latin typeface="微軟正黑體" panose="020B0604030504040204" pitchFamily="34" charset="-120"/>
                <a:ea typeface="微軟正黑體" panose="020B0604030504040204" pitchFamily="34" charset="-120"/>
              </a:rPr>
              <a:t>不包含成果展</a:t>
            </a:r>
            <a:r>
              <a:rPr kumimoji="0" lang="en-US" altLang="zh-TW" sz="2600" i="0" u="sng" strike="noStrike" kern="1200" cap="none" spc="0" normalizeH="0" baseline="0" noProof="0" dirty="0">
                <a:ln>
                  <a:noFill/>
                </a:ln>
                <a:solidFill>
                  <a:srgbClr val="0000FF"/>
                </a:solidFill>
                <a:uLnTx/>
                <a:uFillTx/>
                <a:latin typeface="微軟正黑體" panose="020B0604030504040204" pitchFamily="34" charset="-120"/>
                <a:ea typeface="微軟正黑體" panose="020B0604030504040204" pitchFamily="34" charset="-120"/>
              </a:rPr>
              <a:t>)</a:t>
            </a:r>
            <a:r>
              <a:rPr kumimoji="0" lang="zh-TW" altLang="en-US" sz="2600" i="0" u="none" strike="noStrike" kern="1200" cap="none" spc="0" normalizeH="0" baseline="0" noProof="0" dirty="0">
                <a:ln>
                  <a:noFill/>
                </a:ln>
                <a:solidFill>
                  <a:srgbClr val="0043C8"/>
                </a:solidFill>
                <a:uLnTx/>
                <a:uFillTx/>
                <a:latin typeface="微軟正黑體" panose="020B0604030504040204" pitchFamily="34" charset="-120"/>
                <a:ea typeface="微軟正黑體" panose="020B0604030504040204" pitchFamily="34" charset="-120"/>
              </a:rPr>
              <a:t>，獲得</a:t>
            </a:r>
            <a:r>
              <a:rPr kumimoji="0" lang="zh-TW" altLang="en-US" sz="2600" i="0" u="sng" strike="noStrike" kern="1200" cap="none" spc="0" normalizeH="0" baseline="0" noProof="0" dirty="0">
                <a:ln>
                  <a:noFill/>
                </a:ln>
                <a:solidFill>
                  <a:srgbClr val="FF0000"/>
                </a:solidFill>
                <a:uLnTx/>
                <a:uFillTx/>
                <a:latin typeface="微軟正黑體" panose="020B0604030504040204" pitchFamily="34" charset="-120"/>
                <a:ea typeface="微軟正黑體" panose="020B0604030504040204" pitchFamily="34" charset="-120"/>
              </a:rPr>
              <a:t>優勝以上</a:t>
            </a:r>
            <a:r>
              <a:rPr kumimoji="0" lang="zh-TW" altLang="en-US" sz="2600" i="0" u="none" strike="noStrike" kern="1200" cap="none" spc="0" normalizeH="0" baseline="0" noProof="0" dirty="0">
                <a:ln>
                  <a:noFill/>
                </a:ln>
                <a:solidFill>
                  <a:srgbClr val="0043C8"/>
                </a:solidFill>
                <a:uLnTx/>
                <a:uFillTx/>
                <a:latin typeface="微軟正黑體" panose="020B0604030504040204" pitchFamily="34" charset="-120"/>
                <a:ea typeface="微軟正黑體" panose="020B0604030504040204" pitchFamily="34" charset="-120"/>
              </a:rPr>
              <a:t>名次</a:t>
            </a:r>
            <a:endParaRPr kumimoji="0" lang="en-US" altLang="zh-TW" sz="2600" noProof="0" dirty="0">
              <a:solidFill>
                <a:srgbClr val="0043C8"/>
              </a:solidFill>
              <a:latin typeface="微軟正黑體" panose="020B0604030504040204" pitchFamily="34" charset="-120"/>
              <a:ea typeface="微軟正黑體" panose="020B0604030504040204" pitchFamily="34" charset="-120"/>
            </a:endParaRPr>
          </a:p>
          <a:p>
            <a:pPr marL="514350" marR="0" lvl="0" indent="-514350" algn="l" defTabSz="914400" rtl="0" eaLnBrk="0" fontAlgn="base" latinLnBrk="0" hangingPunct="0">
              <a:spcBef>
                <a:spcPts val="0"/>
              </a:spcBef>
              <a:spcAft>
                <a:spcPct val="0"/>
              </a:spcAft>
              <a:buClr>
                <a:schemeClr val="tx1"/>
              </a:buClr>
              <a:buSzTx/>
              <a:buFont typeface="+mj-lt"/>
              <a:buAutoNum type="arabicPeriod"/>
              <a:tabLst/>
              <a:defRPr/>
            </a:pPr>
            <a:r>
              <a:rPr kumimoji="0" lang="zh-TW" altLang="en-US" sz="2600" i="0" u="none" strike="noStrike" kern="1200" cap="none" spc="0" normalizeH="0" baseline="0" noProof="0" dirty="0">
                <a:ln>
                  <a:noFill/>
                </a:ln>
                <a:solidFill>
                  <a:srgbClr val="0043C8"/>
                </a:solidFill>
                <a:uLnTx/>
                <a:uFillTx/>
                <a:latin typeface="微軟正黑體" panose="020B0604030504040204" pitchFamily="34" charset="-120"/>
                <a:ea typeface="微軟正黑體" panose="020B0604030504040204" pitchFamily="34" charset="-120"/>
              </a:rPr>
              <a:t>領有</a:t>
            </a:r>
            <a:r>
              <a:rPr kumimoji="0" lang="zh-TW" altLang="en-US" sz="2600" i="0" u="sng" strike="noStrike" kern="1200" cap="none" spc="0" normalizeH="0" baseline="0" noProof="0" dirty="0">
                <a:ln>
                  <a:noFill/>
                </a:ln>
                <a:solidFill>
                  <a:srgbClr val="FF0000"/>
                </a:solidFill>
                <a:uLnTx/>
                <a:uFillTx/>
                <a:latin typeface="微軟正黑體" panose="020B0604030504040204" pitchFamily="34" charset="-120"/>
                <a:ea typeface="微軟正黑體" panose="020B0604030504040204" pitchFamily="34" charset="-120"/>
              </a:rPr>
              <a:t>丙級以上技術士證</a:t>
            </a:r>
            <a:endParaRPr kumimoji="0" lang="en-US" altLang="zh-TW" sz="2600" u="sng" noProof="0" dirty="0">
              <a:solidFill>
                <a:srgbClr val="FF0000"/>
              </a:solidFill>
              <a:latin typeface="微軟正黑體" panose="020B0604030504040204" pitchFamily="34" charset="-120"/>
              <a:ea typeface="微軟正黑體" panose="020B0604030504040204" pitchFamily="34" charset="-120"/>
            </a:endParaRPr>
          </a:p>
          <a:p>
            <a:pPr marL="514350" marR="0" lvl="0" indent="-514350" algn="l" defTabSz="914400" rtl="0" eaLnBrk="0" fontAlgn="base" latinLnBrk="0" hangingPunct="0">
              <a:spcBef>
                <a:spcPts val="0"/>
              </a:spcBef>
              <a:spcAft>
                <a:spcPct val="0"/>
              </a:spcAft>
              <a:buClr>
                <a:schemeClr val="tx1"/>
              </a:buClr>
              <a:buSzTx/>
              <a:buFont typeface="+mj-lt"/>
              <a:buAutoNum type="arabicPeriod"/>
              <a:tabLst/>
              <a:defRPr/>
            </a:pPr>
            <a:r>
              <a:rPr kumimoji="0" lang="zh-TW" altLang="en-US" sz="2600" i="0" u="none" strike="noStrike" kern="1200" cap="none" spc="0" normalizeH="0" baseline="0" noProof="0" dirty="0">
                <a:ln>
                  <a:noFill/>
                </a:ln>
                <a:solidFill>
                  <a:srgbClr val="0043C8"/>
                </a:solidFill>
                <a:uLnTx/>
                <a:uFillTx/>
                <a:latin typeface="微軟正黑體" panose="020B0604030504040204" pitchFamily="34" charset="-120"/>
                <a:ea typeface="微軟正黑體" panose="020B0604030504040204" pitchFamily="34" charset="-120"/>
              </a:rPr>
              <a:t>應屆畢</a:t>
            </a:r>
            <a:r>
              <a:rPr kumimoji="0" lang="en-US" altLang="zh-TW" sz="2600" i="0" u="none" strike="noStrike" kern="1200" cap="none" spc="0" normalizeH="0" baseline="0" noProof="0" dirty="0">
                <a:ln>
                  <a:noFill/>
                </a:ln>
                <a:solidFill>
                  <a:srgbClr val="0043C8"/>
                </a:solidFill>
                <a:uLnTx/>
                <a:uFillTx/>
                <a:latin typeface="微軟正黑體" panose="020B0604030504040204" pitchFamily="34" charset="-120"/>
                <a:ea typeface="微軟正黑體" panose="020B0604030504040204" pitchFamily="34" charset="-120"/>
              </a:rPr>
              <a:t>(</a:t>
            </a:r>
            <a:r>
              <a:rPr kumimoji="0" lang="zh-TW" altLang="en-US" sz="2600" i="0" u="none" strike="noStrike" kern="1200" cap="none" spc="0" normalizeH="0" baseline="0" noProof="0" dirty="0">
                <a:ln>
                  <a:noFill/>
                </a:ln>
                <a:solidFill>
                  <a:srgbClr val="0043C8"/>
                </a:solidFill>
                <a:uLnTx/>
                <a:uFillTx/>
                <a:latin typeface="微軟正黑體" panose="020B0604030504040204" pitchFamily="34" charset="-120"/>
                <a:ea typeface="微軟正黑體" panose="020B0604030504040204" pitchFamily="34" charset="-120"/>
              </a:rPr>
              <a:t>結</a:t>
            </a:r>
            <a:r>
              <a:rPr kumimoji="0" lang="en-US" altLang="zh-TW" sz="2600" i="0" u="none" strike="noStrike" kern="1200" cap="none" spc="0" normalizeH="0" baseline="0" noProof="0" dirty="0">
                <a:ln>
                  <a:noFill/>
                </a:ln>
                <a:solidFill>
                  <a:srgbClr val="0043C8"/>
                </a:solidFill>
                <a:uLnTx/>
                <a:uFillTx/>
                <a:latin typeface="微軟正黑體" panose="020B0604030504040204" pitchFamily="34" charset="-120"/>
                <a:ea typeface="微軟正黑體" panose="020B0604030504040204" pitchFamily="34" charset="-120"/>
              </a:rPr>
              <a:t>)</a:t>
            </a:r>
            <a:r>
              <a:rPr kumimoji="0" lang="zh-TW" altLang="en-US" sz="2600" i="0" u="none" strike="noStrike" kern="1200" cap="none" spc="0" normalizeH="0" baseline="0" noProof="0" dirty="0">
                <a:ln>
                  <a:noFill/>
                </a:ln>
                <a:solidFill>
                  <a:srgbClr val="0043C8"/>
                </a:solidFill>
                <a:uLnTx/>
                <a:uFillTx/>
                <a:latin typeface="微軟正黑體" panose="020B0604030504040204" pitchFamily="34" charset="-120"/>
                <a:ea typeface="微軟正黑體" panose="020B0604030504040204" pitchFamily="34" charset="-120"/>
              </a:rPr>
              <a:t>業生</a:t>
            </a:r>
            <a:r>
              <a:rPr kumimoji="0" lang="zh-TW" altLang="en-US" sz="2600" i="0" u="sng" strike="noStrike" kern="1200" cap="none" spc="0" normalizeH="0" baseline="0" noProof="0" dirty="0">
                <a:ln>
                  <a:noFill/>
                </a:ln>
                <a:solidFill>
                  <a:srgbClr val="FF0000"/>
                </a:solidFill>
                <a:uLnTx/>
                <a:uFillTx/>
                <a:latin typeface="微軟正黑體" panose="020B0604030504040204" pitchFamily="34" charset="-120"/>
                <a:ea typeface="微軟正黑體" panose="020B0604030504040204" pitchFamily="34" charset="-120"/>
              </a:rPr>
              <a:t>技藝教育課程成績優良</a:t>
            </a:r>
            <a:endParaRPr kumimoji="0" lang="en-US" altLang="zh-TW" sz="2600" u="sng" noProof="0" dirty="0">
              <a:solidFill>
                <a:srgbClr val="FF0000"/>
              </a:solidFill>
              <a:latin typeface="微軟正黑體" panose="020B0604030504040204" pitchFamily="34" charset="-120"/>
              <a:ea typeface="微軟正黑體" panose="020B0604030504040204" pitchFamily="34" charset="-120"/>
            </a:endParaRPr>
          </a:p>
          <a:p>
            <a:pPr marL="514350" marR="0" lvl="0" indent="-514350" algn="l" defTabSz="914400" rtl="0" eaLnBrk="0" fontAlgn="base" latinLnBrk="0" hangingPunct="0">
              <a:spcBef>
                <a:spcPts val="0"/>
              </a:spcBef>
              <a:spcAft>
                <a:spcPct val="0"/>
              </a:spcAft>
              <a:buClr>
                <a:schemeClr val="tx1"/>
              </a:buClr>
              <a:buSzTx/>
              <a:buFont typeface="+mj-lt"/>
              <a:buAutoNum type="arabicPeriod"/>
              <a:tabLst/>
              <a:defRPr/>
            </a:pPr>
            <a:r>
              <a:rPr kumimoji="0" lang="zh-TW" altLang="en-US" sz="2600" i="0" u="none" strike="noStrike" kern="1200" cap="none" spc="0" normalizeH="0" baseline="0" noProof="0" dirty="0">
                <a:ln>
                  <a:noFill/>
                </a:ln>
                <a:solidFill>
                  <a:srgbClr val="0043C8"/>
                </a:solidFill>
                <a:uLnTx/>
                <a:uFillTx/>
                <a:latin typeface="微軟正黑體" panose="020B0604030504040204" pitchFamily="34" charset="-120"/>
                <a:ea typeface="微軟正黑體" panose="020B0604030504040204" pitchFamily="34" charset="-120"/>
              </a:rPr>
              <a:t>其他參加</a:t>
            </a:r>
            <a:r>
              <a:rPr kumimoji="0" lang="zh-TW" altLang="en-US" sz="2600" i="0" u="sng" strike="noStrike" kern="1200" cap="none" spc="0" normalizeH="0" baseline="0" noProof="0" dirty="0">
                <a:ln>
                  <a:noFill/>
                </a:ln>
                <a:solidFill>
                  <a:srgbClr val="FF0000"/>
                </a:solidFill>
                <a:uLnTx/>
                <a:uFillTx/>
                <a:latin typeface="微軟正黑體" panose="020B0604030504040204" pitchFamily="34" charset="-120"/>
                <a:ea typeface="微軟正黑體" panose="020B0604030504040204" pitchFamily="34" charset="-120"/>
              </a:rPr>
              <a:t>國際特殊技藝技能競賽</a:t>
            </a:r>
            <a:r>
              <a:rPr kumimoji="0" lang="zh-TW" altLang="en-US" sz="2600" i="0" u="none" strike="noStrike" kern="1200" cap="none" spc="0" normalizeH="0" baseline="0" noProof="0" dirty="0">
                <a:ln>
                  <a:noFill/>
                </a:ln>
                <a:solidFill>
                  <a:srgbClr val="0043C8"/>
                </a:solidFill>
                <a:uLnTx/>
                <a:uFillTx/>
                <a:latin typeface="微軟正黑體" panose="020B0604030504040204" pitchFamily="34" charset="-120"/>
                <a:ea typeface="微軟正黑體" panose="020B0604030504040204" pitchFamily="34" charset="-120"/>
              </a:rPr>
              <a:t>，獲得</a:t>
            </a:r>
            <a:r>
              <a:rPr kumimoji="0" lang="zh-TW" altLang="en-US" sz="2600" i="0" u="sng" strike="noStrike" kern="1200" cap="none" spc="0" normalizeH="0" baseline="0" noProof="0" dirty="0">
                <a:ln>
                  <a:noFill/>
                </a:ln>
                <a:solidFill>
                  <a:srgbClr val="FF0000"/>
                </a:solidFill>
                <a:uLnTx/>
                <a:uFillTx/>
                <a:latin typeface="微軟正黑體" panose="020B0604030504040204" pitchFamily="34" charset="-120"/>
                <a:ea typeface="微軟正黑體" panose="020B0604030504040204" pitchFamily="34" charset="-120"/>
              </a:rPr>
              <a:t>優勝以上</a:t>
            </a:r>
            <a:r>
              <a:rPr kumimoji="0" lang="zh-TW" altLang="en-US" sz="2600" i="0" u="none" strike="noStrike" kern="1200" cap="none" spc="0" normalizeH="0" baseline="0" noProof="0" dirty="0">
                <a:ln>
                  <a:noFill/>
                </a:ln>
                <a:solidFill>
                  <a:srgbClr val="0043C8"/>
                </a:solidFill>
                <a:uLnTx/>
                <a:uFillTx/>
                <a:latin typeface="微軟正黑體" panose="020B0604030504040204" pitchFamily="34" charset="-120"/>
                <a:ea typeface="微軟正黑體" panose="020B0604030504040204" pitchFamily="34" charset="-120"/>
              </a:rPr>
              <a:t>名次</a:t>
            </a:r>
          </a:p>
        </p:txBody>
      </p:sp>
      <p:sp>
        <p:nvSpPr>
          <p:cNvPr id="2" name="矩形 1"/>
          <p:cNvSpPr/>
          <p:nvPr/>
        </p:nvSpPr>
        <p:spPr>
          <a:xfrm>
            <a:off x="0" y="-27384"/>
            <a:ext cx="9144000" cy="1260000"/>
          </a:xfrm>
          <a:prstGeom prst="rect">
            <a:avLst/>
          </a:prstGeom>
          <a:gradFill>
            <a:gsLst>
              <a:gs pos="0">
                <a:srgbClr val="5E9EFF"/>
              </a:gs>
              <a:gs pos="39999">
                <a:srgbClr val="85C2FF"/>
              </a:gs>
              <a:gs pos="70000">
                <a:srgbClr val="C4D6EB"/>
              </a:gs>
              <a:gs pos="100000">
                <a:srgbClr val="FFEBFA"/>
              </a:gs>
            </a:gsLst>
            <a:lin ang="16200000" scaled="0"/>
          </a:gradFill>
          <a:ln>
            <a:noFill/>
          </a:ln>
        </p:spPr>
        <p:style>
          <a:lnRef idx="1">
            <a:schemeClr val="accent3"/>
          </a:lnRef>
          <a:fillRef idx="2">
            <a:schemeClr val="accent3"/>
          </a:fillRef>
          <a:effectRef idx="1">
            <a:schemeClr val="accent3"/>
          </a:effectRef>
          <a:fontRef idx="minor">
            <a:schemeClr val="dk1"/>
          </a:fontRef>
        </p:style>
        <p:txBody>
          <a:bodyPr wrap="square" anchor="ctr" anchorCtr="0">
            <a:noAutofit/>
          </a:bodyPr>
          <a:lstStyle/>
          <a:p>
            <a:pPr lvl="0" algn="ctr"/>
            <a:r>
              <a:rPr kumimoji="0" lang="zh-TW" altLang="en-US" sz="4400" b="1" dirty="0">
                <a:latin typeface="微軟正黑體" panose="020B0604030504040204" pitchFamily="34" charset="-120"/>
                <a:ea typeface="微軟正黑體" panose="020B0604030504040204" pitchFamily="34" charset="-120"/>
              </a:rPr>
              <a:t>技優甄審</a:t>
            </a:r>
            <a:endParaRPr kumimoji="0" lang="en-US" altLang="zh-TW"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87584271"/>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txBox="1">
            <a:spLocks/>
          </p:cNvSpPr>
          <p:nvPr/>
        </p:nvSpPr>
        <p:spPr>
          <a:xfrm>
            <a:off x="179512" y="476672"/>
            <a:ext cx="8640960" cy="6024162"/>
          </a:xfrm>
          <a:prstGeom prst="rect">
            <a:avLst/>
          </a:prstGeom>
        </p:spPr>
        <p:txBody>
          <a:bodyPr/>
          <a:lstStyle/>
          <a:p>
            <a:pPr eaLnBrk="0" hangingPunct="0">
              <a:spcBef>
                <a:spcPts val="0"/>
              </a:spcBef>
              <a:spcAft>
                <a:spcPts val="600"/>
              </a:spcAft>
              <a:defRPr/>
            </a:pPr>
            <a:r>
              <a:rPr kumimoji="0" lang="zh-TW" altLang="en-US" sz="3200" b="1" dirty="0">
                <a:solidFill>
                  <a:prstClr val="black"/>
                </a:solidFill>
                <a:latin typeface="微軟正黑體" panose="020B0604030504040204" pitchFamily="34" charset="-120"/>
                <a:ea typeface="微軟正黑體" panose="020B0604030504040204" pitchFamily="34" charset="-120"/>
              </a:rPr>
              <a:t>技優甄審分發錄取方式：</a:t>
            </a:r>
            <a:endParaRPr kumimoji="0" lang="en-US" altLang="zh-TW" sz="3200" b="1" dirty="0">
              <a:solidFill>
                <a:prstClr val="black"/>
              </a:solidFill>
              <a:latin typeface="微軟正黑體" panose="020B0604030504040204" pitchFamily="34" charset="-120"/>
              <a:ea typeface="微軟正黑體" panose="020B0604030504040204" pitchFamily="34" charset="-120"/>
            </a:endParaRPr>
          </a:p>
          <a:p>
            <a:pPr marL="514350" indent="-514350" eaLnBrk="0" hangingPunct="0">
              <a:spcBef>
                <a:spcPts val="0"/>
              </a:spcBef>
              <a:buFont typeface="+mj-lt"/>
              <a:buAutoNum type="arabicPeriod"/>
              <a:defRPr/>
            </a:pPr>
            <a:r>
              <a:rPr kumimoji="0" lang="zh-TW" altLang="en-US" sz="2800" dirty="0">
                <a:solidFill>
                  <a:prstClr val="black"/>
                </a:solidFill>
                <a:latin typeface="微軟正黑體" panose="020B0604030504040204" pitchFamily="34" charset="-120"/>
                <a:ea typeface="微軟正黑體" panose="020B0604030504040204" pitchFamily="34" charset="-120"/>
              </a:rPr>
              <a:t>依積分高低順序及志願序分發相關專業群科就讀。 </a:t>
            </a:r>
            <a:r>
              <a:rPr kumimoji="0" lang="en-US" altLang="zh-TW" sz="2800" dirty="0">
                <a:solidFill>
                  <a:prstClr val="black"/>
                </a:solidFill>
                <a:latin typeface="微軟正黑體" panose="020B0604030504040204" pitchFamily="34" charset="-120"/>
                <a:ea typeface="微軟正黑體" panose="020B0604030504040204" pitchFamily="34" charset="-120"/>
              </a:rPr>
              <a:t/>
            </a:r>
            <a:br>
              <a:rPr kumimoji="0" lang="en-US" altLang="zh-TW" sz="2800" dirty="0">
                <a:solidFill>
                  <a:prstClr val="black"/>
                </a:solidFill>
                <a:latin typeface="微軟正黑體" panose="020B0604030504040204" pitchFamily="34" charset="-120"/>
                <a:ea typeface="微軟正黑體" panose="020B0604030504040204" pitchFamily="34" charset="-120"/>
              </a:rPr>
            </a:br>
            <a:r>
              <a:rPr kumimoji="0" lang="zh-TW" altLang="en-US" sz="2800" dirty="0">
                <a:solidFill>
                  <a:srgbClr val="FF0000"/>
                </a:solidFill>
                <a:latin typeface="微軟正黑體" panose="020B0604030504040204" pitchFamily="34" charset="-120"/>
                <a:ea typeface="微軟正黑體" panose="020B0604030504040204" pitchFamily="34" charset="-120"/>
              </a:rPr>
              <a:t>積分相同者</a:t>
            </a:r>
            <a:r>
              <a:rPr kumimoji="0" lang="zh-TW" altLang="en-US" sz="2800" dirty="0">
                <a:solidFill>
                  <a:prstClr val="black"/>
                </a:solidFill>
                <a:latin typeface="微軟正黑體" panose="020B0604030504040204" pitchFamily="34" charset="-120"/>
                <a:ea typeface="微軟正黑體" panose="020B0604030504040204" pitchFamily="34" charset="-120"/>
              </a:rPr>
              <a:t>，依下列順序進行進行參酌</a:t>
            </a:r>
            <a:r>
              <a:rPr kumimoji="0" lang="zh-TW" altLang="en-US" sz="2800" dirty="0">
                <a:solidFill>
                  <a:srgbClr val="FF0000"/>
                </a:solidFill>
                <a:latin typeface="微軟正黑體" panose="020B0604030504040204" pitchFamily="34" charset="-120"/>
                <a:ea typeface="微軟正黑體" panose="020B0604030504040204" pitchFamily="34" charset="-120"/>
              </a:rPr>
              <a:t>比序</a:t>
            </a:r>
            <a:r>
              <a:rPr kumimoji="0" lang="en-US" altLang="zh-TW" sz="2800" dirty="0">
                <a:solidFill>
                  <a:prstClr val="black"/>
                </a:solidFill>
                <a:latin typeface="微軟正黑體" panose="020B0604030504040204" pitchFamily="34" charset="-120"/>
                <a:ea typeface="微軟正黑體" panose="020B0604030504040204" pitchFamily="34" charset="-120"/>
              </a:rPr>
              <a:t>:</a:t>
            </a:r>
          </a:p>
          <a:p>
            <a:pPr marL="514350" indent="-514350" eaLnBrk="0" hangingPunct="0">
              <a:spcBef>
                <a:spcPts val="0"/>
              </a:spcBef>
              <a:buFont typeface="+mj-lt"/>
              <a:buAutoNum type="arabicPeriod"/>
              <a:defRPr/>
            </a:pPr>
            <a:endParaRPr kumimoji="0" lang="en-US" altLang="zh-TW" sz="2800" dirty="0">
              <a:solidFill>
                <a:prstClr val="black"/>
              </a:solidFill>
              <a:latin typeface="微軟正黑體" panose="020B0604030504040204" pitchFamily="34" charset="-120"/>
              <a:ea typeface="微軟正黑體" panose="020B0604030504040204" pitchFamily="34" charset="-120"/>
            </a:endParaRPr>
          </a:p>
          <a:p>
            <a:pPr eaLnBrk="0" hangingPunct="0">
              <a:spcBef>
                <a:spcPts val="0"/>
              </a:spcBef>
              <a:defRPr/>
            </a:pPr>
            <a:endParaRPr kumimoji="0" lang="en-US" altLang="zh-TW" sz="2800" dirty="0">
              <a:solidFill>
                <a:prstClr val="black"/>
              </a:solidFill>
              <a:latin typeface="微軟正黑體" panose="020B0604030504040204" pitchFamily="34" charset="-120"/>
              <a:ea typeface="微軟正黑體" panose="020B0604030504040204" pitchFamily="34" charset="-120"/>
            </a:endParaRPr>
          </a:p>
          <a:p>
            <a:pPr eaLnBrk="0" hangingPunct="0">
              <a:spcBef>
                <a:spcPts val="0"/>
              </a:spcBef>
              <a:defRPr/>
            </a:pPr>
            <a:endParaRPr kumimoji="0" lang="en-US" altLang="zh-TW" sz="2800" dirty="0">
              <a:solidFill>
                <a:prstClr val="black"/>
              </a:solidFill>
              <a:latin typeface="微軟正黑體" panose="020B0604030504040204" pitchFamily="34" charset="-120"/>
              <a:ea typeface="微軟正黑體" panose="020B0604030504040204" pitchFamily="34" charset="-120"/>
            </a:endParaRPr>
          </a:p>
          <a:p>
            <a:pPr marL="514350" indent="-514350" eaLnBrk="0" hangingPunct="0">
              <a:spcBef>
                <a:spcPts val="0"/>
              </a:spcBef>
              <a:buFont typeface="+mj-lt"/>
              <a:buAutoNum type="arabicPeriod" startAt="2"/>
              <a:defRPr/>
            </a:pPr>
            <a:r>
              <a:rPr kumimoji="0" lang="zh-TW" altLang="en-US" sz="2800" dirty="0">
                <a:solidFill>
                  <a:prstClr val="black"/>
                </a:solidFill>
                <a:latin typeface="微軟正黑體" panose="020B0604030504040204" pitchFamily="34" charset="-120"/>
                <a:ea typeface="微軟正黑體" panose="020B0604030504040204" pitchFamily="34" charset="-120"/>
              </a:rPr>
              <a:t>所填志願之校科已額滿者，不予分發；其分發至額滿為止。</a:t>
            </a:r>
            <a:endParaRPr kumimoji="0" lang="en-US" altLang="zh-TW" sz="2800" dirty="0">
              <a:solidFill>
                <a:prstClr val="black"/>
              </a:solidFill>
              <a:latin typeface="微軟正黑體" panose="020B0604030504040204" pitchFamily="34" charset="-120"/>
              <a:ea typeface="微軟正黑體" panose="020B0604030504040204" pitchFamily="34" charset="-120"/>
            </a:endParaRPr>
          </a:p>
          <a:p>
            <a:pPr marL="514350" indent="-514350" eaLnBrk="0" hangingPunct="0">
              <a:spcBef>
                <a:spcPts val="0"/>
              </a:spcBef>
              <a:buFont typeface="+mj-lt"/>
              <a:buAutoNum type="arabicPeriod" startAt="2"/>
              <a:defRPr/>
            </a:pPr>
            <a:r>
              <a:rPr kumimoji="0" lang="zh-TW" altLang="en-US" sz="2800" dirty="0">
                <a:solidFill>
                  <a:prstClr val="black"/>
                </a:solidFill>
                <a:latin typeface="微軟正黑體" panose="020B0604030504040204" pitchFamily="34" charset="-120"/>
                <a:ea typeface="微軟正黑體" panose="020B0604030504040204" pitchFamily="34" charset="-120"/>
              </a:rPr>
              <a:t>經積分比序且同分參酌後，仍無法評比者，增額錄取。</a:t>
            </a:r>
            <a:endParaRPr kumimoji="0" lang="en-US" altLang="zh-TW" sz="2800" dirty="0">
              <a:solidFill>
                <a:prstClr val="black"/>
              </a:solidFill>
              <a:latin typeface="微軟正黑體" panose="020B0604030504040204" pitchFamily="34" charset="-120"/>
              <a:ea typeface="微軟正黑體" panose="020B0604030504040204" pitchFamily="34" charset="-120"/>
            </a:endParaRPr>
          </a:p>
          <a:p>
            <a:pPr marL="514350" indent="-514350" eaLnBrk="0" hangingPunct="0">
              <a:spcBef>
                <a:spcPts val="0"/>
              </a:spcBef>
              <a:buFont typeface="+mj-lt"/>
              <a:buAutoNum type="arabicPeriod" startAt="2"/>
              <a:defRPr/>
            </a:pPr>
            <a:r>
              <a:rPr kumimoji="0" lang="zh-TW" altLang="en-US" sz="2800" dirty="0">
                <a:solidFill>
                  <a:srgbClr val="FF0000"/>
                </a:solidFill>
                <a:latin typeface="微軟正黑體" panose="020B0604030504040204" pitchFamily="34" charset="-120"/>
                <a:ea typeface="微軟正黑體" panose="020B0604030504040204" pitchFamily="34" charset="-120"/>
              </a:rPr>
              <a:t>分發以一次為限，一經分發後不得申請更改</a:t>
            </a:r>
            <a:r>
              <a:rPr kumimoji="0" lang="zh-TW" altLang="en-US" sz="2800" dirty="0">
                <a:solidFill>
                  <a:prstClr val="black"/>
                </a:solidFill>
                <a:latin typeface="微軟正黑體" panose="020B0604030504040204" pitchFamily="34" charset="-120"/>
                <a:ea typeface="微軟正黑體" panose="020B0604030504040204" pitchFamily="34" charset="-120"/>
              </a:rPr>
              <a:t>。</a:t>
            </a:r>
            <a:r>
              <a:rPr kumimoji="0" lang="en-US" altLang="zh-TW" sz="2800" dirty="0">
                <a:solidFill>
                  <a:prstClr val="black"/>
                </a:solidFill>
                <a:latin typeface="微軟正黑體" panose="020B0604030504040204" pitchFamily="34" charset="-120"/>
                <a:ea typeface="微軟正黑體" panose="020B0604030504040204" pitchFamily="34" charset="-120"/>
              </a:rPr>
              <a:t/>
            </a:r>
            <a:br>
              <a:rPr kumimoji="0" lang="en-US" altLang="zh-TW" sz="2800" dirty="0">
                <a:solidFill>
                  <a:prstClr val="black"/>
                </a:solidFill>
                <a:latin typeface="微軟正黑體" panose="020B0604030504040204" pitchFamily="34" charset="-120"/>
                <a:ea typeface="微軟正黑體" panose="020B0604030504040204" pitchFamily="34" charset="-120"/>
              </a:rPr>
            </a:br>
            <a:r>
              <a:rPr kumimoji="0" lang="zh-TW" altLang="en-US" sz="2800" dirty="0">
                <a:solidFill>
                  <a:prstClr val="black"/>
                </a:solidFill>
                <a:latin typeface="微軟正黑體" panose="020B0604030504040204" pitchFamily="34" charset="-120"/>
                <a:ea typeface="微軟正黑體" panose="020B0604030504040204" pitchFamily="34" charset="-120"/>
              </a:rPr>
              <a:t>錄取名額：</a:t>
            </a:r>
            <a:r>
              <a:rPr kumimoji="0" lang="zh-TW" altLang="en-US" sz="2800" u="sng" dirty="0">
                <a:solidFill>
                  <a:schemeClr val="accent2"/>
                </a:solidFill>
                <a:latin typeface="微軟正黑體" panose="020B0604030504040204" pitchFamily="34" charset="-120"/>
                <a:ea typeface="微軟正黑體" panose="020B0604030504040204" pitchFamily="34" charset="-120"/>
              </a:rPr>
              <a:t>國立學校每班內含</a:t>
            </a:r>
            <a:r>
              <a:rPr kumimoji="0" lang="en-US" altLang="zh-TW" sz="2800" u="sng" dirty="0">
                <a:solidFill>
                  <a:schemeClr val="accent2"/>
                </a:solidFill>
                <a:latin typeface="微軟正黑體" panose="020B0604030504040204" pitchFamily="34" charset="-120"/>
                <a:ea typeface="微軟正黑體" panose="020B0604030504040204" pitchFamily="34" charset="-120"/>
              </a:rPr>
              <a:t>2</a:t>
            </a:r>
            <a:r>
              <a:rPr kumimoji="0" lang="zh-TW" altLang="en-US" sz="2800" u="sng" dirty="0">
                <a:solidFill>
                  <a:schemeClr val="accent2"/>
                </a:solidFill>
                <a:latin typeface="微軟正黑體" panose="020B0604030504040204" pitchFamily="34" charset="-120"/>
                <a:ea typeface="微軟正黑體" panose="020B0604030504040204" pitchFamily="34" charset="-120"/>
              </a:rPr>
              <a:t>名</a:t>
            </a:r>
            <a:r>
              <a:rPr kumimoji="0" lang="zh-TW" altLang="en-US" sz="2800" dirty="0">
                <a:solidFill>
                  <a:schemeClr val="accent2"/>
                </a:solidFill>
                <a:latin typeface="微軟正黑體" panose="020B0604030504040204" pitchFamily="34" charset="-120"/>
                <a:ea typeface="微軟正黑體" panose="020B0604030504040204" pitchFamily="34" charset="-120"/>
              </a:rPr>
              <a:t>，</a:t>
            </a:r>
            <a:r>
              <a:rPr kumimoji="0" lang="en-US" altLang="zh-TW" sz="2800" u="sng" dirty="0">
                <a:solidFill>
                  <a:schemeClr val="accent2"/>
                </a:solidFill>
                <a:latin typeface="微軟正黑體" panose="020B0604030504040204" pitchFamily="34" charset="-120"/>
                <a:ea typeface="微軟正黑體" panose="020B0604030504040204" pitchFamily="34" charset="-120"/>
              </a:rPr>
              <a:t/>
            </a:r>
            <a:br>
              <a:rPr kumimoji="0" lang="en-US" altLang="zh-TW" sz="2800" u="sng" dirty="0">
                <a:solidFill>
                  <a:schemeClr val="accent2"/>
                </a:solidFill>
                <a:latin typeface="微軟正黑體" panose="020B0604030504040204" pitchFamily="34" charset="-120"/>
                <a:ea typeface="微軟正黑體" panose="020B0604030504040204" pitchFamily="34" charset="-120"/>
              </a:rPr>
            </a:br>
            <a:r>
              <a:rPr kumimoji="0" lang="zh-TW" altLang="en-US" sz="2800" dirty="0">
                <a:solidFill>
                  <a:schemeClr val="accent2"/>
                </a:solidFill>
                <a:latin typeface="微軟正黑體" panose="020B0604030504040204" pitchFamily="34" charset="-120"/>
                <a:ea typeface="微軟正黑體" panose="020B0604030504040204" pitchFamily="34" charset="-120"/>
              </a:rPr>
              <a:t>　　　　　</a:t>
            </a:r>
            <a:r>
              <a:rPr kumimoji="0" lang="zh-TW" altLang="en-US" sz="2800" u="sng" dirty="0">
                <a:solidFill>
                  <a:schemeClr val="accent2"/>
                </a:solidFill>
                <a:latin typeface="微軟正黑體" panose="020B0604030504040204" pitchFamily="34" charset="-120"/>
                <a:ea typeface="微軟正黑體" panose="020B0604030504040204" pitchFamily="34" charset="-120"/>
              </a:rPr>
              <a:t>私立學校每班外加</a:t>
            </a:r>
            <a:r>
              <a:rPr kumimoji="0" lang="en-US" altLang="zh-TW" sz="2800" u="sng" dirty="0">
                <a:solidFill>
                  <a:schemeClr val="accent2"/>
                </a:solidFill>
                <a:latin typeface="微軟正黑體" panose="020B0604030504040204" pitchFamily="34" charset="-120"/>
                <a:ea typeface="微軟正黑體" panose="020B0604030504040204" pitchFamily="34" charset="-120"/>
              </a:rPr>
              <a:t>2</a:t>
            </a:r>
            <a:r>
              <a:rPr kumimoji="0" lang="zh-TW" altLang="en-US" sz="2800" u="sng" dirty="0">
                <a:solidFill>
                  <a:schemeClr val="accent2"/>
                </a:solidFill>
                <a:latin typeface="微軟正黑體" panose="020B0604030504040204" pitchFamily="34" charset="-120"/>
                <a:ea typeface="微軟正黑體" panose="020B0604030504040204" pitchFamily="34" charset="-120"/>
              </a:rPr>
              <a:t>名</a:t>
            </a:r>
            <a:r>
              <a:rPr kumimoji="0" lang="zh-TW" altLang="en-US" sz="2800" dirty="0">
                <a:solidFill>
                  <a:schemeClr val="accent2"/>
                </a:solidFill>
                <a:latin typeface="微軟正黑體" panose="020B0604030504040204" pitchFamily="34" charset="-120"/>
                <a:ea typeface="微軟正黑體" panose="020B0604030504040204" pitchFamily="34" charset="-120"/>
              </a:rPr>
              <a:t>。</a:t>
            </a:r>
            <a:endParaRPr kumimoji="0" lang="en-US" altLang="zh-TW" sz="2800" dirty="0">
              <a:solidFill>
                <a:schemeClr val="accent2"/>
              </a:solidFill>
              <a:latin typeface="微軟正黑體" panose="020B0604030504040204" pitchFamily="34" charset="-120"/>
              <a:ea typeface="微軟正黑體" panose="020B0604030504040204" pitchFamily="34" charset="-120"/>
            </a:endParaRPr>
          </a:p>
        </p:txBody>
      </p:sp>
      <p:graphicFrame>
        <p:nvGraphicFramePr>
          <p:cNvPr id="4" name="資料庫圖表 3"/>
          <p:cNvGraphicFramePr/>
          <p:nvPr>
            <p:extLst>
              <p:ext uri="{D42A27DB-BD31-4B8C-83A1-F6EECF244321}">
                <p14:modId xmlns:p14="http://schemas.microsoft.com/office/powerpoint/2010/main" val="959419376"/>
              </p:ext>
            </p:extLst>
          </p:nvPr>
        </p:nvGraphicFramePr>
        <p:xfrm>
          <a:off x="539552" y="2132856"/>
          <a:ext cx="8280920"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5023347"/>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2188"/>
            <a:ext cx="9144000" cy="1296000"/>
          </a:xfrm>
        </p:spPr>
        <p:txBody>
          <a:bodyPr>
            <a:noAutofit/>
          </a:bodyPr>
          <a:lstStyle/>
          <a:p>
            <a:pPr algn="ctr"/>
            <a:r>
              <a:rPr lang="zh-TW" altLang="en-US" sz="4400" dirty="0">
                <a:latin typeface="微軟正黑體" panose="020B0604030504040204" pitchFamily="34" charset="-120"/>
              </a:rPr>
              <a:t>技優甄審</a:t>
            </a:r>
            <a:r>
              <a:rPr lang="zh-TW" altLang="en-US" sz="4400" dirty="0">
                <a:latin typeface="微軟正黑體" panose="020B0604030504040204" pitchFamily="34" charset="-120"/>
                <a:ea typeface="微軟正黑體" panose="020B0604030504040204" pitchFamily="34" charset="-120"/>
              </a:rPr>
              <a:t>流程</a:t>
            </a:r>
          </a:p>
        </p:txBody>
      </p:sp>
      <p:sp>
        <p:nvSpPr>
          <p:cNvPr id="15" name="矩形 14"/>
          <p:cNvSpPr/>
          <p:nvPr/>
        </p:nvSpPr>
        <p:spPr>
          <a:xfrm>
            <a:off x="971600" y="1628800"/>
            <a:ext cx="2520000" cy="136800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報名</a:t>
            </a:r>
            <a:r>
              <a:rPr lang="en-US" altLang="zh-TW" sz="2200" b="1" dirty="0">
                <a:solidFill>
                  <a:srgbClr val="FFFF00"/>
                </a:solidFill>
                <a:latin typeface="微軟正黑體" panose="020B0604030504040204" pitchFamily="34" charset="-120"/>
                <a:ea typeface="微軟正黑體" panose="020B0604030504040204" pitchFamily="34" charset="-120"/>
              </a:rPr>
              <a:t>(</a:t>
            </a:r>
            <a:r>
              <a:rPr lang="zh-TW" altLang="en-US" sz="2200" b="1" dirty="0">
                <a:solidFill>
                  <a:srgbClr val="FFFF00"/>
                </a:solidFill>
                <a:latin typeface="微軟正黑體" panose="020B0604030504040204" pitchFamily="34" charset="-120"/>
                <a:ea typeface="微軟正黑體" panose="020B0604030504040204" pitchFamily="34" charset="-120"/>
              </a:rPr>
              <a:t>繳件</a:t>
            </a:r>
            <a:r>
              <a:rPr lang="en-US" altLang="zh-TW" sz="2200" b="1" dirty="0">
                <a:solidFill>
                  <a:srgbClr val="FFFF00"/>
                </a:solidFill>
                <a:latin typeface="微軟正黑體" panose="020B0604030504040204" pitchFamily="34" charset="-120"/>
                <a:ea typeface="微軟正黑體" panose="020B0604030504040204" pitchFamily="34" charset="-120"/>
              </a:rPr>
              <a:t>)</a:t>
            </a:r>
          </a:p>
          <a:p>
            <a:pPr algn="ctr"/>
            <a:r>
              <a:rPr lang="zh-TW" altLang="en-US" sz="2000" b="1" dirty="0">
                <a:latin typeface="微軟正黑體" panose="020B0604030504040204" pitchFamily="34" charset="-120"/>
              </a:rPr>
              <a:t>集體：</a:t>
            </a:r>
            <a:r>
              <a:rPr lang="en-US" altLang="zh-TW" sz="2000" b="1" dirty="0">
                <a:latin typeface="微軟正黑體" panose="020B0604030504040204" pitchFamily="34" charset="-120"/>
              </a:rPr>
              <a:t>5/21(</a:t>
            </a:r>
            <a:r>
              <a:rPr lang="zh-TW" altLang="en-US" sz="2000" b="1" dirty="0">
                <a:latin typeface="微軟正黑體" panose="020B0604030504040204" pitchFamily="34" charset="-120"/>
              </a:rPr>
              <a:t>四</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前</a:t>
            </a:r>
            <a:endParaRPr lang="en-US" altLang="zh-TW" sz="2000" b="1" dirty="0">
              <a:latin typeface="微軟正黑體" panose="020B0604030504040204" pitchFamily="34" charset="-120"/>
            </a:endParaRPr>
          </a:p>
          <a:p>
            <a:pPr algn="ctr"/>
            <a:r>
              <a:rPr lang="zh-TW" altLang="en-US" sz="2000" b="1" dirty="0">
                <a:latin typeface="微軟正黑體" panose="020B0604030504040204" pitchFamily="34" charset="-120"/>
              </a:rPr>
              <a:t>個別：</a:t>
            </a:r>
            <a:r>
              <a:rPr lang="en-US" altLang="zh-TW" sz="2000" b="1" dirty="0">
                <a:latin typeface="微軟正黑體" panose="020B0604030504040204" pitchFamily="34" charset="-120"/>
              </a:rPr>
              <a:t>5/22(</a:t>
            </a:r>
            <a:r>
              <a:rPr lang="zh-TW" altLang="en-US" sz="2000" b="1" dirty="0">
                <a:latin typeface="微軟正黑體" panose="020B0604030504040204" pitchFamily="34" charset="-120"/>
              </a:rPr>
              <a:t>五</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前</a:t>
            </a:r>
          </a:p>
        </p:txBody>
      </p:sp>
      <p:sp>
        <p:nvSpPr>
          <p:cNvPr id="26" name="矩形 25"/>
          <p:cNvSpPr/>
          <p:nvPr/>
        </p:nvSpPr>
        <p:spPr>
          <a:xfrm>
            <a:off x="971600" y="4149080"/>
            <a:ext cx="2520192"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放榜</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6/10</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三</a:t>
            </a:r>
            <a:r>
              <a:rPr lang="en-US" altLang="zh-TW" sz="2000" b="1" dirty="0">
                <a:latin typeface="微軟正黑體" panose="020B0604030504040204" pitchFamily="34" charset="-120"/>
              </a:rPr>
              <a:t>) 11:00</a:t>
            </a:r>
            <a:endParaRPr lang="zh-TW" altLang="en-US" sz="2000" b="1" dirty="0">
              <a:latin typeface="微軟正黑體" panose="020B0604030504040204" pitchFamily="34" charset="-120"/>
              <a:ea typeface="微軟正黑體" panose="020B0604030504040204" pitchFamily="34" charset="-120"/>
            </a:endParaRPr>
          </a:p>
        </p:txBody>
      </p:sp>
      <p:sp>
        <p:nvSpPr>
          <p:cNvPr id="35" name="矩形 34"/>
          <p:cNvSpPr/>
          <p:nvPr/>
        </p:nvSpPr>
        <p:spPr>
          <a:xfrm>
            <a:off x="5652120" y="1628800"/>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報到</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6/11</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四</a:t>
            </a:r>
            <a:r>
              <a:rPr lang="en-US" altLang="zh-TW" sz="2000" b="1" dirty="0">
                <a:latin typeface="微軟正黑體" panose="020B0604030504040204" pitchFamily="34" charset="-120"/>
              </a:rPr>
              <a:t>) 11:00</a:t>
            </a:r>
            <a:r>
              <a:rPr lang="zh-TW" altLang="en-US" sz="2000" b="1" dirty="0">
                <a:latin typeface="微軟正黑體" panose="020B0604030504040204" pitchFamily="34" charset="-120"/>
                <a:ea typeface="微軟正黑體" panose="020B0604030504040204" pitchFamily="34" charset="-120"/>
              </a:rPr>
              <a:t>前</a:t>
            </a:r>
          </a:p>
        </p:txBody>
      </p:sp>
      <p:sp>
        <p:nvSpPr>
          <p:cNvPr id="36" name="矩形 35"/>
          <p:cNvSpPr/>
          <p:nvPr/>
        </p:nvSpPr>
        <p:spPr>
          <a:xfrm>
            <a:off x="5646350" y="4149080"/>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放棄錄取資格</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不滿意錄取學校或未錄取</a:t>
            </a:r>
            <a:r>
              <a:rPr lang="en-US" altLang="zh-TW" sz="2000" b="1" dirty="0">
                <a:latin typeface="微軟正黑體" panose="020B0604030504040204" pitchFamily="34" charset="-120"/>
                <a:ea typeface="微軟正黑體" panose="020B0604030504040204" pitchFamily="34" charset="-120"/>
              </a:rPr>
              <a:t>)</a:t>
            </a:r>
          </a:p>
          <a:p>
            <a:pPr algn="ctr"/>
            <a:r>
              <a:rPr lang="en-US" altLang="zh-TW" sz="2000" b="1" dirty="0">
                <a:latin typeface="微軟正黑體" panose="020B0604030504040204" pitchFamily="34" charset="-120"/>
                <a:ea typeface="微軟正黑體" panose="020B0604030504040204" pitchFamily="34" charset="-120"/>
              </a:rPr>
              <a:t>6/12</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五</a:t>
            </a:r>
            <a:r>
              <a:rPr lang="en-US" altLang="zh-TW" sz="2000" b="1" dirty="0">
                <a:latin typeface="微軟正黑體" panose="020B0604030504040204" pitchFamily="34" charset="-120"/>
              </a:rPr>
              <a:t>) 12:00</a:t>
            </a:r>
            <a:r>
              <a:rPr lang="zh-TW" altLang="en-US" sz="2000" b="1" dirty="0">
                <a:latin typeface="微軟正黑體" panose="020B0604030504040204" pitchFamily="34" charset="-120"/>
              </a:rPr>
              <a:t>前</a:t>
            </a:r>
            <a:endParaRPr lang="zh-TW" altLang="en-US" sz="2000" b="1" dirty="0">
              <a:latin typeface="微軟正黑體" panose="020B0604030504040204" pitchFamily="34" charset="-120"/>
              <a:ea typeface="微軟正黑體" panose="020B0604030504040204" pitchFamily="34" charset="-120"/>
            </a:endParaRPr>
          </a:p>
        </p:txBody>
      </p:sp>
      <p:cxnSp>
        <p:nvCxnSpPr>
          <p:cNvPr id="39" name="直線單箭頭接點 38"/>
          <p:cNvCxnSpPr>
            <a:stCxn id="35" idx="2"/>
          </p:cNvCxnSpPr>
          <p:nvPr/>
        </p:nvCxnSpPr>
        <p:spPr>
          <a:xfrm flipH="1">
            <a:off x="6906352" y="2996800"/>
            <a:ext cx="5768" cy="115228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p:cNvCxnSpPr>
            <a:stCxn id="15" idx="2"/>
            <a:endCxn id="26" idx="0"/>
          </p:cNvCxnSpPr>
          <p:nvPr/>
        </p:nvCxnSpPr>
        <p:spPr>
          <a:xfrm rot="16200000" flipH="1">
            <a:off x="1655508" y="3572892"/>
            <a:ext cx="1152280" cy="96"/>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7" name="肘形接點 36"/>
          <p:cNvCxnSpPr>
            <a:stCxn id="26" idx="3"/>
            <a:endCxn id="35" idx="1"/>
          </p:cNvCxnSpPr>
          <p:nvPr/>
        </p:nvCxnSpPr>
        <p:spPr>
          <a:xfrm flipV="1">
            <a:off x="3491792" y="2312800"/>
            <a:ext cx="2160328" cy="2520280"/>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60696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2" name="群組 11"/>
          <p:cNvGrpSpPr>
            <a:grpSpLocks/>
          </p:cNvGrpSpPr>
          <p:nvPr/>
        </p:nvGrpSpPr>
        <p:grpSpPr bwMode="auto">
          <a:xfrm>
            <a:off x="509588" y="1409700"/>
            <a:ext cx="7970837" cy="3938588"/>
            <a:chOff x="529900" y="1616727"/>
            <a:chExt cx="7971270" cy="3937878"/>
          </a:xfrm>
        </p:grpSpPr>
        <p:sp>
          <p:nvSpPr>
            <p:cNvPr id="7173" name="文字方塊 21"/>
            <p:cNvSpPr txBox="1">
              <a:spLocks noChangeArrowheads="1"/>
            </p:cNvSpPr>
            <p:nvPr/>
          </p:nvSpPr>
          <p:spPr bwMode="auto">
            <a:xfrm>
              <a:off x="4838609" y="4076908"/>
              <a:ext cx="3386321" cy="523781"/>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FF0000"/>
                  </a:solidFill>
                  <a:latin typeface="+mj-ea"/>
                  <a:ea typeface="+mj-ea"/>
                </a:rPr>
                <a:t>免試入學、特色招生</a:t>
              </a:r>
            </a:p>
          </p:txBody>
        </p:sp>
        <p:sp>
          <p:nvSpPr>
            <p:cNvPr id="155654" name="文字方塊 23"/>
            <p:cNvSpPr txBox="1">
              <a:spLocks noChangeArrowheads="1"/>
            </p:cNvSpPr>
            <p:nvPr/>
          </p:nvSpPr>
          <p:spPr bwMode="auto">
            <a:xfrm>
              <a:off x="3372212"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mj-ea"/>
                  <a:ea typeface="+mj-ea"/>
                </a:rPr>
                <a:t>基測</a:t>
              </a:r>
            </a:p>
          </p:txBody>
        </p:sp>
        <p:sp>
          <p:nvSpPr>
            <p:cNvPr id="25" name="Text Box 34"/>
            <p:cNvSpPr txBox="1">
              <a:spLocks noChangeArrowheads="1"/>
            </p:cNvSpPr>
            <p:nvPr/>
          </p:nvSpPr>
          <p:spPr bwMode="auto">
            <a:xfrm>
              <a:off x="2968525" y="3447025"/>
              <a:ext cx="1753258" cy="463762"/>
            </a:xfrm>
            <a:prstGeom prst="rect">
              <a:avLst/>
            </a:prstGeom>
            <a:noFill/>
            <a:ln>
              <a:noFill/>
            </a:ln>
            <a:scene3d>
              <a:camera prst="orthographicFront"/>
              <a:lightRig rig="threePt" dir="t"/>
            </a:scene3d>
            <a:sp3d>
              <a:bevelT/>
            </a:sp3d>
            <a:extLst/>
          </p:spPr>
          <p:txBody>
            <a:bodyPr wrap="square" lIns="90000" tIns="46800" rIns="90000" bIns="46800">
              <a:spAutoFit/>
            </a:bodyPr>
            <a:lstStyle/>
            <a:p>
              <a:pPr>
                <a:defRPr/>
              </a:pPr>
              <a:r>
                <a:rPr kumimoji="0" lang="en-US" altLang="zh-TW" sz="2400" b="1" dirty="0">
                  <a:latin typeface="+mj-ea"/>
                  <a:ea typeface="+mj-ea"/>
                </a:rPr>
                <a:t>90~102</a:t>
              </a:r>
              <a:r>
                <a:rPr kumimoji="0" lang="zh-TW" altLang="en-US" sz="2400" b="1" dirty="0">
                  <a:latin typeface="+mj-ea"/>
                  <a:ea typeface="+mj-ea"/>
                </a:rPr>
                <a:t>年</a:t>
              </a:r>
              <a:endParaRPr kumimoji="0" lang="zh-TW" altLang="zh-TW" sz="2400" b="1" dirty="0">
                <a:latin typeface="+mj-ea"/>
                <a:ea typeface="+mj-ea"/>
              </a:endParaRPr>
            </a:p>
          </p:txBody>
        </p:sp>
        <p:sp>
          <p:nvSpPr>
            <p:cNvPr id="155658" name="Line 27"/>
            <p:cNvSpPr>
              <a:spLocks noChangeShapeType="1"/>
            </p:cNvSpPr>
            <p:nvPr/>
          </p:nvSpPr>
          <p:spPr bwMode="auto">
            <a:xfrm flipV="1">
              <a:off x="2955647" y="3884026"/>
              <a:ext cx="1855994" cy="0"/>
            </a:xfrm>
            <a:prstGeom prst="line">
              <a:avLst/>
            </a:prstGeom>
            <a:noFill/>
            <a:ln w="9525">
              <a:solidFill>
                <a:schemeClr val="tx1"/>
              </a:solidFill>
              <a:miter lim="800000"/>
              <a:headEnd type="oval" w="lg" len="med"/>
              <a:tailEnd type="oval" w="lg"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latin typeface="+mj-ea"/>
                <a:ea typeface="+mj-ea"/>
              </a:endParaRPr>
            </a:p>
          </p:txBody>
        </p:sp>
        <p:sp>
          <p:nvSpPr>
            <p:cNvPr id="155659" name="Line 27"/>
            <p:cNvSpPr>
              <a:spLocks noChangeShapeType="1"/>
            </p:cNvSpPr>
            <p:nvPr/>
          </p:nvSpPr>
          <p:spPr bwMode="auto">
            <a:xfrm flipV="1">
              <a:off x="4859859" y="3868473"/>
              <a:ext cx="2905409" cy="14785"/>
            </a:xfrm>
            <a:prstGeom prst="line">
              <a:avLst/>
            </a:prstGeom>
            <a:noFill/>
            <a:ln w="9525">
              <a:solidFill>
                <a:schemeClr val="tx1"/>
              </a:solidFill>
              <a:miter lim="800000"/>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latin typeface="+mj-ea"/>
                <a:ea typeface="+mj-ea"/>
              </a:endParaRPr>
            </a:p>
          </p:txBody>
        </p:sp>
        <p:sp>
          <p:nvSpPr>
            <p:cNvPr id="32" name="Text Box 34"/>
            <p:cNvSpPr txBox="1">
              <a:spLocks noChangeArrowheads="1"/>
            </p:cNvSpPr>
            <p:nvPr/>
          </p:nvSpPr>
          <p:spPr bwMode="auto">
            <a:xfrm>
              <a:off x="4859859" y="3404627"/>
              <a:ext cx="2181078" cy="463762"/>
            </a:xfrm>
            <a:prstGeom prst="rect">
              <a:avLst/>
            </a:prstGeom>
            <a:noFill/>
            <a:ln>
              <a:noFill/>
            </a:ln>
            <a:scene3d>
              <a:camera prst="orthographicFront"/>
              <a:lightRig rig="threePt" dir="t"/>
            </a:scene3d>
            <a:sp3d>
              <a:bevelT/>
            </a:sp3d>
            <a:extLst/>
          </p:spPr>
          <p:txBody>
            <a:bodyPr wrap="square" lIns="90000" tIns="46800" rIns="90000" bIns="46800">
              <a:spAutoFit/>
            </a:bodyPr>
            <a:lstStyle/>
            <a:p>
              <a:pPr>
                <a:defRPr/>
              </a:pPr>
              <a:r>
                <a:rPr kumimoji="0" lang="en-US" altLang="zh-TW" sz="2400" b="1" dirty="0">
                  <a:latin typeface="+mj-ea"/>
                  <a:ea typeface="+mj-ea"/>
                </a:rPr>
                <a:t>103</a:t>
              </a:r>
              <a:r>
                <a:rPr kumimoji="0" lang="zh-TW" altLang="en-US" sz="2400" b="1" dirty="0">
                  <a:latin typeface="+mj-ea"/>
                  <a:ea typeface="+mj-ea"/>
                </a:rPr>
                <a:t>年～迄今</a:t>
              </a:r>
              <a:endParaRPr kumimoji="0" lang="zh-TW" altLang="zh-TW" sz="2400" b="1" dirty="0">
                <a:latin typeface="+mj-ea"/>
                <a:ea typeface="+mj-ea"/>
              </a:endParaRPr>
            </a:p>
          </p:txBody>
        </p:sp>
        <p:sp>
          <p:nvSpPr>
            <p:cNvPr id="33" name="Text Box 34"/>
            <p:cNvSpPr txBox="1">
              <a:spLocks noChangeArrowheads="1"/>
            </p:cNvSpPr>
            <p:nvPr/>
          </p:nvSpPr>
          <p:spPr bwMode="auto">
            <a:xfrm>
              <a:off x="529900" y="3404627"/>
              <a:ext cx="2320121"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zh-TW" altLang="en-US" sz="2400" b="1" dirty="0">
                  <a:latin typeface="+mj-ea"/>
                  <a:ea typeface="+mj-ea"/>
                </a:rPr>
                <a:t>民國</a:t>
              </a:r>
              <a:r>
                <a:rPr kumimoji="0" lang="en-US" altLang="zh-TW" sz="2400" b="1" dirty="0">
                  <a:latin typeface="+mj-ea"/>
                  <a:ea typeface="+mj-ea"/>
                </a:rPr>
                <a:t>90</a:t>
              </a:r>
              <a:r>
                <a:rPr kumimoji="0" lang="zh-TW" altLang="en-US" sz="2400" b="1" dirty="0">
                  <a:latin typeface="+mj-ea"/>
                  <a:ea typeface="+mj-ea"/>
                </a:rPr>
                <a:t>年以前</a:t>
              </a:r>
              <a:endParaRPr kumimoji="0" lang="zh-TW" altLang="zh-TW" sz="2400" b="1" dirty="0">
                <a:latin typeface="+mj-ea"/>
                <a:ea typeface="+mj-ea"/>
              </a:endParaRPr>
            </a:p>
          </p:txBody>
        </p:sp>
        <p:sp>
          <p:nvSpPr>
            <p:cNvPr id="4" name="文字方塊 3"/>
            <p:cNvSpPr txBox="1"/>
            <p:nvPr/>
          </p:nvSpPr>
          <p:spPr>
            <a:xfrm>
              <a:off x="610866" y="1616727"/>
              <a:ext cx="4561136" cy="584095"/>
            </a:xfrm>
            <a:prstGeom prst="rect">
              <a:avLst/>
            </a:prstGeom>
            <a:noFill/>
          </p:spPr>
          <p:txBody>
            <a:bodyPr>
              <a:spAutoFit/>
            </a:bodyPr>
            <a:lstStyle/>
            <a:p>
              <a:pPr>
                <a:defRPr/>
              </a:pPr>
              <a:r>
                <a:rPr lang="zh-TW" altLang="en-US" sz="3200" b="1" dirty="0">
                  <a:solidFill>
                    <a:srgbClr val="FF0000"/>
                  </a:solidFill>
                  <a:latin typeface="+mj-ea"/>
                  <a:ea typeface="+mj-ea"/>
                </a:rPr>
                <a:t>以</a:t>
              </a:r>
              <a:r>
                <a:rPr lang="en-US" altLang="zh-TW" sz="3200" b="1" dirty="0">
                  <a:solidFill>
                    <a:srgbClr val="FF0000"/>
                  </a:solidFill>
                  <a:latin typeface="+mj-ea"/>
                  <a:ea typeface="+mj-ea"/>
                </a:rPr>
                <a:t>『</a:t>
              </a:r>
              <a:r>
                <a:rPr lang="zh-TW" altLang="en-US" sz="3200" b="1" dirty="0">
                  <a:solidFill>
                    <a:srgbClr val="FF0000"/>
                  </a:solidFill>
                  <a:latin typeface="+mj-ea"/>
                  <a:ea typeface="+mj-ea"/>
                </a:rPr>
                <a:t>考試</a:t>
              </a:r>
              <a:r>
                <a:rPr lang="en-US" altLang="zh-TW" sz="3200" b="1" dirty="0">
                  <a:solidFill>
                    <a:srgbClr val="FF0000"/>
                  </a:solidFill>
                  <a:latin typeface="+mj-ea"/>
                  <a:ea typeface="+mj-ea"/>
                </a:rPr>
                <a:t>』</a:t>
              </a:r>
              <a:r>
                <a:rPr lang="zh-TW" altLang="en-US" sz="3200" b="1" dirty="0">
                  <a:solidFill>
                    <a:srgbClr val="FF0000"/>
                  </a:solidFill>
                  <a:latin typeface="+mj-ea"/>
                  <a:ea typeface="+mj-ea"/>
                </a:rPr>
                <a:t>為主的入學</a:t>
              </a:r>
            </a:p>
          </p:txBody>
        </p:sp>
        <p:sp>
          <p:nvSpPr>
            <p:cNvPr id="10260" name="右大括弧 2"/>
            <p:cNvSpPr>
              <a:spLocks/>
            </p:cNvSpPr>
            <p:nvPr/>
          </p:nvSpPr>
          <p:spPr bwMode="auto">
            <a:xfrm rot="-5400000">
              <a:off x="2530300" y="127429"/>
              <a:ext cx="349187" cy="4188052"/>
            </a:xfrm>
            <a:prstGeom prst="rightBrace">
              <a:avLst>
                <a:gd name="adj1" fmla="val 33427"/>
                <a:gd name="adj2" fmla="val 50384"/>
              </a:avLst>
            </a:prstGeom>
            <a:noFill/>
            <a:ln w="19050" algn="ctr">
              <a:solidFill>
                <a:srgbClr val="000099"/>
              </a:solidFill>
              <a:round/>
              <a:headEnd/>
              <a:tailEnd/>
            </a:ln>
            <a:effectLst>
              <a:outerShdw dist="20000" dir="5400000" rotWithShape="0">
                <a:srgbClr val="000000">
                  <a:alpha val="37999"/>
                </a:srgbClr>
              </a:outerShdw>
            </a:effectLst>
            <a:extLst/>
          </p:spPr>
          <p:txBody>
            <a:bodyPr/>
            <a:lstStyle/>
            <a:p>
              <a:pPr>
                <a:spcBef>
                  <a:spcPct val="50000"/>
                </a:spcBef>
                <a:defRPr/>
              </a:pPr>
              <a:endParaRPr lang="zh-TW" altLang="en-US" sz="2400">
                <a:latin typeface="+mj-ea"/>
                <a:ea typeface="+mj-ea"/>
              </a:endParaRPr>
            </a:p>
          </p:txBody>
        </p:sp>
        <p:sp>
          <p:nvSpPr>
            <p:cNvPr id="3" name="Rectangle 41"/>
            <p:cNvSpPr>
              <a:spLocks noChangeArrowheads="1"/>
            </p:cNvSpPr>
            <p:nvPr/>
          </p:nvSpPr>
          <p:spPr bwMode="auto">
            <a:xfrm>
              <a:off x="611188" y="2396627"/>
              <a:ext cx="2328350" cy="1008000"/>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latin typeface="+mj-ea"/>
                  <a:ea typeface="+mj-ea"/>
                </a:rPr>
                <a:t>聯考入學</a:t>
              </a:r>
            </a:p>
          </p:txBody>
        </p:sp>
        <p:sp>
          <p:nvSpPr>
            <p:cNvPr id="39" name="Rectangle 41"/>
            <p:cNvSpPr>
              <a:spLocks noChangeArrowheads="1"/>
            </p:cNvSpPr>
            <p:nvPr/>
          </p:nvSpPr>
          <p:spPr bwMode="auto">
            <a:xfrm>
              <a:off x="2927966" y="2396627"/>
              <a:ext cx="1896554" cy="1008000"/>
            </a:xfrm>
            <a:prstGeom prst="rect">
              <a:avLst/>
            </a:prstGeom>
            <a:gradFill flip="none" rotWithShape="1">
              <a:gsLst>
                <a:gs pos="0">
                  <a:schemeClr val="tx2">
                    <a:lumMod val="60000"/>
                    <a:lumOff val="40000"/>
                  </a:schemeClr>
                </a:gs>
                <a:gs pos="44000">
                  <a:schemeClr val="tx2">
                    <a:lumMod val="20000"/>
                    <a:lumOff val="80000"/>
                  </a:schemeClr>
                </a:gs>
              </a:gsLst>
              <a:lin ang="16200000" scaled="1"/>
              <a:tileRect/>
            </a:gradFill>
            <a:ln w="15875">
              <a:solidFill>
                <a:schemeClr val="tx1"/>
              </a:solidFill>
              <a:prstDash val="solid"/>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000099"/>
                  </a:solidFill>
                  <a:latin typeface="+mj-ea"/>
                  <a:ea typeface="+mj-ea"/>
                </a:rPr>
                <a:t>多元入學</a:t>
              </a:r>
            </a:p>
          </p:txBody>
        </p:sp>
        <p:sp>
          <p:nvSpPr>
            <p:cNvPr id="40" name="文字方塊 21"/>
            <p:cNvSpPr txBox="1">
              <a:spLocks noChangeArrowheads="1"/>
            </p:cNvSpPr>
            <p:nvPr/>
          </p:nvSpPr>
          <p:spPr bwMode="auto">
            <a:xfrm>
              <a:off x="4811620" y="4600689"/>
              <a:ext cx="3689550" cy="953916"/>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000099"/>
                  </a:solidFill>
                  <a:latin typeface="+mj-ea"/>
                  <a:ea typeface="+mj-ea"/>
                </a:rPr>
                <a:t>興趣、性向、能力</a:t>
              </a:r>
              <a:endParaRPr lang="en-US" altLang="zh-TW" sz="2800" b="1" dirty="0">
                <a:solidFill>
                  <a:srgbClr val="000099"/>
                </a:solidFill>
                <a:latin typeface="+mj-ea"/>
                <a:ea typeface="+mj-ea"/>
              </a:endParaRPr>
            </a:p>
            <a:p>
              <a:pPr eaLnBrk="1" hangingPunct="1">
                <a:defRPr/>
              </a:pPr>
              <a:r>
                <a:rPr lang="zh-TW" altLang="en-US" sz="2800" b="1" dirty="0">
                  <a:solidFill>
                    <a:srgbClr val="000099"/>
                  </a:solidFill>
                  <a:latin typeface="+mj-ea"/>
                  <a:ea typeface="+mj-ea"/>
                </a:rPr>
                <a:t>會考：確保學力品質     </a:t>
              </a:r>
              <a:endParaRPr lang="zh-TW" altLang="en-US" sz="2800" b="1" dirty="0">
                <a:solidFill>
                  <a:srgbClr val="FF0000"/>
                </a:solidFill>
                <a:latin typeface="+mj-ea"/>
                <a:ea typeface="+mj-ea"/>
              </a:endParaRPr>
            </a:p>
          </p:txBody>
        </p:sp>
        <p:sp>
          <p:nvSpPr>
            <p:cNvPr id="155675" name="Line 27"/>
            <p:cNvSpPr>
              <a:spLocks noChangeShapeType="1"/>
            </p:cNvSpPr>
            <p:nvPr/>
          </p:nvSpPr>
          <p:spPr bwMode="auto">
            <a:xfrm>
              <a:off x="953669" y="3899233"/>
              <a:ext cx="1974297" cy="1"/>
            </a:xfrm>
            <a:prstGeom prst="line">
              <a:avLst/>
            </a:prstGeom>
            <a:noFill/>
            <a:ln w="9525">
              <a:solidFill>
                <a:schemeClr val="tx1"/>
              </a:solidFill>
              <a:miter lim="800000"/>
              <a:headEnd type="triangle" w="med" len="lg"/>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latin typeface="+mj-ea"/>
                <a:ea typeface="+mj-ea"/>
              </a:endParaRPr>
            </a:p>
          </p:txBody>
        </p:sp>
        <p:sp>
          <p:nvSpPr>
            <p:cNvPr id="8211" name="Rectangle 41"/>
            <p:cNvSpPr>
              <a:spLocks noChangeArrowheads="1"/>
            </p:cNvSpPr>
            <p:nvPr/>
          </p:nvSpPr>
          <p:spPr bwMode="auto">
            <a:xfrm>
              <a:off x="4824519" y="2389381"/>
              <a:ext cx="2940749" cy="1008000"/>
            </a:xfrm>
            <a:prstGeom prst="rect">
              <a:avLst/>
            </a:prstGeom>
            <a:gradFill>
              <a:gsLst>
                <a:gs pos="0">
                  <a:srgbClr val="FFC000"/>
                </a:gs>
                <a:gs pos="99583">
                  <a:schemeClr val="bg1"/>
                </a:gs>
                <a:gs pos="44000">
                  <a:srgbClr val="FFFF66"/>
                </a:gs>
              </a:gsLst>
              <a:lin ang="16200000" scaled="1"/>
            </a:gradFill>
            <a:ln w="15875">
              <a:solidFill>
                <a:schemeClr val="tx1"/>
              </a:solidFill>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FF0000"/>
                  </a:solidFill>
                  <a:latin typeface="+mj-ea"/>
                  <a:ea typeface="+mj-ea"/>
                </a:rPr>
                <a:t>多元</a:t>
              </a:r>
              <a:r>
                <a:rPr kumimoji="0" lang="zh-TW" altLang="en-US" sz="3000" b="1" dirty="0">
                  <a:solidFill>
                    <a:srgbClr val="FF0000"/>
                  </a:solidFill>
                  <a:latin typeface="+mj-ea"/>
                </a:rPr>
                <a:t>、</a:t>
              </a:r>
              <a:r>
                <a:rPr kumimoji="0" lang="zh-TW" altLang="en-US" sz="3000" b="1" dirty="0">
                  <a:solidFill>
                    <a:srgbClr val="FF0000"/>
                  </a:solidFill>
                  <a:latin typeface="+mj-ea"/>
                  <a:ea typeface="+mj-ea"/>
                </a:rPr>
                <a:t>適性入學</a:t>
              </a:r>
            </a:p>
          </p:txBody>
        </p:sp>
        <p:cxnSp>
          <p:nvCxnSpPr>
            <p:cNvPr id="5" name="直線接點 4"/>
            <p:cNvCxnSpPr/>
            <p:nvPr/>
          </p:nvCxnSpPr>
          <p:spPr>
            <a:xfrm flipH="1">
              <a:off x="2928742" y="2389701"/>
              <a:ext cx="11114" cy="31649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4811620" y="2430968"/>
              <a:ext cx="12701" cy="31236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5681" name="文字方塊 23"/>
            <p:cNvSpPr txBox="1">
              <a:spLocks noChangeArrowheads="1"/>
            </p:cNvSpPr>
            <p:nvPr/>
          </p:nvSpPr>
          <p:spPr bwMode="auto">
            <a:xfrm>
              <a:off x="1662027"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mj-ea"/>
                  <a:ea typeface="+mj-ea"/>
                </a:rPr>
                <a:t>聯考</a:t>
              </a:r>
            </a:p>
          </p:txBody>
        </p:sp>
      </p:grpSp>
      <p:sp>
        <p:nvSpPr>
          <p:cNvPr id="28" name="內容版面配置區 2"/>
          <p:cNvSpPr txBox="1">
            <a:spLocks/>
          </p:cNvSpPr>
          <p:nvPr/>
        </p:nvSpPr>
        <p:spPr bwMode="auto">
          <a:xfrm>
            <a:off x="2051720" y="5419725"/>
            <a:ext cx="7071274" cy="936625"/>
          </a:xfrm>
          <a:prstGeom prst="rect">
            <a:avLst/>
          </a:prstGeom>
          <a:noFill/>
          <a:ln>
            <a:noFill/>
          </a:ln>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defRPr/>
            </a:pPr>
            <a:r>
              <a:rPr lang="en-US" altLang="zh-TW" sz="3200" b="1" dirty="0">
                <a:latin typeface="+mj-ea"/>
                <a:ea typeface="+mj-ea"/>
              </a:rPr>
              <a:t>12</a:t>
            </a:r>
            <a:r>
              <a:rPr lang="zh-TW" altLang="en-US" sz="3200" b="1" dirty="0">
                <a:latin typeface="+mj-ea"/>
                <a:ea typeface="+mj-ea"/>
              </a:rPr>
              <a:t>年國教著重適性入學，</a:t>
            </a:r>
            <a:r>
              <a:rPr lang="en-US" altLang="zh-TW" sz="3200" b="1" dirty="0">
                <a:latin typeface="+mj-ea"/>
                <a:ea typeface="+mj-ea"/>
              </a:rPr>
              <a:t/>
            </a:r>
            <a:br>
              <a:rPr lang="en-US" altLang="zh-TW" sz="3200" b="1" dirty="0">
                <a:latin typeface="+mj-ea"/>
                <a:ea typeface="+mj-ea"/>
              </a:rPr>
            </a:br>
            <a:r>
              <a:rPr lang="zh-TW" altLang="en-US" sz="3200" b="1" dirty="0">
                <a:latin typeface="+mj-ea"/>
                <a:ea typeface="+mj-ea"/>
              </a:rPr>
              <a:t>引導</a:t>
            </a:r>
            <a:r>
              <a:rPr lang="zh-TW" altLang="en-US" sz="3200" b="1" dirty="0">
                <a:effectLst>
                  <a:outerShdw blurRad="38100" dist="38100" dir="2700000" algn="tl">
                    <a:srgbClr val="000000">
                      <a:alpha val="43137"/>
                    </a:srgbClr>
                  </a:outerShdw>
                </a:effectLst>
                <a:latin typeface="+mj-ea"/>
                <a:ea typeface="+mj-ea"/>
              </a:rPr>
              <a:t>教學活化</a:t>
            </a:r>
            <a:r>
              <a:rPr lang="zh-TW" altLang="en-US" sz="3200" b="1" dirty="0">
                <a:latin typeface="+mj-ea"/>
                <a:ea typeface="+mj-ea"/>
              </a:rPr>
              <a:t>與強化</a:t>
            </a:r>
            <a:r>
              <a:rPr lang="zh-TW" altLang="en-US" sz="3200" b="1" dirty="0">
                <a:effectLst>
                  <a:outerShdw blurRad="38100" dist="38100" dir="2700000" algn="tl">
                    <a:srgbClr val="000000">
                      <a:alpha val="43137"/>
                    </a:srgbClr>
                  </a:outerShdw>
                </a:effectLst>
                <a:latin typeface="+mj-ea"/>
                <a:ea typeface="+mj-ea"/>
              </a:rPr>
              <a:t>生涯輔導</a:t>
            </a:r>
            <a:endParaRPr lang="zh-TW" altLang="en-US" sz="3200" b="1" u="sng" dirty="0">
              <a:effectLst>
                <a:outerShdw blurRad="38100" dist="38100" dir="2700000" algn="tl">
                  <a:srgbClr val="000000">
                    <a:alpha val="43137"/>
                  </a:srgbClr>
                </a:outerShdw>
              </a:effectLst>
              <a:latin typeface="+mj-ea"/>
              <a:ea typeface="+mj-ea"/>
            </a:endParaRPr>
          </a:p>
        </p:txBody>
      </p:sp>
      <p:sp>
        <p:nvSpPr>
          <p:cNvPr id="24" name="標題 1"/>
          <p:cNvSpPr txBox="1">
            <a:spLocks/>
          </p:cNvSpPr>
          <p:nvPr/>
        </p:nvSpPr>
        <p:spPr>
          <a:xfrm>
            <a:off x="0" y="0"/>
            <a:ext cx="9144000" cy="1260000"/>
          </a:xfrm>
          <a:prstGeom prst="rect">
            <a:avLst/>
          </a:prstGeom>
          <a:solidFill>
            <a:schemeClr val="accent6">
              <a:lumMod val="75000"/>
            </a:schemeClr>
          </a:solidFill>
        </p:spPr>
        <p:txBody>
          <a:bodyPr anchor="ctr" anchorCtr="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latin typeface="+mj-ea"/>
              </a:rPr>
              <a:t>12</a:t>
            </a:r>
            <a:r>
              <a:rPr lang="zh-TW" altLang="en-US" b="1" dirty="0">
                <a:solidFill>
                  <a:schemeClr val="bg1"/>
                </a:solidFill>
                <a:latin typeface="+mj-ea"/>
              </a:rPr>
              <a:t>年國民基本教育入學方式</a:t>
            </a:r>
          </a:p>
        </p:txBody>
      </p:sp>
      <p:grpSp>
        <p:nvGrpSpPr>
          <p:cNvPr id="2" name="群組 1"/>
          <p:cNvGrpSpPr/>
          <p:nvPr/>
        </p:nvGrpSpPr>
        <p:grpSpPr>
          <a:xfrm>
            <a:off x="590550" y="1993900"/>
            <a:ext cx="7617016" cy="4419605"/>
            <a:chOff x="590550" y="1993900"/>
            <a:chExt cx="7617016" cy="4419605"/>
          </a:xfrm>
        </p:grpSpPr>
        <p:sp>
          <p:nvSpPr>
            <p:cNvPr id="23" name="矩形圖說文字 22"/>
            <p:cNvSpPr/>
            <p:nvPr/>
          </p:nvSpPr>
          <p:spPr>
            <a:xfrm>
              <a:off x="590550" y="5051966"/>
              <a:ext cx="3677239" cy="1361539"/>
            </a:xfrm>
            <a:prstGeom prst="wedgeRectCallout">
              <a:avLst>
                <a:gd name="adj1" fmla="val 64035"/>
                <a:gd name="adj2" fmla="val -9833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mj-ea"/>
                  <a:ea typeface="+mj-ea"/>
                </a:rPr>
                <a:t>給每個孩子</a:t>
              </a:r>
              <a:endParaRPr lang="en-US" altLang="zh-TW" sz="2400" b="1" dirty="0">
                <a:solidFill>
                  <a:schemeClr val="tx1"/>
                </a:solidFill>
                <a:latin typeface="+mj-ea"/>
                <a:ea typeface="+mj-ea"/>
              </a:endParaRPr>
            </a:p>
            <a:p>
              <a:pPr algn="ctr"/>
              <a:r>
                <a:rPr lang="zh-TW" altLang="en-US" sz="2400" b="1" dirty="0">
                  <a:solidFill>
                    <a:schemeClr val="tx1"/>
                  </a:solidFill>
                  <a:latin typeface="+mj-ea"/>
                  <a:ea typeface="+mj-ea"/>
                </a:rPr>
                <a:t>適性發展的方向</a:t>
              </a:r>
              <a:endParaRPr lang="en-US" altLang="zh-TW" sz="2400" b="1" dirty="0">
                <a:solidFill>
                  <a:schemeClr val="tx1"/>
                </a:solidFill>
                <a:latin typeface="+mj-ea"/>
                <a:ea typeface="+mj-ea"/>
              </a:endParaRPr>
            </a:p>
            <a:p>
              <a:pPr algn="ctr"/>
              <a:r>
                <a:rPr lang="zh-TW" altLang="en-US" sz="2400" b="1" dirty="0">
                  <a:solidFill>
                    <a:schemeClr val="tx1"/>
                  </a:solidFill>
                  <a:latin typeface="+mj-ea"/>
                  <a:ea typeface="+mj-ea"/>
                </a:rPr>
                <a:t>盡性發揮的舞台</a:t>
              </a:r>
            </a:p>
          </p:txBody>
        </p:sp>
        <p:sp>
          <p:nvSpPr>
            <p:cNvPr id="26" name="矩形 25"/>
            <p:cNvSpPr/>
            <p:nvPr/>
          </p:nvSpPr>
          <p:spPr>
            <a:xfrm>
              <a:off x="4788024" y="1993900"/>
              <a:ext cx="3419542" cy="3379316"/>
            </a:xfrm>
            <a:prstGeom prst="rect">
              <a:avLst/>
            </a:prstGeom>
            <a:noFill/>
            <a:ln w="57150"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889544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1484784"/>
            <a:ext cx="6480720" cy="4737125"/>
          </a:xfrm>
        </p:spPr>
        <p:txBody>
          <a:bodyPr>
            <a:noAutofit/>
          </a:bodyPr>
          <a:lstStyle/>
          <a:p>
            <a:pPr>
              <a:spcBef>
                <a:spcPts val="0"/>
              </a:spcBef>
            </a:pPr>
            <a:r>
              <a:rPr lang="zh-TW" altLang="en-US" sz="2600" dirty="0">
                <a:solidFill>
                  <a:srgbClr val="FF0000"/>
                </a:solidFill>
                <a:latin typeface="+mj-ea"/>
                <a:ea typeface="+mj-ea"/>
              </a:rPr>
              <a:t>錄取報到</a:t>
            </a:r>
            <a:endParaRPr lang="en-US" altLang="zh-TW" sz="2600" dirty="0">
              <a:solidFill>
                <a:srgbClr val="FF0000"/>
              </a:solidFill>
              <a:latin typeface="+mj-ea"/>
              <a:ea typeface="+mj-ea"/>
            </a:endParaRPr>
          </a:p>
          <a:p>
            <a:pPr lvl="1">
              <a:spcBef>
                <a:spcPts val="0"/>
              </a:spcBef>
            </a:pPr>
            <a:r>
              <a:rPr lang="zh-TW" altLang="en-US" sz="2600" dirty="0">
                <a:latin typeface="+mj-ea"/>
                <a:ea typeface="+mj-ea"/>
              </a:rPr>
              <a:t>選擇就讀，依規定日期報到。</a:t>
            </a:r>
            <a:endParaRPr lang="en-US" altLang="zh-TW" sz="2600" dirty="0">
              <a:latin typeface="+mj-ea"/>
              <a:ea typeface="+mj-ea"/>
            </a:endParaRPr>
          </a:p>
          <a:p>
            <a:pPr lvl="1">
              <a:spcBef>
                <a:spcPts val="0"/>
              </a:spcBef>
            </a:pPr>
            <a:r>
              <a:rPr lang="zh-TW" altLang="en-US" sz="2600" dirty="0">
                <a:latin typeface="+mj-ea"/>
                <a:ea typeface="+mj-ea"/>
              </a:rPr>
              <a:t>未報到視同放棄錄取資格。</a:t>
            </a:r>
            <a:endParaRPr lang="en-US" altLang="zh-TW" sz="2600" dirty="0">
              <a:latin typeface="+mj-ea"/>
              <a:ea typeface="+mj-ea"/>
            </a:endParaRPr>
          </a:p>
          <a:p>
            <a:pPr>
              <a:spcBef>
                <a:spcPts val="0"/>
              </a:spcBef>
            </a:pPr>
            <a:r>
              <a:rPr lang="zh-TW" altLang="en-US" sz="2600" dirty="0">
                <a:solidFill>
                  <a:srgbClr val="FF0000"/>
                </a:solidFill>
                <a:latin typeface="+mj-ea"/>
                <a:ea typeface="+mj-ea"/>
              </a:rPr>
              <a:t>放棄錄取資格</a:t>
            </a:r>
            <a:endParaRPr lang="en-US" altLang="zh-TW" sz="2600" dirty="0">
              <a:solidFill>
                <a:srgbClr val="FF0000"/>
              </a:solidFill>
              <a:latin typeface="+mj-ea"/>
              <a:ea typeface="+mj-ea"/>
            </a:endParaRPr>
          </a:p>
          <a:p>
            <a:pPr lvl="1">
              <a:spcBef>
                <a:spcPts val="0"/>
              </a:spcBef>
            </a:pPr>
            <a:r>
              <a:rPr lang="zh-TW" altLang="en-US" sz="2600" dirty="0">
                <a:latin typeface="+mj-ea"/>
                <a:ea typeface="+mj-ea"/>
              </a:rPr>
              <a:t>報到後仍有時間考慮是否就讀。</a:t>
            </a:r>
            <a:endParaRPr lang="en-US" altLang="zh-TW" sz="2600" dirty="0">
              <a:latin typeface="+mj-ea"/>
              <a:ea typeface="+mj-ea"/>
            </a:endParaRPr>
          </a:p>
          <a:p>
            <a:pPr lvl="1">
              <a:spcBef>
                <a:spcPts val="0"/>
              </a:spcBef>
            </a:pPr>
            <a:r>
              <a:rPr lang="zh-TW" altLang="en-US" sz="2600" dirty="0">
                <a:latin typeface="+mj-ea"/>
                <a:ea typeface="+mj-ea"/>
              </a:rPr>
              <a:t>若決定不就讀，得辦理放棄錄取資格。</a:t>
            </a:r>
            <a:endParaRPr lang="en-US" altLang="zh-TW" sz="2600" dirty="0">
              <a:latin typeface="+mj-ea"/>
              <a:ea typeface="+mj-ea"/>
            </a:endParaRPr>
          </a:p>
          <a:p>
            <a:pPr>
              <a:spcBef>
                <a:spcPts val="0"/>
              </a:spcBef>
              <a:spcAft>
                <a:spcPts val="600"/>
              </a:spcAft>
            </a:pPr>
            <a:r>
              <a:rPr lang="zh-TW" altLang="en-US" sz="2600" b="1" dirty="0">
                <a:solidFill>
                  <a:srgbClr val="FF0000"/>
                </a:solidFill>
                <a:latin typeface="+mj-ea"/>
                <a:ea typeface="+mj-ea"/>
              </a:rPr>
              <a:t>★已報到學生將無法參加後續招生管道。</a:t>
            </a:r>
            <a:endParaRPr lang="en-US" altLang="zh-TW" sz="2600" dirty="0">
              <a:solidFill>
                <a:srgbClr val="FF0000"/>
              </a:solidFill>
              <a:latin typeface="+mj-ea"/>
              <a:ea typeface="+mj-ea"/>
            </a:endParaRPr>
          </a:p>
          <a:p>
            <a:pPr marL="0" indent="0">
              <a:buNone/>
            </a:pPr>
            <a:r>
              <a:rPr lang="zh-TW" altLang="en-US" sz="2600" b="1" dirty="0">
                <a:solidFill>
                  <a:srgbClr val="00B0F0"/>
                </a:solidFill>
                <a:latin typeface="+mj-ea"/>
                <a:ea typeface="+mj-ea"/>
              </a:rPr>
              <a:t>若</a:t>
            </a:r>
            <a:r>
              <a:rPr lang="zh-TW" altLang="en-US" sz="2600" b="1" u="sng" dirty="0">
                <a:solidFill>
                  <a:srgbClr val="FF0000"/>
                </a:solidFill>
                <a:latin typeface="+mj-ea"/>
                <a:ea typeface="+mj-ea"/>
              </a:rPr>
              <a:t>無錄取學校</a:t>
            </a:r>
            <a:r>
              <a:rPr lang="zh-TW" altLang="en-US" sz="2600" b="1" dirty="0">
                <a:solidFill>
                  <a:srgbClr val="00B0F0"/>
                </a:solidFill>
                <a:latin typeface="+mj-ea"/>
                <a:ea typeface="+mj-ea"/>
              </a:rPr>
              <a:t>或</a:t>
            </a:r>
            <a:r>
              <a:rPr lang="zh-TW" altLang="en-US" sz="2600" b="1" u="sng" dirty="0">
                <a:solidFill>
                  <a:srgbClr val="FF0000"/>
                </a:solidFill>
                <a:latin typeface="+mj-ea"/>
                <a:ea typeface="+mj-ea"/>
              </a:rPr>
              <a:t>放棄錄取資格</a:t>
            </a:r>
            <a:r>
              <a:rPr lang="zh-TW" altLang="en-US" sz="2600" b="1" dirty="0">
                <a:solidFill>
                  <a:srgbClr val="00B0F0"/>
                </a:solidFill>
                <a:latin typeface="+mj-ea"/>
                <a:ea typeface="+mj-ea"/>
              </a:rPr>
              <a:t>，請記得留意有辦理續招之學校簡章之公告，</a:t>
            </a:r>
            <a:r>
              <a:rPr lang="zh-TW" altLang="en-US" sz="2600" b="1" u="sng" dirty="0">
                <a:solidFill>
                  <a:srgbClr val="FF0000"/>
                </a:solidFill>
                <a:latin typeface="+mj-ea"/>
                <a:ea typeface="+mj-ea"/>
              </a:rPr>
              <a:t>報名參加續招</a:t>
            </a:r>
            <a:r>
              <a:rPr lang="zh-TW" altLang="en-US" sz="2600" b="1" dirty="0">
                <a:solidFill>
                  <a:srgbClr val="00B0F0"/>
                </a:solidFill>
                <a:latin typeface="+mj-ea"/>
                <a:ea typeface="+mj-ea"/>
              </a:rPr>
              <a:t>，以免造成無校可讀之憾事</a:t>
            </a:r>
            <a:r>
              <a:rPr lang="en-US" altLang="zh-TW" sz="2600" b="1" dirty="0">
                <a:solidFill>
                  <a:srgbClr val="00B0F0"/>
                </a:solidFill>
                <a:latin typeface="+mj-ea"/>
                <a:ea typeface="+mj-ea"/>
              </a:rPr>
              <a:t>!!!</a:t>
            </a:r>
            <a:endParaRPr lang="zh-TW" altLang="en-US" sz="2600" b="1" dirty="0">
              <a:solidFill>
                <a:srgbClr val="00B0F0"/>
              </a:solidFill>
              <a:latin typeface="+mj-ea"/>
              <a:ea typeface="+mj-ea"/>
            </a:endParaRPr>
          </a:p>
        </p:txBody>
      </p:sp>
      <p:sp>
        <p:nvSpPr>
          <p:cNvPr id="2" name="標題 1"/>
          <p:cNvSpPr>
            <a:spLocks noGrp="1"/>
          </p:cNvSpPr>
          <p:nvPr>
            <p:ph type="title"/>
          </p:nvPr>
        </p:nvSpPr>
        <p:spPr>
          <a:xfrm>
            <a:off x="0" y="116632"/>
            <a:ext cx="9144000" cy="1152128"/>
          </a:xfrm>
        </p:spPr>
        <p:txBody>
          <a:bodyPr>
            <a:noAutofit/>
          </a:bodyPr>
          <a:lstStyle/>
          <a:p>
            <a:r>
              <a:rPr lang="zh-TW" altLang="en-US" sz="4000" dirty="0">
                <a:latin typeface="微軟正黑體" panose="020B0604030504040204" pitchFamily="34" charset="-120"/>
                <a:ea typeface="微軟正黑體" panose="020B0604030504040204" pitchFamily="34" charset="-120"/>
              </a:rPr>
              <a:t>免試</a:t>
            </a:r>
            <a:r>
              <a:rPr lang="zh-TW" altLang="en-US" sz="4000" dirty="0">
                <a:latin typeface="微軟正黑體" panose="020B0604030504040204" pitchFamily="34" charset="-120"/>
              </a:rPr>
              <a:t>、直升、技優甄審入學</a:t>
            </a:r>
            <a:r>
              <a:rPr lang="en-US" altLang="zh-TW" sz="4000" dirty="0">
                <a:latin typeface="微軟正黑體" panose="020B0604030504040204" pitchFamily="34" charset="-120"/>
                <a:ea typeface="微軟正黑體" panose="020B0604030504040204" pitchFamily="34" charset="-120"/>
              </a:rPr>
              <a:t/>
            </a:r>
            <a:br>
              <a:rPr lang="en-US" altLang="zh-TW" sz="4000" dirty="0">
                <a:latin typeface="微軟正黑體" panose="020B0604030504040204" pitchFamily="34" charset="-120"/>
                <a:ea typeface="微軟正黑體" panose="020B0604030504040204" pitchFamily="34" charset="-120"/>
              </a:rPr>
            </a:br>
            <a:r>
              <a:rPr lang="zh-TW" altLang="en-US" sz="4000" dirty="0">
                <a:latin typeface="微軟正黑體" panose="020B0604030504040204" pitchFamily="34" charset="-120"/>
                <a:ea typeface="微軟正黑體" panose="020B0604030504040204" pitchFamily="34" charset="-120"/>
              </a:rPr>
              <a:t>            錄取、報到、放棄三步曲</a:t>
            </a:r>
          </a:p>
        </p:txBody>
      </p:sp>
      <p:sp>
        <p:nvSpPr>
          <p:cNvPr id="4" name="矩形 3"/>
          <p:cNvSpPr/>
          <p:nvPr/>
        </p:nvSpPr>
        <p:spPr>
          <a:xfrm>
            <a:off x="6913099" y="1700808"/>
            <a:ext cx="1872208" cy="1008112"/>
          </a:xfrm>
          <a:prstGeom prst="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sz="2800" dirty="0">
                <a:latin typeface="微軟正黑體" panose="020B0604030504040204" pitchFamily="34" charset="-120"/>
                <a:ea typeface="微軟正黑體" panose="020B0604030504040204" pitchFamily="34" charset="-120"/>
              </a:rPr>
              <a:t>錄取公告</a:t>
            </a:r>
          </a:p>
        </p:txBody>
      </p:sp>
      <p:sp>
        <p:nvSpPr>
          <p:cNvPr id="5" name="矩形 4"/>
          <p:cNvSpPr/>
          <p:nvPr/>
        </p:nvSpPr>
        <p:spPr>
          <a:xfrm>
            <a:off x="6913099" y="3356992"/>
            <a:ext cx="1872208" cy="100811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800" dirty="0">
                <a:latin typeface="微軟正黑體" panose="020B0604030504040204" pitchFamily="34" charset="-120"/>
                <a:ea typeface="微軟正黑體" panose="020B0604030504040204" pitchFamily="34" charset="-120"/>
              </a:rPr>
              <a:t>報到</a:t>
            </a:r>
          </a:p>
        </p:txBody>
      </p:sp>
      <p:cxnSp>
        <p:nvCxnSpPr>
          <p:cNvPr id="7" name="直線單箭頭接點 6"/>
          <p:cNvCxnSpPr>
            <a:endCxn id="5" idx="0"/>
          </p:cNvCxnSpPr>
          <p:nvPr/>
        </p:nvCxnSpPr>
        <p:spPr>
          <a:xfrm>
            <a:off x="7849203" y="2708920"/>
            <a:ext cx="0" cy="64807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913099" y="5085184"/>
            <a:ext cx="1872208" cy="1008112"/>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2800" dirty="0">
                <a:latin typeface="微軟正黑體" panose="020B0604030504040204" pitchFamily="34" charset="-120"/>
                <a:ea typeface="微軟正黑體" panose="020B0604030504040204" pitchFamily="34" charset="-120"/>
              </a:rPr>
              <a:t>放棄</a:t>
            </a:r>
            <a:r>
              <a:rPr lang="en-US" altLang="zh-TW" sz="2800" dirty="0">
                <a:latin typeface="微軟正黑體" panose="020B0604030504040204" pitchFamily="34" charset="-120"/>
                <a:ea typeface="微軟正黑體" panose="020B0604030504040204" pitchFamily="34" charset="-120"/>
              </a:rPr>
              <a:t/>
            </a:r>
            <a:br>
              <a:rPr lang="en-US" altLang="zh-TW" sz="2800" dirty="0">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錄取資格</a:t>
            </a:r>
          </a:p>
        </p:txBody>
      </p:sp>
      <p:cxnSp>
        <p:nvCxnSpPr>
          <p:cNvPr id="9" name="直線單箭頭接點 8"/>
          <p:cNvCxnSpPr>
            <a:stCxn id="5" idx="2"/>
            <a:endCxn id="8" idx="0"/>
          </p:cNvCxnSpPr>
          <p:nvPr/>
        </p:nvCxnSpPr>
        <p:spPr>
          <a:xfrm>
            <a:off x="7849203" y="4365104"/>
            <a:ext cx="0" cy="72008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856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18" y="0"/>
            <a:ext cx="9149618" cy="1260000"/>
          </a:xfrm>
        </p:spPr>
        <p:txBody>
          <a:bodyPr>
            <a:normAutofit/>
          </a:bodyPr>
          <a:lstStyle/>
          <a:p>
            <a:pPr algn="ctr"/>
            <a:r>
              <a:rPr lang="en-US" altLang="zh-TW" sz="4400" dirty="0">
                <a:effectLst/>
              </a:rPr>
              <a:t>109</a:t>
            </a:r>
            <a:r>
              <a:rPr lang="zh-TW" altLang="en-US" sz="4400" dirty="0">
                <a:effectLst/>
              </a:rPr>
              <a:t>年雲林區主要入學管道</a:t>
            </a:r>
          </a:p>
        </p:txBody>
      </p:sp>
      <p:graphicFrame>
        <p:nvGraphicFramePr>
          <p:cNvPr id="4" name="表格 3"/>
          <p:cNvGraphicFramePr>
            <a:graphicFrameLocks noGrp="1"/>
          </p:cNvGraphicFramePr>
          <p:nvPr>
            <p:extLst>
              <p:ext uri="{D42A27DB-BD31-4B8C-83A1-F6EECF244321}">
                <p14:modId xmlns:p14="http://schemas.microsoft.com/office/powerpoint/2010/main" val="3582532885"/>
              </p:ext>
            </p:extLst>
          </p:nvPr>
        </p:nvGraphicFramePr>
        <p:xfrm>
          <a:off x="344345" y="1124744"/>
          <a:ext cx="8449692" cy="5582400"/>
        </p:xfrm>
        <a:graphic>
          <a:graphicData uri="http://schemas.openxmlformats.org/drawingml/2006/table">
            <a:tbl>
              <a:tblPr firstRow="1" bandRow="1">
                <a:tableStyleId>{5C22544A-7EE6-4342-B048-85BDC9FD1C3A}</a:tableStyleId>
              </a:tblPr>
              <a:tblGrid>
                <a:gridCol w="2816564">
                  <a:extLst>
                    <a:ext uri="{9D8B030D-6E8A-4147-A177-3AD203B41FA5}">
                      <a16:colId xmlns="" xmlns:a16="http://schemas.microsoft.com/office/drawing/2014/main" val="20000"/>
                    </a:ext>
                  </a:extLst>
                </a:gridCol>
                <a:gridCol w="2816564">
                  <a:extLst>
                    <a:ext uri="{9D8B030D-6E8A-4147-A177-3AD203B41FA5}">
                      <a16:colId xmlns="" xmlns:a16="http://schemas.microsoft.com/office/drawing/2014/main" val="20001"/>
                    </a:ext>
                  </a:extLst>
                </a:gridCol>
                <a:gridCol w="2816564">
                  <a:extLst>
                    <a:ext uri="{9D8B030D-6E8A-4147-A177-3AD203B41FA5}">
                      <a16:colId xmlns=""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免試入學</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特色招生</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latin typeface="微軟正黑體" panose="020B0604030504040204" pitchFamily="34" charset="-120"/>
                          <a:ea typeface="微軟正黑體" panose="020B0604030504040204" pitchFamily="34" charset="-120"/>
                        </a:rPr>
                        <a:t>其他</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00B050"/>
                    </a:solidFill>
                  </a:tcPr>
                </a:tc>
                <a:extLst>
                  <a:ext uri="{0D108BD9-81ED-4DB2-BD59-A6C34878D82A}">
                    <a16:rowId xmlns="" xmlns:a16="http://schemas.microsoft.com/office/drawing/2014/main" val="10000"/>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分區</a:t>
                      </a:r>
                      <a:r>
                        <a:rPr kumimoji="0" lang="zh-TW" altLang="en-US" sz="2400" kern="1200" dirty="0">
                          <a:solidFill>
                            <a:schemeClr val="tx1"/>
                          </a:solidFill>
                          <a:latin typeface="微軟正黑體" panose="020B0604030504040204" pitchFamily="34" charset="-120"/>
                          <a:ea typeface="+mn-ea"/>
                        </a:rPr>
                        <a:t>免試</a:t>
                      </a:r>
                      <a:endParaRPr kumimoji="0" lang="zh-TW" altLang="en-US" sz="2400" kern="1200" dirty="0">
                        <a:solidFill>
                          <a:schemeClr val="tx1"/>
                        </a:solidFill>
                        <a:latin typeface="微軟正黑體" panose="020B0604030504040204" pitchFamily="34" charset="-12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mn-ea"/>
                          <a:cs typeface="+mn-cs"/>
                        </a:rPr>
                        <a:t>專業群科甄選入學</a:t>
                      </a:r>
                      <a:endParaRPr lang="zh-TW" altLang="en-US" sz="2000" dirty="0">
                        <a:solidFill>
                          <a:schemeClr val="tx1"/>
                        </a:solidFill>
                        <a:latin typeface="微軟正黑體" panose="020B0604030504040204" pitchFamily="34" charset="-120"/>
                        <a:ea typeface="+mn-ea"/>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實用技能學程</a:t>
                      </a:r>
                    </a:p>
                  </a:txBody>
                  <a:tcPr anchor="ctr">
                    <a:solidFill>
                      <a:srgbClr val="92D050"/>
                    </a:solidFill>
                  </a:tcPr>
                </a:tc>
                <a:extLst>
                  <a:ext uri="{0D108BD9-81ED-4DB2-BD59-A6C34878D82A}">
                    <a16:rowId xmlns="" xmlns:a16="http://schemas.microsoft.com/office/drawing/2014/main" val="10001"/>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直升入學</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藝才班甄選入學</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建教合作班</a:t>
                      </a:r>
                    </a:p>
                  </a:txBody>
                  <a:tcPr anchor="ctr"/>
                </a:tc>
                <a:extLst>
                  <a:ext uri="{0D108BD9-81ED-4DB2-BD59-A6C34878D82A}">
                    <a16:rowId xmlns="" xmlns:a16="http://schemas.microsoft.com/office/drawing/2014/main" val="10002"/>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技優甄審入學</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體育班甄選入學</a:t>
                      </a: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私校單獨招生</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福智實高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92D050"/>
                    </a:solidFill>
                  </a:tcPr>
                </a:tc>
                <a:extLst>
                  <a:ext uri="{0D108BD9-81ED-4DB2-BD59-A6C34878D82A}">
                    <a16:rowId xmlns="" xmlns:a16="http://schemas.microsoft.com/office/drawing/2014/main" val="10003"/>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mn-ea"/>
                        </a:rPr>
                        <a:t>五專優先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科學班甄選入學</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微軟正黑體" panose="020B0604030504040204" pitchFamily="34" charset="-120"/>
                          <a:ea typeface="微軟正黑體" panose="020B0604030504040204" pitchFamily="34" charset="-120"/>
                          <a:cs typeface="+mn-cs"/>
                        </a:rPr>
                        <a:t>（雲林區無學校辦理此管道，但學生可報名參加）</a:t>
                      </a:r>
                    </a:p>
                  </a:txBody>
                  <a:tcPr anchor="ctr">
                    <a:solidFill>
                      <a:schemeClr val="accent2">
                        <a:lumMod val="20000"/>
                        <a:lumOff val="80000"/>
                      </a:schemeClr>
                    </a:solidFill>
                  </a:tcP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實驗教育獨招</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algn="ctr" rtl="0" eaLnBrk="1" latinLnBrk="0" hangingPunct="1">
                        <a:lnSpc>
                          <a:spcPct val="100000"/>
                        </a:lnSpc>
                        <a:spcBef>
                          <a:spcPts val="0"/>
                        </a:spcBef>
                        <a:spcAft>
                          <a:spcPts val="0"/>
                        </a:spcAft>
                      </a:pP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古坑華德福實高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p>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技術型及單科型學校獨招入學</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蔦松藝高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 xmlns:a16="http://schemas.microsoft.com/office/drawing/2014/main" val="10004"/>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五專</a:t>
                      </a:r>
                      <a:r>
                        <a:rPr kumimoji="0" lang="zh-TW" altLang="en-US" sz="2400" kern="1200" dirty="0">
                          <a:solidFill>
                            <a:schemeClr val="tx1"/>
                          </a:solidFill>
                          <a:latin typeface="微軟正黑體" panose="020B0604030504040204" pitchFamily="34" charset="-120"/>
                          <a:ea typeface="+mn-ea"/>
                        </a:rPr>
                        <a:t>聯合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lnSpc>
                          <a:spcPct val="100000"/>
                        </a:lnSpc>
                        <a:spcBef>
                          <a:spcPts val="0"/>
                        </a:spcBef>
                        <a:spcAft>
                          <a:spcPts val="0"/>
                        </a:spcAft>
                      </a:pPr>
                      <a:r>
                        <a:rPr lang="zh-TW" altLang="en-US" sz="2400" dirty="0">
                          <a:solidFill>
                            <a:schemeClr val="tx1"/>
                          </a:solidFill>
                          <a:latin typeface="微軟正黑體" panose="020B0604030504040204" pitchFamily="34" charset="-120"/>
                          <a:ea typeface="+mn-ea"/>
                        </a:rPr>
                        <a:t>考試分發入學</a:t>
                      </a:r>
                      <a:endParaRPr lang="en-US" altLang="zh-TW" sz="2400" dirty="0">
                        <a:solidFill>
                          <a:schemeClr val="tx1"/>
                        </a:solidFill>
                        <a:latin typeface="微軟正黑體" panose="020B0604030504040204" pitchFamily="34" charset="-120"/>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微軟正黑體" panose="020B0604030504040204" pitchFamily="34" charset="-120"/>
                          <a:ea typeface="+mn-ea"/>
                          <a:cs typeface="+mn-cs"/>
                        </a:rPr>
                        <a:t>（雲林區無學校辦理此管道，但學生可報名參加）</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身心障礙學生</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適性輔導就學安置</a:t>
                      </a:r>
                    </a:p>
                  </a:txBody>
                  <a:tcPr anchor="ctr">
                    <a:solidFill>
                      <a:srgbClr val="92D050"/>
                    </a:solidFill>
                  </a:tcPr>
                </a:tc>
                <a:extLst>
                  <a:ext uri="{0D108BD9-81ED-4DB2-BD59-A6C34878D82A}">
                    <a16:rowId xmlns="" xmlns:a16="http://schemas.microsoft.com/office/drawing/2014/main" val="10005"/>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軍校</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（雲林區無學校辦理此</a:t>
                      </a:r>
                      <a:r>
                        <a:rPr kumimoji="0" lang="zh-TW" altLang="en-US" sz="1400" kern="1200" dirty="0">
                          <a:solidFill>
                            <a:schemeClr val="tx1"/>
                          </a:solidFill>
                          <a:latin typeface="微軟正黑體" panose="020B0604030504040204" pitchFamily="34" charset="-120"/>
                          <a:ea typeface="微軟正黑體" panose="020B0604030504040204" pitchFamily="34" charset="-120"/>
                          <a:cs typeface="+mn-cs"/>
                        </a:rPr>
                        <a:t>管道</a:t>
                      </a:r>
                      <a:r>
                        <a:rPr lang="zh-TW" altLang="en-US" sz="1400" dirty="0">
                          <a:solidFill>
                            <a:schemeClr val="tx1"/>
                          </a:solidFill>
                          <a:latin typeface="微軟正黑體" panose="020B0604030504040204" pitchFamily="34" charset="-120"/>
                          <a:ea typeface="微軟正黑體" panose="020B0604030504040204" pitchFamily="34" charset="-120"/>
                        </a:rPr>
                        <a:t>，但學生可報名參加）</a:t>
                      </a:r>
                    </a:p>
                  </a:txBody>
                  <a:tcPr anchor="ctr"/>
                </a:tc>
                <a:extLst>
                  <a:ext uri="{0D108BD9-81ED-4DB2-BD59-A6C34878D82A}">
                    <a16:rowId xmlns="" xmlns:a16="http://schemas.microsoft.com/office/drawing/2014/main" val="10006"/>
                  </a:ext>
                </a:extLst>
              </a:tr>
            </a:tbl>
          </a:graphicData>
        </a:graphic>
      </p:graphicFrame>
      <p:sp>
        <p:nvSpPr>
          <p:cNvPr id="5" name="矩形 4"/>
          <p:cNvSpPr/>
          <p:nvPr/>
        </p:nvSpPr>
        <p:spPr>
          <a:xfrm>
            <a:off x="3292755" y="1628800"/>
            <a:ext cx="2592288" cy="576064"/>
          </a:xfrm>
          <a:prstGeom prst="rect">
            <a:avLst/>
          </a:prstGeom>
          <a:noFill/>
          <a:ln w="57150"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83569795"/>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0" y="8760"/>
            <a:ext cx="9144000" cy="1260000"/>
          </a:xfrm>
        </p:spPr>
        <p:txBody>
          <a:bodyPr>
            <a:normAutofit/>
          </a:bodyPr>
          <a:lstStyle/>
          <a:p>
            <a:pPr algn="ctr"/>
            <a:r>
              <a:rPr kumimoji="1" lang="zh-TW" altLang="en-US" sz="4400" dirty="0">
                <a:solidFill>
                  <a:srgbClr val="002060"/>
                </a:solidFill>
                <a:latin typeface="微軟正黑體" panose="020B0604030504040204" pitchFamily="34" charset="-120"/>
                <a:ea typeface="微軟正黑體" panose="020B0604030504040204" pitchFamily="34" charset="-120"/>
              </a:rPr>
              <a:t>專業群科甄選入學</a:t>
            </a:r>
            <a:r>
              <a:rPr kumimoji="1" lang="en-US" altLang="zh-TW" sz="3200" dirty="0">
                <a:solidFill>
                  <a:srgbClr val="002060"/>
                </a:solidFill>
                <a:latin typeface="微軟正黑體" panose="020B0604030504040204" pitchFamily="34" charset="-120"/>
                <a:ea typeface="微軟正黑體" panose="020B0604030504040204" pitchFamily="34" charset="-120"/>
              </a:rPr>
              <a:t>(1/2)</a:t>
            </a:r>
            <a:endParaRPr kumimoji="1" lang="zh-TW" altLang="en-US" sz="3200" dirty="0">
              <a:solidFill>
                <a:srgbClr val="002060"/>
              </a:solidFill>
              <a:latin typeface="微軟正黑體" panose="020B0604030504040204" pitchFamily="34" charset="-120"/>
              <a:ea typeface="微軟正黑體" panose="020B0604030504040204" pitchFamily="34" charset="-120"/>
            </a:endParaRPr>
          </a:p>
        </p:txBody>
      </p:sp>
      <p:sp>
        <p:nvSpPr>
          <p:cNvPr id="5" name="內容版面配置區 2"/>
          <p:cNvSpPr txBox="1">
            <a:spLocks/>
          </p:cNvSpPr>
          <p:nvPr/>
        </p:nvSpPr>
        <p:spPr bwMode="auto">
          <a:xfrm>
            <a:off x="251520" y="1268760"/>
            <a:ext cx="8712968" cy="54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eaLnBrk="0" hangingPunct="0">
              <a:lnSpc>
                <a:spcPct val="120000"/>
              </a:lnSpc>
              <a:spcBef>
                <a:spcPts val="0"/>
              </a:spcBef>
              <a:defRPr/>
            </a:pPr>
            <a:r>
              <a:rPr lang="zh-TW" altLang="en-US" sz="2800" dirty="0">
                <a:latin typeface="+mj-ea"/>
                <a:ea typeface="+mj-ea"/>
              </a:rPr>
              <a:t>學生可依據自己的興趣性向，且不受到國民中學學籍所在地就學區的限制，利用本管道入學，提早就定位。</a:t>
            </a:r>
            <a:endParaRPr lang="en-US" altLang="zh-TW" sz="2800" dirty="0">
              <a:latin typeface="+mj-ea"/>
              <a:ea typeface="+mj-ea"/>
            </a:endParaRPr>
          </a:p>
          <a:p>
            <a:pPr marL="742950" lvl="1" indent="-285750" fontAlgn="auto">
              <a:lnSpc>
                <a:spcPct val="130000"/>
              </a:lnSpc>
              <a:spcAft>
                <a:spcPts val="0"/>
              </a:spcAft>
              <a:buFontTx/>
              <a:buBlip>
                <a:blip r:embed="rId3"/>
              </a:buBlip>
              <a:defRPr/>
            </a:pPr>
            <a:r>
              <a:rPr lang="zh-TW" altLang="en-US" sz="2400" b="1" dirty="0">
                <a:solidFill>
                  <a:srgbClr val="00B050"/>
                </a:solidFill>
                <a:latin typeface="+mj-ea"/>
                <a:ea typeface="+mj-ea"/>
              </a:rPr>
              <a:t>報考資格</a:t>
            </a:r>
            <a:endParaRPr lang="en-US" altLang="zh-Hant" sz="2400" b="1" dirty="0">
              <a:solidFill>
                <a:srgbClr val="00B050"/>
              </a:solidFill>
              <a:latin typeface="+mj-ea"/>
              <a:ea typeface="+mj-ea"/>
            </a:endParaRPr>
          </a:p>
          <a:p>
            <a:pPr marL="1200150" lvl="2" indent="-285750" fontAlgn="auto">
              <a:lnSpc>
                <a:spcPct val="130000"/>
              </a:lnSpc>
              <a:spcAft>
                <a:spcPts val="0"/>
              </a:spcAft>
              <a:buFontTx/>
              <a:buBlip>
                <a:blip r:embed="rId3"/>
              </a:buBlip>
              <a:defRPr/>
            </a:pPr>
            <a:r>
              <a:rPr lang="zh-Hant" altLang="en-US" sz="2400" dirty="0">
                <a:latin typeface="+mj-ea"/>
                <a:ea typeface="+mj-ea"/>
              </a:rPr>
              <a:t>國中畢業生</a:t>
            </a:r>
            <a:r>
              <a:rPr lang="zh-TW" altLang="en-US" sz="2400" dirty="0">
                <a:latin typeface="+mj-ea"/>
                <a:ea typeface="+mj-ea"/>
              </a:rPr>
              <a:t>（</a:t>
            </a:r>
            <a:r>
              <a:rPr lang="zh-Hant" altLang="en-US" sz="2400" dirty="0">
                <a:latin typeface="+mj-ea"/>
                <a:ea typeface="+mj-ea"/>
              </a:rPr>
              <a:t>含應屆、非應屆、同等學力</a:t>
            </a:r>
            <a:r>
              <a:rPr lang="zh-TW" altLang="en-US" sz="2400" dirty="0">
                <a:latin typeface="+mj-ea"/>
                <a:ea typeface="+mj-ea"/>
              </a:rPr>
              <a:t>等）。</a:t>
            </a:r>
            <a:endParaRPr lang="en-US" altLang="zh-TW" sz="2400" dirty="0">
              <a:latin typeface="+mj-ea"/>
              <a:ea typeface="+mj-ea"/>
            </a:endParaRPr>
          </a:p>
          <a:p>
            <a:pPr marL="1200150" lvl="2" indent="-285750" fontAlgn="auto">
              <a:lnSpc>
                <a:spcPct val="130000"/>
              </a:lnSpc>
              <a:spcAft>
                <a:spcPts val="0"/>
              </a:spcAft>
              <a:buFontTx/>
              <a:buBlip>
                <a:blip r:embed="rId3"/>
              </a:buBlip>
              <a:defRPr/>
            </a:pPr>
            <a:r>
              <a:rPr lang="zh-TW" altLang="en-US" sz="2400" dirty="0">
                <a:latin typeface="+mj-ea"/>
                <a:ea typeface="+mj-ea"/>
              </a:rPr>
              <a:t>可跨區報名，</a:t>
            </a:r>
            <a:r>
              <a:rPr lang="zh-TW" altLang="en-US" sz="2400" b="1" dirty="0">
                <a:solidFill>
                  <a:schemeClr val="accent2"/>
                </a:solidFill>
                <a:latin typeface="+mj-ea"/>
                <a:ea typeface="+mj-ea"/>
              </a:rPr>
              <a:t>每一學生限擇一校一科系報名</a:t>
            </a:r>
            <a:r>
              <a:rPr lang="zh-TW" altLang="en-US" sz="2400" dirty="0">
                <a:latin typeface="+mj-ea"/>
                <a:ea typeface="+mj-ea"/>
              </a:rPr>
              <a:t>，不受國民中學學籍所在地就學區限制。</a:t>
            </a:r>
            <a:endParaRPr lang="en-US" altLang="zh-TW" sz="2400" dirty="0">
              <a:latin typeface="+mj-ea"/>
              <a:ea typeface="+mj-ea"/>
            </a:endParaRPr>
          </a:p>
          <a:p>
            <a:pPr marL="742950" lvl="1" indent="-285750" fontAlgn="auto">
              <a:lnSpc>
                <a:spcPct val="130000"/>
              </a:lnSpc>
              <a:spcAft>
                <a:spcPts val="0"/>
              </a:spcAft>
              <a:buFontTx/>
              <a:buBlip>
                <a:blip r:embed="rId3"/>
              </a:buBlip>
              <a:defRPr/>
            </a:pPr>
            <a:r>
              <a:rPr lang="zh-Hant" altLang="en-US" sz="2400" b="1" dirty="0">
                <a:solidFill>
                  <a:srgbClr val="00B050"/>
                </a:solidFill>
                <a:latin typeface="+mj-ea"/>
                <a:ea typeface="+mj-ea"/>
              </a:rPr>
              <a:t>甄選條件</a:t>
            </a:r>
            <a:endParaRPr lang="en-US" altLang="zh-Hant" sz="2400" b="1" dirty="0">
              <a:solidFill>
                <a:srgbClr val="00B050"/>
              </a:solidFill>
              <a:latin typeface="+mj-ea"/>
              <a:ea typeface="+mj-ea"/>
            </a:endParaRPr>
          </a:p>
          <a:p>
            <a:pPr marL="1200150" lvl="2" indent="-285750" fontAlgn="auto">
              <a:lnSpc>
                <a:spcPct val="130000"/>
              </a:lnSpc>
              <a:spcAft>
                <a:spcPts val="0"/>
              </a:spcAft>
              <a:buFontTx/>
              <a:buBlip>
                <a:blip r:embed="rId3"/>
              </a:buBlip>
              <a:defRPr/>
            </a:pPr>
            <a:r>
              <a:rPr lang="zh-Hant" altLang="en-US" sz="2400" dirty="0">
                <a:latin typeface="+mj-ea"/>
                <a:ea typeface="+mj-ea"/>
              </a:rPr>
              <a:t>各校得參採國中教育會考成績作為錄取門檻</a:t>
            </a:r>
            <a:r>
              <a:rPr lang="zh-TW" altLang="en-US" sz="2400" dirty="0">
                <a:latin typeface="+mj-ea"/>
                <a:ea typeface="+mj-ea"/>
              </a:rPr>
              <a:t>。</a:t>
            </a:r>
            <a:endParaRPr lang="en-US" altLang="zh-Hant" sz="2400" dirty="0">
              <a:latin typeface="+mj-ea"/>
              <a:ea typeface="+mj-ea"/>
            </a:endParaRPr>
          </a:p>
          <a:p>
            <a:pPr marL="1200150" lvl="2" indent="-285750" fontAlgn="auto">
              <a:lnSpc>
                <a:spcPct val="130000"/>
              </a:lnSpc>
              <a:spcAft>
                <a:spcPts val="0"/>
              </a:spcAft>
              <a:buBlip>
                <a:blip r:embed="rId3"/>
              </a:buBlip>
              <a:defRPr/>
            </a:pPr>
            <a:r>
              <a:rPr lang="zh-Hant" altLang="en-US" sz="2400" dirty="0">
                <a:solidFill>
                  <a:srgbClr val="FF0000"/>
                </a:solidFill>
                <a:latin typeface="+mj-ea"/>
                <a:ea typeface="+mj-ea"/>
              </a:rPr>
              <a:t>辦理術科測驗</a:t>
            </a:r>
            <a:r>
              <a:rPr lang="zh-TW" altLang="en-US" sz="2400" dirty="0">
                <a:solidFill>
                  <a:srgbClr val="FF0000"/>
                </a:solidFill>
                <a:latin typeface="+mj-ea"/>
                <a:ea typeface="+mj-ea"/>
              </a:rPr>
              <a:t>（如</a:t>
            </a:r>
            <a:r>
              <a:rPr lang="zh-Hant" altLang="en-US" sz="2400" dirty="0">
                <a:solidFill>
                  <a:srgbClr val="FF0000"/>
                </a:solidFill>
                <a:latin typeface="+mj-ea"/>
                <a:ea typeface="+mj-ea"/>
              </a:rPr>
              <a:t>書面審查</a:t>
            </a:r>
            <a:r>
              <a:rPr lang="zh-TW" altLang="en-US" sz="2400" dirty="0">
                <a:solidFill>
                  <a:srgbClr val="FF0000"/>
                </a:solidFill>
                <a:latin typeface="+mj-ea"/>
                <a:ea typeface="+mj-ea"/>
              </a:rPr>
              <a:t>、</a:t>
            </a:r>
            <a:r>
              <a:rPr lang="zh-Hant" altLang="en-US" sz="2400" dirty="0">
                <a:solidFill>
                  <a:srgbClr val="FF0000"/>
                </a:solidFill>
                <a:latin typeface="+mj-ea"/>
                <a:ea typeface="+mj-ea"/>
              </a:rPr>
              <a:t>實驗、面試、實作、表演等項目</a:t>
            </a:r>
            <a:r>
              <a:rPr lang="zh-TW" altLang="en-US" sz="2400" dirty="0">
                <a:solidFill>
                  <a:srgbClr val="FF0000"/>
                </a:solidFill>
                <a:latin typeface="+mj-ea"/>
                <a:ea typeface="+mj-ea"/>
              </a:rPr>
              <a:t>）</a:t>
            </a:r>
            <a:r>
              <a:rPr lang="zh-TW" altLang="en-US" sz="2400" dirty="0">
                <a:solidFill>
                  <a:srgbClr val="0000FF"/>
                </a:solidFill>
                <a:latin typeface="+mj-ea"/>
                <a:ea typeface="+mj-ea"/>
              </a:rPr>
              <a:t>，</a:t>
            </a:r>
            <a:r>
              <a:rPr lang="zh-TW" altLang="en-US" sz="2400" dirty="0">
                <a:latin typeface="+mj-ea"/>
                <a:ea typeface="+mj-ea"/>
              </a:rPr>
              <a:t>請以各校簡章內容為準。</a:t>
            </a:r>
            <a:endParaRPr lang="en-US" altLang="zh-Hant" sz="2400" dirty="0">
              <a:latin typeface="+mj-ea"/>
              <a:ea typeface="+mj-ea"/>
            </a:endParaRPr>
          </a:p>
          <a:p>
            <a:pPr marL="1200150" lvl="2" indent="-285750" fontAlgn="auto">
              <a:lnSpc>
                <a:spcPct val="130000"/>
              </a:lnSpc>
              <a:spcAft>
                <a:spcPts val="0"/>
              </a:spcAft>
              <a:buBlip>
                <a:blip r:embed="rId3"/>
              </a:buBlip>
              <a:defRPr/>
            </a:pPr>
            <a:r>
              <a:rPr lang="zh-Hant" altLang="en-US" sz="2400" dirty="0">
                <a:latin typeface="+mj-ea"/>
                <a:ea typeface="+mj-ea"/>
              </a:rPr>
              <a:t>不得加考任何學科紙筆測驗</a:t>
            </a:r>
            <a:r>
              <a:rPr lang="zh-TW" altLang="en-US" sz="2400" dirty="0">
                <a:latin typeface="+mj-ea"/>
                <a:ea typeface="+mj-ea"/>
              </a:rPr>
              <a:t>。</a:t>
            </a:r>
            <a:endParaRPr lang="en-US" altLang="zh-TW" sz="2400" dirty="0">
              <a:latin typeface="+mj-ea"/>
              <a:ea typeface="+mj-ea"/>
            </a:endParaRPr>
          </a:p>
          <a:p>
            <a:pPr marL="742950" lvl="1" indent="-285750" fontAlgn="auto">
              <a:lnSpc>
                <a:spcPct val="130000"/>
              </a:lnSpc>
              <a:spcAft>
                <a:spcPts val="0"/>
              </a:spcAft>
              <a:buFontTx/>
              <a:buBlip>
                <a:blip r:embed="rId3"/>
              </a:buBlip>
              <a:defRPr/>
            </a:pPr>
            <a:r>
              <a:rPr lang="zh-Hant" altLang="en-US" sz="2400" b="1" dirty="0">
                <a:solidFill>
                  <a:srgbClr val="FF0000"/>
                </a:solidFill>
                <a:latin typeface="+mj-ea"/>
                <a:ea typeface="+mj-ea"/>
              </a:rPr>
              <a:t>同時獲其他入學管道錄取之學生，僅能擇一校報到</a:t>
            </a:r>
            <a:r>
              <a:rPr lang="zh-TW" altLang="en-US" sz="2400" b="1" dirty="0">
                <a:solidFill>
                  <a:srgbClr val="0000FF"/>
                </a:solidFill>
                <a:latin typeface="+mj-ea"/>
                <a:ea typeface="+mj-ea"/>
              </a:rPr>
              <a:t>。</a:t>
            </a:r>
            <a:endParaRPr lang="en-US" altLang="zh-TW" sz="2400" b="1" dirty="0">
              <a:solidFill>
                <a:srgbClr val="0000FF"/>
              </a:solidFill>
              <a:latin typeface="+mj-ea"/>
              <a:ea typeface="+mj-ea"/>
            </a:endParaRPr>
          </a:p>
          <a:p>
            <a:pPr marL="742950" lvl="1" indent="-285750" fontAlgn="auto">
              <a:lnSpc>
                <a:spcPct val="130000"/>
              </a:lnSpc>
              <a:spcAft>
                <a:spcPts val="0"/>
              </a:spcAft>
              <a:buBlip>
                <a:blip r:embed="rId3"/>
              </a:buBlip>
              <a:defRPr/>
            </a:pPr>
            <a:r>
              <a:rPr lang="en-US" altLang="zh-TW" sz="2400" dirty="0">
                <a:latin typeface="+mj-ea"/>
                <a:ea typeface="+mj-ea"/>
              </a:rPr>
              <a:t>109</a:t>
            </a:r>
            <a:r>
              <a:rPr lang="zh-TW" altLang="zh-TW" sz="2400" dirty="0">
                <a:latin typeface="+mj-ea"/>
                <a:ea typeface="+mj-ea"/>
              </a:rPr>
              <a:t>學年度計</a:t>
            </a:r>
            <a:r>
              <a:rPr lang="zh-TW" altLang="en-US" sz="2400" dirty="0">
                <a:latin typeface="+mj-ea"/>
                <a:ea typeface="+mj-ea"/>
              </a:rPr>
              <a:t>有</a:t>
            </a:r>
            <a:r>
              <a:rPr lang="en-US" altLang="zh-TW" sz="2400" dirty="0">
                <a:latin typeface="+mj-ea"/>
                <a:ea typeface="+mj-ea"/>
              </a:rPr>
              <a:t>86</a:t>
            </a:r>
            <a:r>
              <a:rPr lang="zh-TW" altLang="zh-TW" sz="2400" dirty="0">
                <a:latin typeface="+mj-ea"/>
                <a:ea typeface="+mj-ea"/>
              </a:rPr>
              <a:t>所高級中等學校，提供</a:t>
            </a:r>
            <a:r>
              <a:rPr lang="en-US" altLang="zh-TW" sz="2400" dirty="0">
                <a:latin typeface="+mj-ea"/>
                <a:ea typeface="+mj-ea"/>
              </a:rPr>
              <a:t>320</a:t>
            </a:r>
            <a:r>
              <a:rPr lang="zh-TW" altLang="zh-TW" sz="2400" dirty="0">
                <a:latin typeface="+mj-ea"/>
                <a:ea typeface="+mj-ea"/>
              </a:rPr>
              <a:t>科班</a:t>
            </a:r>
            <a:r>
              <a:rPr lang="en-US" altLang="zh-TW" sz="2400" dirty="0">
                <a:latin typeface="+mj-ea"/>
                <a:ea typeface="+mj-ea"/>
              </a:rPr>
              <a:t>(</a:t>
            </a:r>
            <a:r>
              <a:rPr lang="zh-TW" altLang="zh-TW" sz="2400" dirty="0">
                <a:latin typeface="+mj-ea"/>
                <a:ea typeface="+mj-ea"/>
              </a:rPr>
              <a:t>組</a:t>
            </a:r>
            <a:r>
              <a:rPr lang="en-US" altLang="zh-TW" sz="2400" dirty="0">
                <a:latin typeface="+mj-ea"/>
                <a:ea typeface="+mj-ea"/>
              </a:rPr>
              <a:t>)</a:t>
            </a:r>
            <a:r>
              <a:rPr lang="zh-TW" altLang="en-US" sz="2400" dirty="0">
                <a:latin typeface="+mj-ea"/>
                <a:ea typeface="+mj-ea"/>
              </a:rPr>
              <a:t>，</a:t>
            </a:r>
            <a:r>
              <a:rPr lang="zh-TW" altLang="zh-TW" sz="2400" dirty="0">
                <a:latin typeface="+mj-ea"/>
                <a:ea typeface="+mj-ea"/>
              </a:rPr>
              <a:t>總計</a:t>
            </a:r>
            <a:r>
              <a:rPr lang="en-US" altLang="zh-TW" sz="2400" dirty="0">
                <a:latin typeface="+mj-ea"/>
                <a:ea typeface="+mj-ea"/>
              </a:rPr>
              <a:t>9447</a:t>
            </a:r>
            <a:r>
              <a:rPr lang="zh-TW" altLang="zh-TW" sz="2400" dirty="0">
                <a:latin typeface="+mj-ea"/>
                <a:ea typeface="+mj-ea"/>
              </a:rPr>
              <a:t>個名額</a:t>
            </a:r>
            <a:r>
              <a:rPr lang="zh-TW" altLang="en-US" sz="2400" dirty="0">
                <a:latin typeface="+mj-ea"/>
                <a:ea typeface="+mj-ea"/>
              </a:rPr>
              <a:t>。</a:t>
            </a:r>
            <a:endParaRPr kumimoji="0" lang="en-US" altLang="zh-TW" sz="2400" b="1" dirty="0">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2298147359"/>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txBox="1">
            <a:spLocks/>
          </p:cNvSpPr>
          <p:nvPr/>
        </p:nvSpPr>
        <p:spPr bwMode="auto">
          <a:xfrm>
            <a:off x="300336" y="1242120"/>
            <a:ext cx="8520136" cy="5499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r>
              <a:rPr lang="en-US" altLang="zh-TW" sz="2400" dirty="0">
                <a:latin typeface="微軟正黑體" panose="020B0604030504040204" pitchFamily="34" charset="-120"/>
                <a:ea typeface="微軟正黑體" panose="020B0604030504040204" pitchFamily="34" charset="-120"/>
              </a:rPr>
              <a:t>109</a:t>
            </a:r>
            <a:r>
              <a:rPr lang="zh-TW" altLang="en-US" sz="2400" dirty="0">
                <a:latin typeface="微軟正黑體" panose="020B0604030504040204" pitchFamily="34" charset="-120"/>
                <a:ea typeface="微軟正黑體" panose="020B0604030504040204" pitchFamily="34" charset="-120"/>
              </a:rPr>
              <a:t>學年度</a:t>
            </a:r>
            <a:r>
              <a:rPr lang="zh-TW" altLang="en-US" sz="2400" dirty="0">
                <a:solidFill>
                  <a:srgbClr val="FF0000"/>
                </a:solidFill>
                <a:latin typeface="微軟正黑體" panose="020B0604030504040204" pitchFamily="34" charset="-120"/>
                <a:ea typeface="微軟正黑體" panose="020B0604030504040204" pitchFamily="34" charset="-120"/>
              </a:rPr>
              <a:t>西螺農工</a:t>
            </a:r>
            <a:r>
              <a:rPr lang="zh-TW" altLang="en-US" sz="2400" dirty="0">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虎尾農工、北港農工、大成商工</a:t>
            </a:r>
            <a:r>
              <a:rPr lang="zh-TW" altLang="en-US" sz="2400" dirty="0">
                <a:latin typeface="微軟正黑體" panose="020B0604030504040204" pitchFamily="34" charset="-120"/>
                <a:ea typeface="微軟正黑體" panose="020B0604030504040204" pitchFamily="34" charset="-120"/>
              </a:rPr>
              <a:t>辦理高級中等學校特色招生專業群科甄選入學，其辦理方式為各校自行籌組命題委員會並</a:t>
            </a:r>
            <a:r>
              <a:rPr lang="zh-TW" altLang="en-US" sz="2400" dirty="0">
                <a:solidFill>
                  <a:srgbClr val="FF0000"/>
                </a:solidFill>
                <a:latin typeface="微軟正黑體" panose="020B0604030504040204" pitchFamily="34" charset="-120"/>
                <a:ea typeface="微軟正黑體" panose="020B0604030504040204" pitchFamily="34" charset="-120"/>
              </a:rPr>
              <a:t>獨立招生</a:t>
            </a:r>
            <a:r>
              <a:rPr lang="zh-TW" altLang="en-US" sz="2400" dirty="0">
                <a:latin typeface="微軟正黑體" panose="020B0604030504040204" pitchFamily="34" charset="-120"/>
                <a:ea typeface="微軟正黑體" panose="020B0604030504040204" pitchFamily="34" charset="-120"/>
              </a:rPr>
              <a:t>，透過多元入學方式，可讓有意願就讀相關科系之學生適性發展，也可讓學校發掘產業人才。</a:t>
            </a:r>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依</a:t>
            </a:r>
            <a:r>
              <a:rPr lang="zh-TW" altLang="en-US" sz="2400" dirty="0">
                <a:solidFill>
                  <a:srgbClr val="FF0000"/>
                </a:solidFill>
                <a:latin typeface="微軟正黑體" panose="020B0604030504040204" pitchFamily="34" charset="-120"/>
                <a:ea typeface="微軟正黑體" panose="020B0604030504040204" pitchFamily="34" charset="-120"/>
              </a:rPr>
              <a:t>術科測驗</a:t>
            </a:r>
            <a:r>
              <a:rPr lang="zh-TW" altLang="en-US" sz="2400" dirty="0">
                <a:latin typeface="微軟正黑體" panose="020B0604030504040204" pitchFamily="34" charset="-120"/>
                <a:ea typeface="微軟正黑體" panose="020B0604030504040204" pitchFamily="34" charset="-120"/>
              </a:rPr>
              <a:t>分數及學生志願，作為錄取依據。</a:t>
            </a:r>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雲林區特色招生預計招生名額及科別如下</a:t>
            </a:r>
            <a:r>
              <a:rPr lang="en-US" altLang="zh-TW" sz="2400" dirty="0">
                <a:solidFill>
                  <a:srgbClr val="0000FF"/>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dirty="0">
                <a:solidFill>
                  <a:srgbClr val="0000FF"/>
                </a:solidFill>
                <a:latin typeface="微軟正黑體" panose="020B0604030504040204" pitchFamily="34" charset="-120"/>
                <a:ea typeface="微軟正黑體" panose="020B0604030504040204" pitchFamily="34" charset="-120"/>
                <a:sym typeface="Wingdings" panose="05000000000000000000" pitchFamily="2" charset="2"/>
              </a:rPr>
              <a:t>藍色標示為</a:t>
            </a:r>
            <a:r>
              <a:rPr lang="en-US" altLang="zh-TW" sz="2400" dirty="0">
                <a:solidFill>
                  <a:srgbClr val="0000FF"/>
                </a:solidFill>
                <a:latin typeface="微軟正黑體" panose="020B0604030504040204" pitchFamily="34" charset="-120"/>
                <a:ea typeface="微軟正黑體" panose="020B0604030504040204" pitchFamily="34" charset="-120"/>
                <a:sym typeface="Wingdings" panose="05000000000000000000" pitchFamily="2" charset="2"/>
              </a:rPr>
              <a:t>109</a:t>
            </a:r>
            <a:r>
              <a:rPr lang="zh-TW" altLang="en-US" sz="2400" dirty="0">
                <a:solidFill>
                  <a:srgbClr val="0000FF"/>
                </a:solidFill>
                <a:latin typeface="微軟正黑體" panose="020B0604030504040204" pitchFamily="34" charset="-120"/>
                <a:ea typeface="微軟正黑體" panose="020B0604030504040204" pitchFamily="34" charset="-120"/>
                <a:sym typeface="Wingdings" panose="05000000000000000000" pitchFamily="2" charset="2"/>
              </a:rPr>
              <a:t>新增</a:t>
            </a:r>
            <a:r>
              <a:rPr lang="en-US" altLang="zh-TW" sz="2400" dirty="0">
                <a:solidFill>
                  <a:srgbClr val="0000FF"/>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2400" dirty="0">
              <a:solidFill>
                <a:srgbClr val="0000FF"/>
              </a:solidFill>
              <a:latin typeface="微軟正黑體" panose="020B0604030504040204" pitchFamily="34" charset="-120"/>
              <a:ea typeface="微軟正黑體" panose="020B0604030504040204" pitchFamily="34" charset="-120"/>
            </a:endParaRPr>
          </a:p>
          <a:p>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一</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國立西螺農工：畜產保健科招生</a:t>
            </a:r>
            <a:r>
              <a:rPr lang="en-US" altLang="zh-TW" sz="2400" dirty="0">
                <a:solidFill>
                  <a:srgbClr val="FF0000"/>
                </a:solidFill>
                <a:latin typeface="微軟正黑體" panose="020B0604030504040204" pitchFamily="34" charset="-120"/>
                <a:ea typeface="微軟正黑體" panose="020B0604030504040204" pitchFamily="34" charset="-120"/>
              </a:rPr>
              <a:t>5</a:t>
            </a:r>
            <a:r>
              <a:rPr lang="zh-TW" altLang="en-US" sz="2400" dirty="0">
                <a:solidFill>
                  <a:srgbClr val="FF0000"/>
                </a:solidFill>
                <a:latin typeface="微軟正黑體" panose="020B0604030504040204" pitchFamily="34" charset="-120"/>
                <a:ea typeface="微軟正黑體" panose="020B0604030504040204" pitchFamily="34" charset="-120"/>
              </a:rPr>
              <a:t>人。</a:t>
            </a:r>
          </a:p>
          <a:p>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二</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國立虎尾農工：畜產保健科</a:t>
            </a:r>
            <a:r>
              <a:rPr lang="en-US" altLang="zh-TW" sz="2400" dirty="0">
                <a:solidFill>
                  <a:srgbClr val="FF0000"/>
                </a:solidFill>
                <a:latin typeface="微軟正黑體" panose="020B0604030504040204" pitchFamily="34" charset="-120"/>
                <a:ea typeface="微軟正黑體" panose="020B0604030504040204" pitchFamily="34" charset="-120"/>
              </a:rPr>
              <a:t>12</a:t>
            </a:r>
            <a:r>
              <a:rPr lang="zh-TW" altLang="en-US" sz="2400" dirty="0">
                <a:solidFill>
                  <a:srgbClr val="FF0000"/>
                </a:solidFill>
                <a:latin typeface="微軟正黑體" panose="020B0604030504040204" pitchFamily="34" charset="-120"/>
                <a:ea typeface="微軟正黑體" panose="020B0604030504040204" pitchFamily="34" charset="-120"/>
              </a:rPr>
              <a:t>人、</a:t>
            </a:r>
            <a:r>
              <a:rPr lang="zh-TW" altLang="en-US" sz="2400" dirty="0">
                <a:solidFill>
                  <a:srgbClr val="0000FF"/>
                </a:solidFill>
                <a:latin typeface="微軟正黑體" panose="020B0604030504040204" pitchFamily="34" charset="-120"/>
                <a:ea typeface="微軟正黑體" panose="020B0604030504040204" pitchFamily="34" charset="-120"/>
              </a:rPr>
              <a:t>建築科</a:t>
            </a:r>
            <a:r>
              <a:rPr lang="en-US" altLang="zh-TW" sz="2400" dirty="0">
                <a:solidFill>
                  <a:srgbClr val="0000FF"/>
                </a:solidFill>
                <a:latin typeface="微軟正黑體" panose="020B0604030504040204" pitchFamily="34" charset="-120"/>
                <a:ea typeface="微軟正黑體" panose="020B0604030504040204" pitchFamily="34" charset="-120"/>
              </a:rPr>
              <a:t>12</a:t>
            </a:r>
            <a:r>
              <a:rPr lang="zh-TW" altLang="en-US" sz="2400" dirty="0">
                <a:solidFill>
                  <a:srgbClr val="0000FF"/>
                </a:solidFill>
                <a:latin typeface="微軟正黑體" panose="020B0604030504040204" pitchFamily="34" charset="-120"/>
                <a:ea typeface="微軟正黑體" panose="020B0604030504040204" pitchFamily="34" charset="-120"/>
              </a:rPr>
              <a:t>人、機械科</a:t>
            </a:r>
            <a:r>
              <a:rPr lang="en-US" altLang="zh-TW" sz="2400" dirty="0">
                <a:solidFill>
                  <a:srgbClr val="0000FF"/>
                </a:solidFill>
                <a:latin typeface="微軟正黑體" panose="020B0604030504040204" pitchFamily="34" charset="-120"/>
                <a:ea typeface="微軟正黑體" panose="020B0604030504040204" pitchFamily="34" charset="-120"/>
              </a:rPr>
              <a:t>12</a:t>
            </a:r>
            <a:r>
              <a:rPr lang="zh-TW" altLang="en-US" sz="2400" dirty="0">
                <a:solidFill>
                  <a:srgbClr val="0000FF"/>
                </a:solidFill>
                <a:latin typeface="微軟正黑體" panose="020B0604030504040204" pitchFamily="34" charset="-120"/>
                <a:ea typeface="微軟正黑體" panose="020B0604030504040204" pitchFamily="34" charset="-120"/>
              </a:rPr>
              <a:t>人。</a:t>
            </a:r>
            <a:endParaRPr lang="en-US" altLang="zh-TW" sz="2400" dirty="0">
              <a:solidFill>
                <a:srgbClr val="0000FF"/>
              </a:solidFill>
              <a:latin typeface="微軟正黑體" panose="020B0604030504040204" pitchFamily="34" charset="-120"/>
              <a:ea typeface="微軟正黑體" panose="020B0604030504040204" pitchFamily="34" charset="-120"/>
            </a:endParaRPr>
          </a:p>
          <a:p>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三</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國立北港農工：畜產保健科、農場經營科、農業機械科</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農業群特色班</a:t>
            </a:r>
            <a:r>
              <a:rPr lang="en-US" altLang="zh-TW" sz="2400" dirty="0">
                <a:solidFill>
                  <a:srgbClr val="FF0000"/>
                </a:solidFill>
                <a:latin typeface="微軟正黑體" panose="020B0604030504040204" pitchFamily="34" charset="-120"/>
                <a:ea typeface="微軟正黑體" panose="020B0604030504040204" pitchFamily="34" charset="-120"/>
              </a:rPr>
              <a:t>)30</a:t>
            </a:r>
            <a:r>
              <a:rPr lang="zh-TW" altLang="en-US" sz="2400" dirty="0">
                <a:solidFill>
                  <a:srgbClr val="FF0000"/>
                </a:solidFill>
                <a:latin typeface="微軟正黑體" panose="020B0604030504040204" pitchFamily="34" charset="-120"/>
                <a:ea typeface="微軟正黑體" panose="020B0604030504040204" pitchFamily="34" charset="-120"/>
              </a:rPr>
              <a:t>人、電機科</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電機電子群</a:t>
            </a:r>
            <a:r>
              <a:rPr lang="en-US" altLang="zh-TW" sz="2400" dirty="0">
                <a:solidFill>
                  <a:srgbClr val="FF0000"/>
                </a:solidFill>
                <a:latin typeface="微軟正黑體" panose="020B0604030504040204" pitchFamily="34" charset="-120"/>
                <a:ea typeface="微軟正黑體" panose="020B0604030504040204" pitchFamily="34" charset="-120"/>
              </a:rPr>
              <a:t>) 12</a:t>
            </a:r>
            <a:r>
              <a:rPr lang="zh-TW" altLang="en-US" sz="2400" dirty="0">
                <a:solidFill>
                  <a:srgbClr val="FF0000"/>
                </a:solidFill>
                <a:latin typeface="微軟正黑體" panose="020B0604030504040204" pitchFamily="34" charset="-120"/>
                <a:ea typeface="微軟正黑體" panose="020B0604030504040204" pitchFamily="34" charset="-120"/>
              </a:rPr>
              <a:t>人。</a:t>
            </a:r>
            <a:endParaRPr lang="en-US" altLang="zh-TW" sz="2400" dirty="0">
              <a:solidFill>
                <a:srgbClr val="FF0000"/>
              </a:solidFill>
              <a:latin typeface="微軟正黑體" panose="020B0604030504040204" pitchFamily="34" charset="-120"/>
              <a:ea typeface="微軟正黑體" panose="020B0604030504040204" pitchFamily="34" charset="-120"/>
            </a:endParaRPr>
          </a:p>
          <a:p>
            <a:r>
              <a:rPr lang="en-US" altLang="zh-TW" sz="2400" dirty="0">
                <a:solidFill>
                  <a:srgbClr val="0000FF"/>
                </a:solidFill>
                <a:latin typeface="微軟正黑體" panose="020B0604030504040204" pitchFamily="34" charset="-120"/>
                <a:ea typeface="微軟正黑體" panose="020B0604030504040204" pitchFamily="34" charset="-120"/>
              </a:rPr>
              <a:t>(</a:t>
            </a:r>
            <a:r>
              <a:rPr lang="zh-TW" altLang="en-US" sz="2400" dirty="0">
                <a:solidFill>
                  <a:srgbClr val="0000FF"/>
                </a:solidFill>
                <a:latin typeface="微軟正黑體" panose="020B0604030504040204" pitchFamily="34" charset="-120"/>
                <a:ea typeface="微軟正黑體" panose="020B0604030504040204" pitchFamily="34" charset="-120"/>
              </a:rPr>
              <a:t>四</a:t>
            </a:r>
            <a:r>
              <a:rPr lang="en-US" altLang="zh-TW" sz="2400" dirty="0">
                <a:solidFill>
                  <a:srgbClr val="0000FF"/>
                </a:solidFill>
                <a:latin typeface="微軟正黑體" panose="020B0604030504040204" pitchFamily="34" charset="-120"/>
                <a:ea typeface="微軟正黑體" panose="020B0604030504040204" pitchFamily="34" charset="-120"/>
              </a:rPr>
              <a:t>)</a:t>
            </a:r>
            <a:r>
              <a:rPr lang="zh-TW" altLang="en-US" sz="2400" dirty="0">
                <a:solidFill>
                  <a:srgbClr val="0000FF"/>
                </a:solidFill>
                <a:latin typeface="微軟正黑體" panose="020B0604030504040204" pitchFamily="34" charset="-120"/>
                <a:ea typeface="微軟正黑體" panose="020B0604030504040204" pitchFamily="34" charset="-120"/>
              </a:rPr>
              <a:t>私立大成商工</a:t>
            </a:r>
            <a:r>
              <a:rPr lang="en-US" altLang="zh-TW" sz="2400" dirty="0">
                <a:solidFill>
                  <a:srgbClr val="0000FF"/>
                </a:solidFill>
                <a:latin typeface="微軟正黑體" panose="020B0604030504040204" pitchFamily="34" charset="-120"/>
                <a:ea typeface="微軟正黑體" panose="020B0604030504040204" pitchFamily="34" charset="-120"/>
              </a:rPr>
              <a:t>:</a:t>
            </a:r>
            <a:r>
              <a:rPr lang="zh-TW" altLang="en-US" sz="2400" dirty="0">
                <a:solidFill>
                  <a:srgbClr val="0000FF"/>
                </a:solidFill>
                <a:latin typeface="微軟正黑體" panose="020B0604030504040204" pitchFamily="34" charset="-120"/>
                <a:ea typeface="微軟正黑體" panose="020B0604030504040204" pitchFamily="34" charset="-120"/>
              </a:rPr>
              <a:t>汽車科</a:t>
            </a:r>
            <a:r>
              <a:rPr lang="en-US" altLang="zh-TW" sz="2400" dirty="0">
                <a:solidFill>
                  <a:srgbClr val="0000FF"/>
                </a:solidFill>
                <a:latin typeface="微軟正黑體" panose="020B0604030504040204" pitchFamily="34" charset="-120"/>
                <a:ea typeface="微軟正黑體" panose="020B0604030504040204" pitchFamily="34" charset="-120"/>
              </a:rPr>
              <a:t>15</a:t>
            </a:r>
            <a:r>
              <a:rPr lang="zh-TW" altLang="en-US" sz="2400" dirty="0">
                <a:solidFill>
                  <a:srgbClr val="0000FF"/>
                </a:solidFill>
                <a:latin typeface="微軟正黑體" panose="020B0604030504040204" pitchFamily="34" charset="-120"/>
                <a:ea typeface="微軟正黑體" panose="020B0604030504040204" pitchFamily="34" charset="-120"/>
              </a:rPr>
              <a:t>人、廣告設計科</a:t>
            </a:r>
            <a:r>
              <a:rPr lang="en-US" altLang="zh-TW" sz="2400" dirty="0">
                <a:solidFill>
                  <a:srgbClr val="0000FF"/>
                </a:solidFill>
                <a:latin typeface="微軟正黑體" panose="020B0604030504040204" pitchFamily="34" charset="-120"/>
                <a:ea typeface="微軟正黑體" panose="020B0604030504040204" pitchFamily="34" charset="-120"/>
              </a:rPr>
              <a:t>15</a:t>
            </a:r>
            <a:r>
              <a:rPr lang="zh-TW" altLang="en-US" sz="2400" dirty="0">
                <a:solidFill>
                  <a:srgbClr val="0000FF"/>
                </a:solidFill>
                <a:latin typeface="微軟正黑體" panose="020B0604030504040204" pitchFamily="34" charset="-120"/>
                <a:ea typeface="微軟正黑體" panose="020B0604030504040204" pitchFamily="34" charset="-120"/>
              </a:rPr>
              <a:t>人、資料處理科</a:t>
            </a:r>
            <a:r>
              <a:rPr lang="en-US" altLang="zh-TW" sz="2400" dirty="0">
                <a:solidFill>
                  <a:srgbClr val="0000FF"/>
                </a:solidFill>
                <a:latin typeface="微軟正黑體" panose="020B0604030504040204" pitchFamily="34" charset="-120"/>
                <a:ea typeface="微軟正黑體" panose="020B0604030504040204" pitchFamily="34" charset="-120"/>
              </a:rPr>
              <a:t>18</a:t>
            </a:r>
            <a:r>
              <a:rPr lang="zh-TW" altLang="en-US" sz="2400" dirty="0">
                <a:solidFill>
                  <a:srgbClr val="0000FF"/>
                </a:solidFill>
                <a:latin typeface="微軟正黑體" panose="020B0604030504040204" pitchFamily="34" charset="-120"/>
                <a:ea typeface="微軟正黑體" panose="020B0604030504040204" pitchFamily="34" charset="-120"/>
              </a:rPr>
              <a:t>人、資訊科</a:t>
            </a:r>
            <a:r>
              <a:rPr lang="en-US" altLang="zh-TW" sz="2400" dirty="0">
                <a:solidFill>
                  <a:srgbClr val="0000FF"/>
                </a:solidFill>
                <a:latin typeface="微軟正黑體" panose="020B0604030504040204" pitchFamily="34" charset="-120"/>
                <a:ea typeface="微軟正黑體" panose="020B0604030504040204" pitchFamily="34" charset="-120"/>
              </a:rPr>
              <a:t>15</a:t>
            </a:r>
            <a:r>
              <a:rPr lang="zh-TW" altLang="en-US" sz="2400" dirty="0">
                <a:solidFill>
                  <a:srgbClr val="0000FF"/>
                </a:solidFill>
                <a:latin typeface="微軟正黑體" panose="020B0604030504040204" pitchFamily="34" charset="-120"/>
                <a:ea typeface="微軟正黑體" panose="020B0604030504040204" pitchFamily="34" charset="-120"/>
              </a:rPr>
              <a:t>人、美容科</a:t>
            </a:r>
            <a:r>
              <a:rPr lang="en-US" altLang="zh-TW" sz="2400" dirty="0">
                <a:solidFill>
                  <a:srgbClr val="0000FF"/>
                </a:solidFill>
                <a:latin typeface="微軟正黑體" panose="020B0604030504040204" pitchFamily="34" charset="-120"/>
                <a:ea typeface="微軟正黑體" panose="020B0604030504040204" pitchFamily="34" charset="-120"/>
              </a:rPr>
              <a:t>15</a:t>
            </a:r>
            <a:r>
              <a:rPr lang="zh-TW" altLang="en-US" sz="2400" dirty="0">
                <a:solidFill>
                  <a:srgbClr val="0000FF"/>
                </a:solidFill>
                <a:latin typeface="微軟正黑體" panose="020B0604030504040204" pitchFamily="34" charset="-120"/>
                <a:ea typeface="微軟正黑體" panose="020B0604030504040204" pitchFamily="34" charset="-120"/>
              </a:rPr>
              <a:t>人</a:t>
            </a:r>
          </a:p>
          <a:p>
            <a:endParaRPr lang="zh-TW" altLang="en-US" sz="2400" dirty="0">
              <a:solidFill>
                <a:srgbClr val="000000"/>
              </a:solidFill>
              <a:latin typeface="標楷體"/>
            </a:endParaRPr>
          </a:p>
          <a:p>
            <a:endParaRPr lang="zh-TW" altLang="en-US" sz="2400" dirty="0">
              <a:solidFill>
                <a:srgbClr val="000000"/>
              </a:solidFill>
              <a:latin typeface="標楷體"/>
            </a:endParaRPr>
          </a:p>
          <a:p>
            <a:endParaRPr lang="zh-TW" altLang="en-US" sz="2400" dirty="0">
              <a:solidFill>
                <a:srgbClr val="000000"/>
              </a:solidFill>
              <a:latin typeface="標楷體"/>
            </a:endParaRPr>
          </a:p>
          <a:p>
            <a:endParaRPr lang="en-US" altLang="zh-TW" sz="2400" dirty="0"/>
          </a:p>
        </p:txBody>
      </p:sp>
      <p:sp>
        <p:nvSpPr>
          <p:cNvPr id="6" name="標題 2"/>
          <p:cNvSpPr>
            <a:spLocks noGrp="1"/>
          </p:cNvSpPr>
          <p:nvPr>
            <p:ph type="title"/>
          </p:nvPr>
        </p:nvSpPr>
        <p:spPr>
          <a:xfrm>
            <a:off x="0" y="8760"/>
            <a:ext cx="9144000" cy="1260000"/>
          </a:xfrm>
        </p:spPr>
        <p:txBody>
          <a:bodyPr>
            <a:normAutofit/>
          </a:bodyPr>
          <a:lstStyle/>
          <a:p>
            <a:pPr algn="ctr"/>
            <a:r>
              <a:rPr kumimoji="1" lang="zh-TW" altLang="en-US" sz="4400" dirty="0">
                <a:solidFill>
                  <a:srgbClr val="002060"/>
                </a:solidFill>
                <a:latin typeface="微軟正黑體" panose="020B0604030504040204" pitchFamily="34" charset="-120"/>
                <a:ea typeface="微軟正黑體" panose="020B0604030504040204" pitchFamily="34" charset="-120"/>
              </a:rPr>
              <a:t>專業群科甄選入學</a:t>
            </a:r>
            <a:r>
              <a:rPr kumimoji="1" lang="en-US" altLang="zh-TW" sz="3200" dirty="0">
                <a:solidFill>
                  <a:srgbClr val="002060"/>
                </a:solidFill>
                <a:latin typeface="微軟正黑體" panose="020B0604030504040204" pitchFamily="34" charset="-120"/>
              </a:rPr>
              <a:t>(2/2)</a:t>
            </a:r>
            <a:endParaRPr kumimoji="1" lang="zh-TW" altLang="en-US" sz="3200"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22027128"/>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2188"/>
            <a:ext cx="9144000" cy="1296000"/>
          </a:xfrm>
        </p:spPr>
        <p:txBody>
          <a:bodyPr>
            <a:noAutofit/>
          </a:bodyPr>
          <a:lstStyle/>
          <a:p>
            <a:pPr algn="ctr"/>
            <a:r>
              <a:rPr lang="zh-TW" altLang="en-US" sz="4400" dirty="0">
                <a:latin typeface="微軟正黑體" panose="020B0604030504040204" pitchFamily="34" charset="-120"/>
              </a:rPr>
              <a:t>專業群科甄選入學</a:t>
            </a:r>
            <a:r>
              <a:rPr lang="zh-TW" altLang="en-US" sz="4400" dirty="0">
                <a:latin typeface="微軟正黑體" panose="020B0604030504040204" pitchFamily="34" charset="-120"/>
                <a:ea typeface="微軟正黑體" panose="020B0604030504040204" pitchFamily="34" charset="-120"/>
              </a:rPr>
              <a:t>流程</a:t>
            </a:r>
          </a:p>
        </p:txBody>
      </p:sp>
      <p:sp>
        <p:nvSpPr>
          <p:cNvPr id="4" name="矩形 3"/>
          <p:cNvSpPr/>
          <p:nvPr/>
        </p:nvSpPr>
        <p:spPr>
          <a:xfrm>
            <a:off x="266261" y="4149080"/>
            <a:ext cx="2520000" cy="136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rPr>
              <a:t>參加術科測驗</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4/25(</a:t>
            </a:r>
            <a:r>
              <a:rPr lang="zh-TW" altLang="en-US" sz="2000" b="1" dirty="0">
                <a:latin typeface="微軟正黑體" panose="020B0604030504040204" pitchFamily="34" charset="-120"/>
                <a:ea typeface="微軟正黑體" panose="020B0604030504040204" pitchFamily="34" charset="-120"/>
              </a:rPr>
              <a:t>六</a:t>
            </a:r>
            <a:r>
              <a:rPr lang="en-US" altLang="zh-TW" sz="2000" b="1" dirty="0">
                <a:latin typeface="微軟正黑體" panose="020B0604030504040204" pitchFamily="34" charset="-120"/>
                <a:ea typeface="微軟正黑體" panose="020B0604030504040204" pitchFamily="34" charset="-120"/>
              </a:rPr>
              <a:t>)--4/26</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日</a:t>
            </a:r>
            <a:r>
              <a:rPr lang="en-US" altLang="zh-TW" sz="2000" b="1" dirty="0">
                <a:latin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endParaRPr>
          </a:p>
        </p:txBody>
      </p:sp>
      <p:sp>
        <p:nvSpPr>
          <p:cNvPr id="15" name="矩形 14"/>
          <p:cNvSpPr/>
          <p:nvPr/>
        </p:nvSpPr>
        <p:spPr>
          <a:xfrm>
            <a:off x="266261" y="1717277"/>
            <a:ext cx="2520000" cy="136800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報名</a:t>
            </a:r>
            <a:r>
              <a:rPr lang="en-US" altLang="zh-TW" sz="2200" b="1" dirty="0">
                <a:solidFill>
                  <a:srgbClr val="FFFF00"/>
                </a:solidFill>
                <a:latin typeface="微軟正黑體" panose="020B0604030504040204" pitchFamily="34" charset="-120"/>
                <a:ea typeface="微軟正黑體" panose="020B0604030504040204" pitchFamily="34" charset="-120"/>
              </a:rPr>
              <a:t>(</a:t>
            </a:r>
            <a:r>
              <a:rPr lang="zh-TW" altLang="en-US" sz="2200" b="1" dirty="0">
                <a:solidFill>
                  <a:srgbClr val="FFFF00"/>
                </a:solidFill>
                <a:latin typeface="微軟正黑體" panose="020B0604030504040204" pitchFamily="34" charset="-120"/>
                <a:ea typeface="微軟正黑體" panose="020B0604030504040204" pitchFamily="34" charset="-120"/>
              </a:rPr>
              <a:t>繳件</a:t>
            </a:r>
            <a:r>
              <a:rPr lang="en-US" altLang="zh-TW" sz="2200" b="1" dirty="0">
                <a:solidFill>
                  <a:srgbClr val="FFFF00"/>
                </a:solidFill>
                <a:latin typeface="微軟正黑體" panose="020B0604030504040204" pitchFamily="34" charset="-120"/>
                <a:ea typeface="微軟正黑體" panose="020B0604030504040204" pitchFamily="34" charset="-120"/>
              </a:rPr>
              <a:t>)</a:t>
            </a:r>
          </a:p>
          <a:p>
            <a:pPr algn="ctr"/>
            <a:r>
              <a:rPr lang="en-US" altLang="zh-TW" sz="2000" b="1" dirty="0">
                <a:latin typeface="微軟正黑體" panose="020B0604030504040204" pitchFamily="34" charset="-120"/>
              </a:rPr>
              <a:t>3/16(</a:t>
            </a:r>
            <a:r>
              <a:rPr lang="zh-TW" altLang="en-US" sz="2000" b="1" dirty="0">
                <a:latin typeface="微軟正黑體" panose="020B0604030504040204" pitchFamily="34" charset="-120"/>
              </a:rPr>
              <a:t>一</a:t>
            </a:r>
            <a:r>
              <a:rPr lang="en-US" altLang="zh-TW" sz="2000" b="1" dirty="0">
                <a:latin typeface="微軟正黑體" panose="020B0604030504040204" pitchFamily="34" charset="-120"/>
              </a:rPr>
              <a:t>)-3/20(</a:t>
            </a:r>
            <a:r>
              <a:rPr lang="zh-TW" altLang="en-US" sz="2000" b="1" dirty="0">
                <a:latin typeface="微軟正黑體" panose="020B0604030504040204" pitchFamily="34" charset="-120"/>
              </a:rPr>
              <a:t>五</a:t>
            </a:r>
            <a:r>
              <a:rPr lang="en-US" altLang="zh-TW" sz="2000" b="1" dirty="0">
                <a:latin typeface="微軟正黑體" panose="020B0604030504040204" pitchFamily="34" charset="-120"/>
              </a:rPr>
              <a:t>)</a:t>
            </a:r>
            <a:endParaRPr lang="zh-TW" altLang="en-US" sz="2000" b="1" dirty="0">
              <a:latin typeface="微軟正黑體" panose="020B0604030504040204" pitchFamily="34" charset="-120"/>
            </a:endParaRPr>
          </a:p>
        </p:txBody>
      </p:sp>
      <p:cxnSp>
        <p:nvCxnSpPr>
          <p:cNvPr id="19" name="肘形接點 18"/>
          <p:cNvCxnSpPr>
            <a:stCxn id="27" idx="1"/>
            <a:endCxn id="4" idx="3"/>
          </p:cNvCxnSpPr>
          <p:nvPr/>
        </p:nvCxnSpPr>
        <p:spPr>
          <a:xfrm rot="10800000" flipV="1">
            <a:off x="2786261" y="2401276"/>
            <a:ext cx="532970" cy="2431803"/>
          </a:xfrm>
          <a:prstGeom prst="bentConnector3">
            <a:avLst>
              <a:gd name="adj1" fmla="val 50000"/>
            </a:avLst>
          </a:prstGeom>
          <a:ln w="63500">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3319231" y="4149080"/>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rPr>
              <a:t>放榜 </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rPr>
              <a:t>6/10(</a:t>
            </a:r>
            <a:r>
              <a:rPr lang="zh-TW" altLang="en-US" sz="2000" b="1" dirty="0">
                <a:latin typeface="微軟正黑體" panose="020B0604030504040204" pitchFamily="34" charset="-120"/>
              </a:rPr>
              <a:t>三</a:t>
            </a:r>
            <a:r>
              <a:rPr lang="en-US" altLang="zh-TW" sz="2000" b="1" dirty="0">
                <a:latin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p:txBody>
      </p:sp>
      <p:sp>
        <p:nvSpPr>
          <p:cNvPr id="35" name="矩形 34"/>
          <p:cNvSpPr/>
          <p:nvPr/>
        </p:nvSpPr>
        <p:spPr>
          <a:xfrm>
            <a:off x="6372200" y="1720939"/>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報到</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6/11</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四</a:t>
            </a:r>
            <a:r>
              <a:rPr lang="en-US" altLang="zh-TW" sz="2000" b="1" dirty="0">
                <a:latin typeface="微軟正黑體" panose="020B0604030504040204" pitchFamily="34" charset="-120"/>
              </a:rPr>
              <a:t>) 11:00</a:t>
            </a:r>
            <a:r>
              <a:rPr lang="zh-TW" altLang="en-US" sz="2000" b="1" dirty="0">
                <a:latin typeface="微軟正黑體" panose="020B0604030504040204" pitchFamily="34" charset="-120"/>
                <a:ea typeface="微軟正黑體" panose="020B0604030504040204" pitchFamily="34" charset="-120"/>
              </a:rPr>
              <a:t>前</a:t>
            </a:r>
            <a:endParaRPr lang="en-US" altLang="zh-TW" sz="2000" b="1" dirty="0">
              <a:latin typeface="微軟正黑體" panose="020B0604030504040204" pitchFamily="34" charset="-120"/>
              <a:ea typeface="微軟正黑體" panose="020B0604030504040204" pitchFamily="34" charset="-120"/>
            </a:endParaRPr>
          </a:p>
        </p:txBody>
      </p:sp>
      <p:sp>
        <p:nvSpPr>
          <p:cNvPr id="36" name="矩形 35"/>
          <p:cNvSpPr/>
          <p:nvPr/>
        </p:nvSpPr>
        <p:spPr>
          <a:xfrm>
            <a:off x="6372200" y="4149080"/>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放棄錄取資格</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不滿意錄取學校或未錄取</a:t>
            </a:r>
            <a:r>
              <a:rPr lang="en-US" altLang="zh-TW" sz="2000" b="1" dirty="0">
                <a:latin typeface="微軟正黑體" panose="020B0604030504040204" pitchFamily="34" charset="-120"/>
                <a:ea typeface="微軟正黑體" panose="020B0604030504040204" pitchFamily="34" charset="-120"/>
              </a:rPr>
              <a:t>)</a:t>
            </a:r>
          </a:p>
          <a:p>
            <a:pPr algn="ctr"/>
            <a:r>
              <a:rPr lang="en-US" altLang="zh-TW" sz="2000" b="1" dirty="0">
                <a:latin typeface="微軟正黑體" panose="020B0604030504040204" pitchFamily="34" charset="-120"/>
              </a:rPr>
              <a:t>6/12(</a:t>
            </a:r>
            <a:r>
              <a:rPr lang="zh-TW" altLang="en-US" sz="2000" b="1" dirty="0">
                <a:latin typeface="微軟正黑體" panose="020B0604030504040204" pitchFamily="34" charset="-120"/>
              </a:rPr>
              <a:t>五</a:t>
            </a:r>
            <a:r>
              <a:rPr lang="en-US" altLang="zh-TW" sz="2000" b="1" dirty="0">
                <a:latin typeface="微軟正黑體" panose="020B0604030504040204" pitchFamily="34" charset="-120"/>
              </a:rPr>
              <a:t>) 12:00</a:t>
            </a:r>
            <a:r>
              <a:rPr lang="zh-TW" altLang="en-US" sz="2000" b="1" dirty="0">
                <a:latin typeface="微軟正黑體" panose="020B0604030504040204" pitchFamily="34" charset="-120"/>
              </a:rPr>
              <a:t>前</a:t>
            </a:r>
            <a:endParaRPr lang="zh-TW" altLang="en-US" sz="2000" b="1" dirty="0">
              <a:latin typeface="微軟正黑體" panose="020B0604030504040204" pitchFamily="34" charset="-120"/>
              <a:ea typeface="微軟正黑體" panose="020B0604030504040204" pitchFamily="34" charset="-120"/>
            </a:endParaRPr>
          </a:p>
        </p:txBody>
      </p:sp>
      <p:cxnSp>
        <p:nvCxnSpPr>
          <p:cNvPr id="38" name="直線單箭頭接點 37"/>
          <p:cNvCxnSpPr>
            <a:stCxn id="26" idx="3"/>
            <a:endCxn id="35" idx="1"/>
          </p:cNvCxnSpPr>
          <p:nvPr/>
        </p:nvCxnSpPr>
        <p:spPr>
          <a:xfrm flipV="1">
            <a:off x="5839231" y="2404939"/>
            <a:ext cx="532969" cy="2428141"/>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endCxn id="36" idx="0"/>
          </p:cNvCxnSpPr>
          <p:nvPr/>
        </p:nvCxnSpPr>
        <p:spPr>
          <a:xfrm>
            <a:off x="7632200" y="3088939"/>
            <a:ext cx="0" cy="106014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p:cNvCxnSpPr>
            <a:stCxn id="27" idx="2"/>
            <a:endCxn id="26" idx="0"/>
          </p:cNvCxnSpPr>
          <p:nvPr/>
        </p:nvCxnSpPr>
        <p:spPr>
          <a:xfrm>
            <a:off x="4579231" y="3085277"/>
            <a:ext cx="0" cy="106380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319231" y="1717277"/>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rPr>
              <a:t>術科測驗成績</a:t>
            </a:r>
            <a:endParaRPr lang="en-US" altLang="zh-TW" sz="2200" b="1" dirty="0">
              <a:solidFill>
                <a:srgbClr val="FFFF00"/>
              </a:solidFill>
              <a:latin typeface="微軟正黑體" panose="020B0604030504040204" pitchFamily="34" charset="-120"/>
            </a:endParaRPr>
          </a:p>
          <a:p>
            <a:pPr algn="ctr"/>
            <a:r>
              <a:rPr lang="zh-TW" altLang="en-US" sz="2200" b="1" dirty="0">
                <a:solidFill>
                  <a:srgbClr val="FFFF00"/>
                </a:solidFill>
                <a:latin typeface="微軟正黑體" panose="020B0604030504040204" pitchFamily="34" charset="-120"/>
              </a:rPr>
              <a:t>公告</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rPr>
              <a:t>5/18(</a:t>
            </a:r>
            <a:r>
              <a:rPr lang="zh-TW" altLang="en-US" sz="2000" b="1" dirty="0">
                <a:latin typeface="微軟正黑體" panose="020B0604030504040204" pitchFamily="34" charset="-120"/>
              </a:rPr>
              <a:t>一</a:t>
            </a:r>
            <a:r>
              <a:rPr lang="en-US" altLang="zh-TW" sz="2000" b="1" dirty="0">
                <a:latin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p:txBody>
      </p:sp>
      <p:cxnSp>
        <p:nvCxnSpPr>
          <p:cNvPr id="31" name="肘形接點 41"/>
          <p:cNvCxnSpPr>
            <a:stCxn id="15" idx="2"/>
            <a:endCxn id="4" idx="0"/>
          </p:cNvCxnSpPr>
          <p:nvPr/>
        </p:nvCxnSpPr>
        <p:spPr>
          <a:xfrm>
            <a:off x="1526261" y="3085277"/>
            <a:ext cx="0" cy="106380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816402"/>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18" y="0"/>
            <a:ext cx="9149618" cy="1260000"/>
          </a:xfrm>
        </p:spPr>
        <p:txBody>
          <a:bodyPr>
            <a:normAutofit/>
          </a:bodyPr>
          <a:lstStyle/>
          <a:p>
            <a:pPr algn="ctr"/>
            <a:r>
              <a:rPr lang="en-US" altLang="zh-TW" sz="4400" dirty="0">
                <a:effectLst/>
              </a:rPr>
              <a:t>109</a:t>
            </a:r>
            <a:r>
              <a:rPr lang="zh-TW" altLang="en-US" sz="4400" dirty="0">
                <a:effectLst/>
              </a:rPr>
              <a:t>雲林區主要入學管道</a:t>
            </a:r>
          </a:p>
        </p:txBody>
      </p:sp>
      <p:graphicFrame>
        <p:nvGraphicFramePr>
          <p:cNvPr id="4" name="表格 3"/>
          <p:cNvGraphicFramePr>
            <a:graphicFrameLocks noGrp="1"/>
          </p:cNvGraphicFramePr>
          <p:nvPr>
            <p:extLst>
              <p:ext uri="{D42A27DB-BD31-4B8C-83A1-F6EECF244321}">
                <p14:modId xmlns:p14="http://schemas.microsoft.com/office/powerpoint/2010/main" val="1569800680"/>
              </p:ext>
            </p:extLst>
          </p:nvPr>
        </p:nvGraphicFramePr>
        <p:xfrm>
          <a:off x="344345" y="1124744"/>
          <a:ext cx="8449692" cy="5582400"/>
        </p:xfrm>
        <a:graphic>
          <a:graphicData uri="http://schemas.openxmlformats.org/drawingml/2006/table">
            <a:tbl>
              <a:tblPr firstRow="1" bandRow="1">
                <a:tableStyleId>{5C22544A-7EE6-4342-B048-85BDC9FD1C3A}</a:tableStyleId>
              </a:tblPr>
              <a:tblGrid>
                <a:gridCol w="2816564">
                  <a:extLst>
                    <a:ext uri="{9D8B030D-6E8A-4147-A177-3AD203B41FA5}">
                      <a16:colId xmlns="" xmlns:a16="http://schemas.microsoft.com/office/drawing/2014/main" val="20000"/>
                    </a:ext>
                  </a:extLst>
                </a:gridCol>
                <a:gridCol w="2816564">
                  <a:extLst>
                    <a:ext uri="{9D8B030D-6E8A-4147-A177-3AD203B41FA5}">
                      <a16:colId xmlns="" xmlns:a16="http://schemas.microsoft.com/office/drawing/2014/main" val="20001"/>
                    </a:ext>
                  </a:extLst>
                </a:gridCol>
                <a:gridCol w="2816564">
                  <a:extLst>
                    <a:ext uri="{9D8B030D-6E8A-4147-A177-3AD203B41FA5}">
                      <a16:colId xmlns=""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免試入學</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特色招生</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latin typeface="微軟正黑體" panose="020B0604030504040204" pitchFamily="34" charset="-120"/>
                          <a:ea typeface="微軟正黑體" panose="020B0604030504040204" pitchFamily="34" charset="-120"/>
                        </a:rPr>
                        <a:t>其他</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00B050"/>
                    </a:solidFill>
                  </a:tcPr>
                </a:tc>
                <a:extLst>
                  <a:ext uri="{0D108BD9-81ED-4DB2-BD59-A6C34878D82A}">
                    <a16:rowId xmlns="" xmlns:a16="http://schemas.microsoft.com/office/drawing/2014/main" val="10000"/>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分區</a:t>
                      </a:r>
                      <a:r>
                        <a:rPr kumimoji="0" lang="zh-TW" altLang="en-US" sz="2400" kern="1200" dirty="0">
                          <a:solidFill>
                            <a:schemeClr val="tx1"/>
                          </a:solidFill>
                          <a:latin typeface="微軟正黑體" panose="020B0604030504040204" pitchFamily="34" charset="-120"/>
                          <a:ea typeface="+mn-ea"/>
                        </a:rPr>
                        <a:t>免試</a:t>
                      </a:r>
                      <a:endParaRPr kumimoji="0" lang="zh-TW" altLang="en-US" sz="2400" kern="1200" dirty="0">
                        <a:solidFill>
                          <a:schemeClr val="tx1"/>
                        </a:solidFill>
                        <a:latin typeface="微軟正黑體" panose="020B0604030504040204" pitchFamily="34" charset="-12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mn-ea"/>
                          <a:cs typeface="+mn-cs"/>
                        </a:rPr>
                        <a:t>專業群科甄選入學</a:t>
                      </a:r>
                      <a:endParaRPr lang="zh-TW" altLang="en-US" sz="2000" dirty="0">
                        <a:solidFill>
                          <a:schemeClr val="tx1"/>
                        </a:solidFill>
                        <a:latin typeface="微軟正黑體" panose="020B0604030504040204" pitchFamily="34" charset="-120"/>
                        <a:ea typeface="+mn-ea"/>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實用技能學程</a:t>
                      </a:r>
                    </a:p>
                  </a:txBody>
                  <a:tcPr anchor="ctr">
                    <a:solidFill>
                      <a:srgbClr val="92D050"/>
                    </a:solidFill>
                  </a:tcPr>
                </a:tc>
                <a:extLst>
                  <a:ext uri="{0D108BD9-81ED-4DB2-BD59-A6C34878D82A}">
                    <a16:rowId xmlns="" xmlns:a16="http://schemas.microsoft.com/office/drawing/2014/main" val="10001"/>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直升入學</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藝才班甄選入學</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建教合作班</a:t>
                      </a:r>
                    </a:p>
                  </a:txBody>
                  <a:tcPr anchor="ctr"/>
                </a:tc>
                <a:extLst>
                  <a:ext uri="{0D108BD9-81ED-4DB2-BD59-A6C34878D82A}">
                    <a16:rowId xmlns="" xmlns:a16="http://schemas.microsoft.com/office/drawing/2014/main" val="10002"/>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技優甄審入學</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體育班甄選入學</a:t>
                      </a: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私校單獨招生</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福智實高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92D050"/>
                    </a:solidFill>
                  </a:tcPr>
                </a:tc>
                <a:extLst>
                  <a:ext uri="{0D108BD9-81ED-4DB2-BD59-A6C34878D82A}">
                    <a16:rowId xmlns="" xmlns:a16="http://schemas.microsoft.com/office/drawing/2014/main" val="10003"/>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mn-ea"/>
                        </a:rPr>
                        <a:t>五專優先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科學班甄選入學</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微軟正黑體" panose="020B0604030504040204" pitchFamily="34" charset="-120"/>
                          <a:ea typeface="微軟正黑體" panose="020B0604030504040204" pitchFamily="34" charset="-120"/>
                          <a:cs typeface="+mn-cs"/>
                        </a:rPr>
                        <a:t>（雲林區無學校辦理此管道，但學生可報名參加）</a:t>
                      </a:r>
                    </a:p>
                  </a:txBody>
                  <a:tcPr anchor="ctr">
                    <a:solidFill>
                      <a:schemeClr val="accent2">
                        <a:lumMod val="20000"/>
                        <a:lumOff val="80000"/>
                      </a:schemeClr>
                    </a:solidFill>
                  </a:tcP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實驗教育獨招</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algn="ctr" rtl="0" eaLnBrk="1" latinLnBrk="0" hangingPunct="1">
                        <a:lnSpc>
                          <a:spcPct val="100000"/>
                        </a:lnSpc>
                        <a:spcBef>
                          <a:spcPts val="0"/>
                        </a:spcBef>
                        <a:spcAft>
                          <a:spcPts val="0"/>
                        </a:spcAft>
                      </a:pP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古坑華德福實高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p>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技術型及單科型學校獨招入學</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蔦松藝高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 xmlns:a16="http://schemas.microsoft.com/office/drawing/2014/main" val="10004"/>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五專</a:t>
                      </a:r>
                      <a:r>
                        <a:rPr kumimoji="0" lang="zh-TW" altLang="en-US" sz="2400" kern="1200" dirty="0">
                          <a:solidFill>
                            <a:schemeClr val="tx1"/>
                          </a:solidFill>
                          <a:latin typeface="微軟正黑體" panose="020B0604030504040204" pitchFamily="34" charset="-120"/>
                          <a:ea typeface="+mn-ea"/>
                        </a:rPr>
                        <a:t>聯合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lnSpc>
                          <a:spcPct val="100000"/>
                        </a:lnSpc>
                        <a:spcBef>
                          <a:spcPts val="0"/>
                        </a:spcBef>
                        <a:spcAft>
                          <a:spcPts val="0"/>
                        </a:spcAft>
                      </a:pPr>
                      <a:r>
                        <a:rPr lang="zh-TW" altLang="en-US" sz="2400" dirty="0">
                          <a:solidFill>
                            <a:schemeClr val="tx1"/>
                          </a:solidFill>
                          <a:latin typeface="微軟正黑體" panose="020B0604030504040204" pitchFamily="34" charset="-120"/>
                          <a:ea typeface="+mn-ea"/>
                        </a:rPr>
                        <a:t>考試分發入學</a:t>
                      </a:r>
                      <a:endParaRPr lang="en-US" altLang="zh-TW" sz="2400" dirty="0">
                        <a:solidFill>
                          <a:schemeClr val="tx1"/>
                        </a:solidFill>
                        <a:latin typeface="微軟正黑體" panose="020B0604030504040204" pitchFamily="34" charset="-120"/>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微軟正黑體" panose="020B0604030504040204" pitchFamily="34" charset="-120"/>
                          <a:ea typeface="+mn-ea"/>
                          <a:cs typeface="+mn-cs"/>
                        </a:rPr>
                        <a:t>（雲林區無學校辦理此管道，但學生可報名參加）</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身心障礙學生</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適性輔導就學安置</a:t>
                      </a:r>
                    </a:p>
                  </a:txBody>
                  <a:tcPr anchor="ctr">
                    <a:solidFill>
                      <a:srgbClr val="92D050"/>
                    </a:solidFill>
                  </a:tcPr>
                </a:tc>
                <a:extLst>
                  <a:ext uri="{0D108BD9-81ED-4DB2-BD59-A6C34878D82A}">
                    <a16:rowId xmlns="" xmlns:a16="http://schemas.microsoft.com/office/drawing/2014/main" val="10005"/>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軍校</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（雲林區無學校辦理此</a:t>
                      </a:r>
                      <a:r>
                        <a:rPr kumimoji="0" lang="zh-TW" altLang="en-US" sz="1400" kern="1200" dirty="0">
                          <a:solidFill>
                            <a:schemeClr val="tx1"/>
                          </a:solidFill>
                          <a:latin typeface="微軟正黑體" panose="020B0604030504040204" pitchFamily="34" charset="-120"/>
                          <a:ea typeface="微軟正黑體" panose="020B0604030504040204" pitchFamily="34" charset="-120"/>
                          <a:cs typeface="+mn-cs"/>
                        </a:rPr>
                        <a:t>管道</a:t>
                      </a:r>
                      <a:r>
                        <a:rPr lang="zh-TW" altLang="en-US" sz="1400" dirty="0">
                          <a:solidFill>
                            <a:schemeClr val="tx1"/>
                          </a:solidFill>
                          <a:latin typeface="微軟正黑體" panose="020B0604030504040204" pitchFamily="34" charset="-120"/>
                          <a:ea typeface="微軟正黑體" panose="020B0604030504040204" pitchFamily="34" charset="-120"/>
                        </a:rPr>
                        <a:t>，但學生可報名參加）</a:t>
                      </a:r>
                    </a:p>
                  </a:txBody>
                  <a:tcPr anchor="ctr"/>
                </a:tc>
                <a:extLst>
                  <a:ext uri="{0D108BD9-81ED-4DB2-BD59-A6C34878D82A}">
                    <a16:rowId xmlns="" xmlns:a16="http://schemas.microsoft.com/office/drawing/2014/main" val="10006"/>
                  </a:ext>
                </a:extLst>
              </a:tr>
            </a:tbl>
          </a:graphicData>
        </a:graphic>
      </p:graphicFrame>
      <p:sp>
        <p:nvSpPr>
          <p:cNvPr id="5" name="矩形 4"/>
          <p:cNvSpPr/>
          <p:nvPr/>
        </p:nvSpPr>
        <p:spPr>
          <a:xfrm>
            <a:off x="3273047" y="2302524"/>
            <a:ext cx="2592288" cy="1126475"/>
          </a:xfrm>
          <a:prstGeom prst="rect">
            <a:avLst/>
          </a:prstGeom>
          <a:noFill/>
          <a:ln w="57150"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19475893"/>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a:xfrm>
            <a:off x="0" y="0"/>
            <a:ext cx="9144000" cy="1260000"/>
          </a:xfrm>
          <a:solidFill>
            <a:srgbClr val="FFFF00"/>
          </a:solidFill>
        </p:spPr>
        <p:txBody>
          <a:bodyPr anchor="ctr" anchorCtr="0">
            <a:noAutofit/>
          </a:bodyPr>
          <a:lstStyle/>
          <a:p>
            <a:pPr algn="ctr"/>
            <a:r>
              <a:rPr kumimoji="1" altLang="en-US" sz="4400" dirty="0" err="1">
                <a:solidFill>
                  <a:srgbClr val="002060"/>
                </a:solidFill>
                <a:latin typeface="微軟正黑體" panose="020B0604030504040204" pitchFamily="34" charset="-120"/>
                <a:ea typeface="微軟正黑體" panose="020B0604030504040204" pitchFamily="34" charset="-120"/>
              </a:rPr>
              <a:t>藝術才能班</a:t>
            </a:r>
            <a:endParaRPr kumimoji="1" altLang="en-US" sz="4400" dirty="0">
              <a:solidFill>
                <a:srgbClr val="002060"/>
              </a:solidFill>
              <a:latin typeface="微軟正黑體" panose="020B0604030504040204" pitchFamily="34" charset="-120"/>
              <a:ea typeface="微軟正黑體" panose="020B0604030504040204" pitchFamily="34" charset="-120"/>
            </a:endParaRPr>
          </a:p>
        </p:txBody>
      </p:sp>
      <p:sp>
        <p:nvSpPr>
          <p:cNvPr id="50179" name="內容版面配置區 2"/>
          <p:cNvSpPr>
            <a:spLocks noGrp="1"/>
          </p:cNvSpPr>
          <p:nvPr>
            <p:ph idx="4294967295"/>
          </p:nvPr>
        </p:nvSpPr>
        <p:spPr>
          <a:xfrm>
            <a:off x="0" y="1482725"/>
            <a:ext cx="8088313" cy="2378075"/>
          </a:xfrm>
        </p:spPr>
        <p:txBody>
          <a:bodyPr lIns="72000" rIns="72000">
            <a:noAutofit/>
          </a:bodyPr>
          <a:lstStyle/>
          <a:p>
            <a:pPr marL="457200" indent="-457200" eaLnBrk="0" hangingPunct="0">
              <a:spcBef>
                <a:spcPts val="0"/>
              </a:spcBef>
              <a:buFont typeface="Wingdings" panose="05000000000000000000" pitchFamily="2" charset="2"/>
              <a:buChar char="u"/>
            </a:pPr>
            <a:r>
              <a:rPr altLang="en-US" sz="2800" dirty="0">
                <a:solidFill>
                  <a:srgbClr val="000000"/>
                </a:solidFill>
                <a:latin typeface="微軟正黑體" panose="020B0604030504040204" pitchFamily="34" charset="-120"/>
                <a:ea typeface="微軟正黑體" panose="020B0604030504040204" pitchFamily="34" charset="-120"/>
              </a:rPr>
              <a:t>分為</a:t>
            </a:r>
            <a:r>
              <a:rPr altLang="en-US" sz="2800" b="1" dirty="0">
                <a:solidFill>
                  <a:srgbClr val="FF0000"/>
                </a:solidFill>
                <a:latin typeface="微軟正黑體" panose="020B0604030504040204" pitchFamily="34" charset="-120"/>
                <a:ea typeface="微軟正黑體" panose="020B0604030504040204" pitchFamily="34" charset="-120"/>
              </a:rPr>
              <a:t>音樂班</a:t>
            </a:r>
            <a:r>
              <a:rPr altLang="en-US" sz="2800" b="1" dirty="0">
                <a:solidFill>
                  <a:srgbClr val="000000"/>
                </a:solidFill>
                <a:latin typeface="微軟正黑體" panose="020B0604030504040204" pitchFamily="34" charset="-120"/>
                <a:ea typeface="微軟正黑體" panose="020B0604030504040204" pitchFamily="34" charset="-120"/>
              </a:rPr>
              <a:t>、</a:t>
            </a:r>
            <a:r>
              <a:rPr altLang="en-US" sz="2800" b="1" dirty="0">
                <a:solidFill>
                  <a:srgbClr val="FF0000"/>
                </a:solidFill>
                <a:latin typeface="微軟正黑體" panose="020B0604030504040204" pitchFamily="34" charset="-120"/>
                <a:ea typeface="微軟正黑體" panose="020B0604030504040204" pitchFamily="34" charset="-120"/>
              </a:rPr>
              <a:t>美術班</a:t>
            </a:r>
            <a:r>
              <a:rPr altLang="en-US" sz="2800" b="1" dirty="0">
                <a:solidFill>
                  <a:srgbClr val="000000"/>
                </a:solidFill>
                <a:latin typeface="微軟正黑體" panose="020B0604030504040204" pitchFamily="34" charset="-120"/>
                <a:ea typeface="微軟正黑體" panose="020B0604030504040204" pitchFamily="34" charset="-120"/>
              </a:rPr>
              <a:t>、</a:t>
            </a:r>
            <a:r>
              <a:rPr altLang="en-US" sz="2800" b="1" dirty="0">
                <a:solidFill>
                  <a:srgbClr val="FF0000"/>
                </a:solidFill>
                <a:latin typeface="微軟正黑體" panose="020B0604030504040204" pitchFamily="34" charset="-120"/>
                <a:ea typeface="微軟正黑體" panose="020B0604030504040204" pitchFamily="34" charset="-120"/>
              </a:rPr>
              <a:t>舞蹈班</a:t>
            </a:r>
            <a:r>
              <a:rPr altLang="en-US" sz="2800" b="1" dirty="0">
                <a:solidFill>
                  <a:srgbClr val="000000"/>
                </a:solidFill>
                <a:latin typeface="微軟正黑體" panose="020B0604030504040204" pitchFamily="34" charset="-120"/>
                <a:ea typeface="微軟正黑體" panose="020B0604030504040204" pitchFamily="34" charset="-120"/>
              </a:rPr>
              <a:t>、</a:t>
            </a:r>
            <a:r>
              <a:rPr altLang="en-US" sz="2800" b="1" dirty="0">
                <a:solidFill>
                  <a:srgbClr val="FF0000"/>
                </a:solidFill>
                <a:latin typeface="微軟正黑體" panose="020B0604030504040204" pitchFamily="34" charset="-120"/>
                <a:ea typeface="微軟正黑體" panose="020B0604030504040204" pitchFamily="34" charset="-120"/>
              </a:rPr>
              <a:t>戲劇班</a:t>
            </a:r>
            <a:r>
              <a:rPr altLang="en-US" sz="2800" dirty="0">
                <a:solidFill>
                  <a:srgbClr val="000000"/>
                </a:solidFill>
                <a:latin typeface="微軟正黑體" panose="020B0604030504040204" pitchFamily="34" charset="-120"/>
                <a:ea typeface="微軟正黑體" panose="020B0604030504040204" pitchFamily="34" charset="-120"/>
              </a:rPr>
              <a:t>等四類。</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457200" indent="-457200" eaLnBrk="0" hangingPunct="0">
              <a:spcBef>
                <a:spcPts val="0"/>
              </a:spcBef>
              <a:buFont typeface="Wingdings" panose="05000000000000000000" pitchFamily="2" charset="2"/>
              <a:buChar char="u"/>
            </a:pPr>
            <a:r>
              <a:rPr altLang="en-US" sz="2800" dirty="0">
                <a:solidFill>
                  <a:srgbClr val="000000"/>
                </a:solidFill>
                <a:latin typeface="微軟正黑體" panose="020B0604030504040204" pitchFamily="34" charset="-120"/>
                <a:ea typeface="微軟正黑體" panose="020B0604030504040204" pitchFamily="34" charset="-120"/>
              </a:rPr>
              <a:t>藝術才能班甄選入學以聯合辦理為原則。國中非藝術才能班學生亦可報考，且</a:t>
            </a:r>
            <a:r>
              <a:rPr altLang="en-US" sz="2800" b="1" dirty="0">
                <a:solidFill>
                  <a:srgbClr val="FF0000"/>
                </a:solidFill>
                <a:latin typeface="微軟正黑體" panose="020B0604030504040204" pitchFamily="34" charset="-120"/>
                <a:ea typeface="微軟正黑體" panose="020B0604030504040204" pitchFamily="34" charset="-120"/>
              </a:rPr>
              <a:t>不受免試就學區之限制</a:t>
            </a:r>
            <a:r>
              <a:rPr altLang="en-US" sz="2800" dirty="0">
                <a:solidFill>
                  <a:srgbClr val="000000"/>
                </a:solidFill>
                <a:latin typeface="微軟正黑體" panose="020B0604030504040204" pitchFamily="34" charset="-120"/>
                <a:ea typeface="微軟正黑體" panose="020B0604030504040204" pitchFamily="34" charset="-120"/>
              </a:rPr>
              <a:t>，但僅能向一區（校）報名術科測驗及申請分發。</a:t>
            </a:r>
            <a:endParaRPr lang="en-US" altLang="en-US" sz="2800" dirty="0">
              <a:solidFill>
                <a:srgbClr val="000000"/>
              </a:solidFill>
              <a:latin typeface="微軟正黑體" panose="020B0604030504040204" pitchFamily="34" charset="-120"/>
              <a:ea typeface="微軟正黑體" panose="020B0604030504040204" pitchFamily="34" charset="-120"/>
            </a:endParaRPr>
          </a:p>
          <a:p>
            <a:pPr marL="457200" indent="-457200" eaLnBrk="0" hangingPunct="0">
              <a:spcBef>
                <a:spcPts val="0"/>
              </a:spcBef>
              <a:buFont typeface="Wingdings" panose="05000000000000000000" pitchFamily="2" charset="2"/>
              <a:buChar char="u"/>
            </a:pPr>
            <a:r>
              <a:rPr lang="zh-TW" altLang="en-US" sz="2400" dirty="0">
                <a:solidFill>
                  <a:srgbClr val="000000"/>
                </a:solidFill>
                <a:latin typeface="微軟正黑體" panose="020B0604030504040204" pitchFamily="34" charset="-120"/>
                <a:ea typeface="微軟正黑體" panose="020B0604030504040204" pitchFamily="34" charset="-120"/>
              </a:rPr>
              <a:t>雲林縣藝才班辦理學校</a:t>
            </a:r>
            <a:r>
              <a:rPr lang="en-US" altLang="zh-TW" sz="2400" dirty="0">
                <a:solidFill>
                  <a:srgbClr val="000000"/>
                </a:solidFill>
                <a:latin typeface="微軟正黑體" panose="020B0604030504040204" pitchFamily="34" charset="-120"/>
                <a:ea typeface="微軟正黑體" panose="020B0604030504040204" pitchFamily="34" charset="-120"/>
              </a:rPr>
              <a:t>:</a:t>
            </a:r>
            <a:r>
              <a:rPr lang="zh-TW" altLang="en-US" sz="2400" dirty="0">
                <a:solidFill>
                  <a:srgbClr val="000000"/>
                </a:solidFill>
                <a:latin typeface="微軟正黑體" panose="020B0604030504040204" pitchFamily="34" charset="-120"/>
                <a:ea typeface="微軟正黑體" panose="020B0604030504040204" pitchFamily="34" charset="-120"/>
              </a:rPr>
              <a:t>斗六高中美術班、正心高中音樂班。</a:t>
            </a:r>
            <a:endParaRPr altLang="en-US" sz="2400" dirty="0">
              <a:solidFill>
                <a:srgbClr val="000000"/>
              </a:solidFill>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2258168" y="4043425"/>
            <a:ext cx="6049433" cy="2544656"/>
            <a:chOff x="1066800" y="1700213"/>
            <a:chExt cx="7764463" cy="4319587"/>
          </a:xfrm>
        </p:grpSpPr>
        <p:sp>
          <p:nvSpPr>
            <p:cNvPr id="6" name="Freeform 17"/>
            <p:cNvSpPr>
              <a:spLocks noEditPoints="1"/>
            </p:cNvSpPr>
            <p:nvPr/>
          </p:nvSpPr>
          <p:spPr bwMode="gray">
            <a:xfrm>
              <a:off x="1066800" y="1981200"/>
              <a:ext cx="5943600" cy="4038600"/>
            </a:xfrm>
            <a:custGeom>
              <a:avLst/>
              <a:gdLst>
                <a:gd name="T0" fmla="*/ 2147483647 w 2820"/>
                <a:gd name="T1" fmla="*/ 2147483647 h 2912"/>
                <a:gd name="T2" fmla="*/ 2147483647 w 2820"/>
                <a:gd name="T3" fmla="*/ 2147483647 h 2912"/>
                <a:gd name="T4" fmla="*/ 2147483647 w 2820"/>
                <a:gd name="T5" fmla="*/ 2147483647 h 2912"/>
                <a:gd name="T6" fmla="*/ 2147483647 w 2820"/>
                <a:gd name="T7" fmla="*/ 2147483647 h 2912"/>
                <a:gd name="T8" fmla="*/ 2147483647 w 2820"/>
                <a:gd name="T9" fmla="*/ 2147483647 h 2912"/>
                <a:gd name="T10" fmla="*/ 2147483647 w 2820"/>
                <a:gd name="T11" fmla="*/ 2147483647 h 2912"/>
                <a:gd name="T12" fmla="*/ 2147483647 w 2820"/>
                <a:gd name="T13" fmla="*/ 2147483647 h 2912"/>
                <a:gd name="T14" fmla="*/ 2147483647 w 2820"/>
                <a:gd name="T15" fmla="*/ 2147483647 h 2912"/>
                <a:gd name="T16" fmla="*/ 0 w 2820"/>
                <a:gd name="T17" fmla="*/ 2147483647 h 2912"/>
                <a:gd name="T18" fmla="*/ 2147483647 w 2820"/>
                <a:gd name="T19" fmla="*/ 2147483647 h 2912"/>
                <a:gd name="T20" fmla="*/ 2147483647 w 2820"/>
                <a:gd name="T21" fmla="*/ 2147483647 h 2912"/>
                <a:gd name="T22" fmla="*/ 2147483647 w 2820"/>
                <a:gd name="T23" fmla="*/ 2147483647 h 2912"/>
                <a:gd name="T24" fmla="*/ 2147483647 w 2820"/>
                <a:gd name="T25" fmla="*/ 2147483647 h 2912"/>
                <a:gd name="T26" fmla="*/ 2147483647 w 2820"/>
                <a:gd name="T27" fmla="*/ 2147483647 h 2912"/>
                <a:gd name="T28" fmla="*/ 2147483647 w 2820"/>
                <a:gd name="T29" fmla="*/ 2147483647 h 2912"/>
                <a:gd name="T30" fmla="*/ 2147483647 w 2820"/>
                <a:gd name="T31" fmla="*/ 2147483647 h 2912"/>
                <a:gd name="T32" fmla="*/ 2147483647 w 2820"/>
                <a:gd name="T33" fmla="*/ 2147483647 h 2912"/>
                <a:gd name="T34" fmla="*/ 2147483647 w 2820"/>
                <a:gd name="T35" fmla="*/ 2147483647 h 2912"/>
                <a:gd name="T36" fmla="*/ 2147483647 w 2820"/>
                <a:gd name="T37" fmla="*/ 2147483647 h 2912"/>
                <a:gd name="T38" fmla="*/ 2147483647 w 2820"/>
                <a:gd name="T39" fmla="*/ 2147483647 h 2912"/>
                <a:gd name="T40" fmla="*/ 2147483647 w 2820"/>
                <a:gd name="T41" fmla="*/ 2147483647 h 2912"/>
                <a:gd name="T42" fmla="*/ 2147483647 w 2820"/>
                <a:gd name="T43" fmla="*/ 2147483647 h 2912"/>
                <a:gd name="T44" fmla="*/ 2147483647 w 2820"/>
                <a:gd name="T45" fmla="*/ 2147483647 h 2912"/>
                <a:gd name="T46" fmla="*/ 2147483647 w 2820"/>
                <a:gd name="T47" fmla="*/ 2147483647 h 2912"/>
                <a:gd name="T48" fmla="*/ 2147483647 w 2820"/>
                <a:gd name="T49" fmla="*/ 2147483647 h 2912"/>
                <a:gd name="T50" fmla="*/ 2147483647 w 2820"/>
                <a:gd name="T51" fmla="*/ 2147483647 h 2912"/>
                <a:gd name="T52" fmla="*/ 2147483647 w 2820"/>
                <a:gd name="T53" fmla="*/ 2147483647 h 2912"/>
                <a:gd name="T54" fmla="*/ 2147483647 w 2820"/>
                <a:gd name="T55" fmla="*/ 2147483647 h 2912"/>
                <a:gd name="T56" fmla="*/ 2147483647 w 2820"/>
                <a:gd name="T57" fmla="*/ 2147483647 h 2912"/>
                <a:gd name="T58" fmla="*/ 2147483647 w 2820"/>
                <a:gd name="T59" fmla="*/ 2147483647 h 2912"/>
                <a:gd name="T60" fmla="*/ 2147483647 w 2820"/>
                <a:gd name="T61" fmla="*/ 2147483647 h 2912"/>
                <a:gd name="T62" fmla="*/ 2147483647 w 2820"/>
                <a:gd name="T63" fmla="*/ 2147483647 h 2912"/>
                <a:gd name="T64" fmla="*/ 2147483647 w 2820"/>
                <a:gd name="T65" fmla="*/ 2147483647 h 2912"/>
                <a:gd name="T66" fmla="*/ 2147483647 w 2820"/>
                <a:gd name="T67" fmla="*/ 2147483647 h 2912"/>
                <a:gd name="T68" fmla="*/ 2147483647 w 2820"/>
                <a:gd name="T69" fmla="*/ 2147483647 h 2912"/>
                <a:gd name="T70" fmla="*/ 2147483647 w 2820"/>
                <a:gd name="T71" fmla="*/ 2147483647 h 2912"/>
                <a:gd name="T72" fmla="*/ 2147483647 w 2820"/>
                <a:gd name="T73" fmla="*/ 2147483647 h 2912"/>
                <a:gd name="T74" fmla="*/ 2147483647 w 2820"/>
                <a:gd name="T75" fmla="*/ 2147483647 h 2912"/>
                <a:gd name="T76" fmla="*/ 2147483647 w 2820"/>
                <a:gd name="T77" fmla="*/ 2147483647 h 2912"/>
                <a:gd name="T78" fmla="*/ 2147483647 w 2820"/>
                <a:gd name="T79" fmla="*/ 2147483647 h 2912"/>
                <a:gd name="T80" fmla="*/ 2147483647 w 2820"/>
                <a:gd name="T81" fmla="*/ 2147483647 h 2912"/>
                <a:gd name="T82" fmla="*/ 2147483647 w 2820"/>
                <a:gd name="T83" fmla="*/ 2147483647 h 2912"/>
                <a:gd name="T84" fmla="*/ 2147483647 w 2820"/>
                <a:gd name="T85" fmla="*/ 2147483647 h 2912"/>
                <a:gd name="T86" fmla="*/ 2147483647 w 2820"/>
                <a:gd name="T87" fmla="*/ 2147483647 h 2912"/>
                <a:gd name="T88" fmla="*/ 2147483647 w 2820"/>
                <a:gd name="T89" fmla="*/ 2147483647 h 2912"/>
                <a:gd name="T90" fmla="*/ 2147483647 w 2820"/>
                <a:gd name="T91" fmla="*/ 0 h 2912"/>
                <a:gd name="T92" fmla="*/ 2147483647 w 2820"/>
                <a:gd name="T93" fmla="*/ 2147483647 h 2912"/>
                <a:gd name="T94" fmla="*/ 2147483647 w 2820"/>
                <a:gd name="T95" fmla="*/ 2147483647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7" name="Oval 20"/>
            <p:cNvSpPr>
              <a:spLocks noChangeArrowheads="1"/>
            </p:cNvSpPr>
            <p:nvPr/>
          </p:nvSpPr>
          <p:spPr bwMode="gray">
            <a:xfrm rot="20876594">
              <a:off x="3382963" y="4927600"/>
              <a:ext cx="1438275" cy="666750"/>
            </a:xfrm>
            <a:prstGeom prst="ellipse">
              <a:avLst/>
            </a:prstGeom>
            <a:solidFill>
              <a:srgbClr val="0F2145">
                <a:alpha val="30196"/>
              </a:srgbClr>
            </a:solidFill>
            <a:ln w="9525">
              <a:noFill/>
              <a:round/>
              <a:headEnd/>
              <a:tailEnd/>
            </a:ln>
            <a:effectLst/>
          </p:spPr>
          <p:txBody>
            <a:bodyPr wrap="none" anchor="ctr"/>
            <a:lstStyle/>
            <a:p>
              <a:pPr algn="ctr"/>
              <a:endParaRPr lang="zh-TW" altLang="en-US" sz="1000" b="1">
                <a:solidFill>
                  <a:prstClr val="black"/>
                </a:solidFill>
                <a:latin typeface="微軟正黑體" panose="020B0604030504040204" pitchFamily="34" charset="-120"/>
                <a:ea typeface="微軟正黑體" panose="020B0604030504040204" pitchFamily="34" charset="-120"/>
              </a:endParaRPr>
            </a:p>
          </p:txBody>
        </p:sp>
        <p:sp>
          <p:nvSpPr>
            <p:cNvPr id="8" name="Oval 21"/>
            <p:cNvSpPr>
              <a:spLocks noChangeArrowheads="1"/>
            </p:cNvSpPr>
            <p:nvPr/>
          </p:nvSpPr>
          <p:spPr bwMode="gray">
            <a:xfrm>
              <a:off x="3314700" y="3708400"/>
              <a:ext cx="1704975" cy="1706563"/>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pPr algn="ctr"/>
              <a:endParaRPr lang="zh-TW" altLang="en-US" sz="1000" b="1">
                <a:solidFill>
                  <a:prstClr val="black"/>
                </a:solidFill>
                <a:latin typeface="微軟正黑體" panose="020B0604030504040204" pitchFamily="34" charset="-120"/>
                <a:ea typeface="微軟正黑體" panose="020B0604030504040204" pitchFamily="34" charset="-120"/>
              </a:endParaRPr>
            </a:p>
          </p:txBody>
        </p:sp>
        <p:sp>
          <p:nvSpPr>
            <p:cNvPr id="9" name="Oval 22"/>
            <p:cNvSpPr>
              <a:spLocks noChangeArrowheads="1"/>
            </p:cNvSpPr>
            <p:nvPr/>
          </p:nvSpPr>
          <p:spPr bwMode="gray">
            <a:xfrm>
              <a:off x="3335338" y="3717925"/>
              <a:ext cx="1665287" cy="1663700"/>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pPr algn="ctr"/>
              <a:endParaRPr lang="zh-TW" altLang="en-US" sz="1000" b="1">
                <a:solidFill>
                  <a:prstClr val="black"/>
                </a:solidFill>
                <a:latin typeface="微軟正黑體" panose="020B0604030504040204" pitchFamily="34" charset="-120"/>
                <a:ea typeface="微軟正黑體" panose="020B0604030504040204" pitchFamily="34" charset="-120"/>
              </a:endParaRPr>
            </a:p>
          </p:txBody>
        </p:sp>
        <p:sp>
          <p:nvSpPr>
            <p:cNvPr id="10" name="Oval 23"/>
            <p:cNvSpPr>
              <a:spLocks noChangeArrowheads="1"/>
            </p:cNvSpPr>
            <p:nvPr/>
          </p:nvSpPr>
          <p:spPr bwMode="gray">
            <a:xfrm>
              <a:off x="3352800" y="3733800"/>
              <a:ext cx="1584325" cy="1555750"/>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pPr algn="ctr"/>
              <a:endParaRPr lang="zh-TW" altLang="en-US" sz="1000" b="1">
                <a:solidFill>
                  <a:prstClr val="black"/>
                </a:solidFill>
                <a:latin typeface="微軟正黑體" panose="020B0604030504040204" pitchFamily="34" charset="-120"/>
                <a:ea typeface="微軟正黑體" panose="020B0604030504040204" pitchFamily="34" charset="-120"/>
              </a:endParaRPr>
            </a:p>
          </p:txBody>
        </p:sp>
        <p:sp>
          <p:nvSpPr>
            <p:cNvPr id="11" name="Oval 24"/>
            <p:cNvSpPr>
              <a:spLocks noChangeArrowheads="1"/>
            </p:cNvSpPr>
            <p:nvPr/>
          </p:nvSpPr>
          <p:spPr bwMode="gray">
            <a:xfrm>
              <a:off x="3444875" y="3778250"/>
              <a:ext cx="1409700" cy="1262063"/>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pPr algn="ctr"/>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12" name="Text Box 25"/>
            <p:cNvSpPr txBox="1">
              <a:spLocks noChangeArrowheads="1"/>
            </p:cNvSpPr>
            <p:nvPr/>
          </p:nvSpPr>
          <p:spPr bwMode="gray">
            <a:xfrm>
              <a:off x="3482075" y="4005263"/>
              <a:ext cx="1290686" cy="1049181"/>
            </a:xfrm>
            <a:prstGeom prst="rect">
              <a:avLst/>
            </a:prstGeom>
            <a:noFill/>
            <a:ln w="9525" algn="ctr">
              <a:noFill/>
              <a:miter lim="800000"/>
              <a:headEnd/>
              <a:tailEnd/>
            </a:ln>
            <a:effectLst/>
          </p:spPr>
          <p:txBody>
            <a:bodyPr wrap="square">
              <a:spAutoFit/>
            </a:bodyPr>
            <a:lstStyle/>
            <a:p>
              <a:pPr algn="ctr"/>
              <a:r>
                <a:rPr lang="zh-TW" altLang="en-US" b="1" dirty="0">
                  <a:solidFill>
                    <a:srgbClr val="008000"/>
                  </a:solidFill>
                  <a:latin typeface="微軟正黑體" panose="020B0604030504040204" pitchFamily="34" charset="-120"/>
                  <a:ea typeface="微軟正黑體" panose="020B0604030504040204" pitchFamily="34" charset="-120"/>
                </a:rPr>
                <a:t>分發</a:t>
              </a:r>
            </a:p>
            <a:p>
              <a:pPr algn="ctr"/>
              <a:r>
                <a:rPr lang="zh-TW" altLang="en-US" b="1" dirty="0">
                  <a:solidFill>
                    <a:srgbClr val="008000"/>
                  </a:solidFill>
                  <a:latin typeface="微軟正黑體" panose="020B0604030504040204" pitchFamily="34" charset="-120"/>
                  <a:ea typeface="微軟正黑體" panose="020B0604030504040204" pitchFamily="34" charset="-120"/>
                </a:rPr>
                <a:t>作業</a:t>
              </a:r>
            </a:p>
          </p:txBody>
        </p:sp>
        <p:sp>
          <p:nvSpPr>
            <p:cNvPr id="13" name="Oval 27"/>
            <p:cNvSpPr>
              <a:spLocks noChangeArrowheads="1"/>
            </p:cNvSpPr>
            <p:nvPr/>
          </p:nvSpPr>
          <p:spPr bwMode="gray">
            <a:xfrm rot="20827004">
              <a:off x="1554163" y="4318000"/>
              <a:ext cx="1133475" cy="609600"/>
            </a:xfrm>
            <a:prstGeom prst="ellipse">
              <a:avLst/>
            </a:prstGeom>
            <a:solidFill>
              <a:srgbClr val="0F2145">
                <a:alpha val="30196"/>
              </a:srgbClr>
            </a:solidFill>
            <a:ln w="9525">
              <a:noFill/>
              <a:round/>
              <a:headEnd/>
              <a:tailEnd/>
            </a:ln>
            <a:effectLst/>
          </p:spPr>
          <p:txBody>
            <a:bodyPr wrap="none" anchor="ctr"/>
            <a:lstStyle/>
            <a:p>
              <a:pPr algn="ctr"/>
              <a:endParaRPr lang="zh-TW" altLang="en-US" sz="1000" b="1">
                <a:solidFill>
                  <a:prstClr val="black"/>
                </a:solidFill>
                <a:latin typeface="微軟正黑體" panose="020B0604030504040204" pitchFamily="34" charset="-120"/>
                <a:ea typeface="微軟正黑體" panose="020B0604030504040204" pitchFamily="34" charset="-120"/>
              </a:endParaRPr>
            </a:p>
          </p:txBody>
        </p:sp>
        <p:sp>
          <p:nvSpPr>
            <p:cNvPr id="14" name="Oval 29"/>
            <p:cNvSpPr>
              <a:spLocks noChangeArrowheads="1"/>
            </p:cNvSpPr>
            <p:nvPr/>
          </p:nvSpPr>
          <p:spPr bwMode="gray">
            <a:xfrm>
              <a:off x="1477963" y="3327400"/>
              <a:ext cx="1371600" cy="1441450"/>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pPr algn="ctr"/>
              <a:endParaRPr lang="zh-TW" altLang="en-US" sz="1000" b="1">
                <a:solidFill>
                  <a:prstClr val="black"/>
                </a:solidFill>
                <a:latin typeface="微軟正黑體" panose="020B0604030504040204" pitchFamily="34" charset="-120"/>
                <a:ea typeface="微軟正黑體" panose="020B0604030504040204" pitchFamily="34" charset="-120"/>
              </a:endParaRPr>
            </a:p>
          </p:txBody>
        </p:sp>
        <p:sp>
          <p:nvSpPr>
            <p:cNvPr id="15" name="Oval 30"/>
            <p:cNvSpPr>
              <a:spLocks noChangeArrowheads="1"/>
            </p:cNvSpPr>
            <p:nvPr/>
          </p:nvSpPr>
          <p:spPr bwMode="gray">
            <a:xfrm>
              <a:off x="1495425" y="3335338"/>
              <a:ext cx="1338263" cy="1404937"/>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pPr algn="ctr"/>
              <a:endParaRPr lang="zh-TW" altLang="en-US" sz="1000" b="1">
                <a:solidFill>
                  <a:prstClr val="black"/>
                </a:solidFill>
                <a:latin typeface="微軟正黑體" panose="020B0604030504040204" pitchFamily="34" charset="-120"/>
                <a:ea typeface="微軟正黑體" panose="020B0604030504040204" pitchFamily="34" charset="-120"/>
              </a:endParaRPr>
            </a:p>
          </p:txBody>
        </p:sp>
        <p:sp>
          <p:nvSpPr>
            <p:cNvPr id="16" name="Oval 31"/>
            <p:cNvSpPr>
              <a:spLocks noChangeArrowheads="1"/>
            </p:cNvSpPr>
            <p:nvPr/>
          </p:nvSpPr>
          <p:spPr bwMode="gray">
            <a:xfrm>
              <a:off x="1508125" y="3349625"/>
              <a:ext cx="1273175" cy="1312863"/>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pPr algn="ctr"/>
              <a:endParaRPr lang="zh-TW" altLang="en-US" sz="1000" b="1">
                <a:solidFill>
                  <a:prstClr val="black"/>
                </a:solidFill>
                <a:latin typeface="微軟正黑體" panose="020B0604030504040204" pitchFamily="34" charset="-120"/>
                <a:ea typeface="微軟正黑體" panose="020B0604030504040204" pitchFamily="34" charset="-120"/>
              </a:endParaRPr>
            </a:p>
          </p:txBody>
        </p:sp>
        <p:sp>
          <p:nvSpPr>
            <p:cNvPr id="17" name="Oval 32"/>
            <p:cNvSpPr>
              <a:spLocks noChangeArrowheads="1"/>
            </p:cNvSpPr>
            <p:nvPr/>
          </p:nvSpPr>
          <p:spPr bwMode="gray">
            <a:xfrm>
              <a:off x="1581150" y="3386138"/>
              <a:ext cx="1131888" cy="1065212"/>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pPr algn="ctr"/>
              <a:endParaRPr lang="zh-TW" altLang="en-US" sz="1000" b="1">
                <a:solidFill>
                  <a:prstClr val="black"/>
                </a:solidFill>
                <a:latin typeface="微軟正黑體" panose="020B0604030504040204" pitchFamily="34" charset="-120"/>
                <a:ea typeface="微軟正黑體" panose="020B0604030504040204" pitchFamily="34" charset="-120"/>
              </a:endParaRPr>
            </a:p>
          </p:txBody>
        </p:sp>
        <p:sp>
          <p:nvSpPr>
            <p:cNvPr id="18" name="Text Box 33"/>
            <p:cNvSpPr txBox="1">
              <a:spLocks noChangeArrowheads="1"/>
            </p:cNvSpPr>
            <p:nvPr/>
          </p:nvSpPr>
          <p:spPr bwMode="gray">
            <a:xfrm>
              <a:off x="1457467" y="3573462"/>
              <a:ext cx="1422116" cy="1049181"/>
            </a:xfrm>
            <a:prstGeom prst="rect">
              <a:avLst/>
            </a:prstGeom>
            <a:noFill/>
            <a:ln w="9525" algn="ctr">
              <a:noFill/>
              <a:miter lim="800000"/>
              <a:headEnd/>
              <a:tailEnd/>
            </a:ln>
            <a:effectLst/>
          </p:spPr>
          <p:txBody>
            <a:bodyPr wrap="none">
              <a:spAutoFit/>
            </a:bodyPr>
            <a:lstStyle/>
            <a:p>
              <a:pPr algn="ctr"/>
              <a:r>
                <a:rPr lang="zh-TW" altLang="en-US" b="1" dirty="0">
                  <a:solidFill>
                    <a:srgbClr val="FF0000"/>
                  </a:solidFill>
                  <a:latin typeface="微軟正黑體" panose="020B0604030504040204" pitchFamily="34" charset="-120"/>
                  <a:ea typeface="微軟正黑體" panose="020B0604030504040204" pitchFamily="34" charset="-120"/>
                </a:rPr>
                <a:t>國中</a:t>
              </a:r>
            </a:p>
            <a:p>
              <a:pPr algn="ctr"/>
              <a:r>
                <a:rPr lang="zh-TW" altLang="en-US" b="1" dirty="0">
                  <a:solidFill>
                    <a:srgbClr val="FF0000"/>
                  </a:solidFill>
                  <a:latin typeface="微軟正黑體" panose="020B0604030504040204" pitchFamily="34" charset="-120"/>
                  <a:ea typeface="微軟正黑體" panose="020B0604030504040204" pitchFamily="34" charset="-120"/>
                </a:rPr>
                <a:t>教育會考</a:t>
              </a:r>
            </a:p>
          </p:txBody>
        </p:sp>
        <p:sp>
          <p:nvSpPr>
            <p:cNvPr id="19" name="Oval 35"/>
            <p:cNvSpPr>
              <a:spLocks noChangeArrowheads="1"/>
            </p:cNvSpPr>
            <p:nvPr/>
          </p:nvSpPr>
          <p:spPr bwMode="gray">
            <a:xfrm>
              <a:off x="1219200" y="2562225"/>
              <a:ext cx="914400" cy="533400"/>
            </a:xfrm>
            <a:prstGeom prst="ellipse">
              <a:avLst/>
            </a:prstGeom>
            <a:solidFill>
              <a:srgbClr val="0F2145">
                <a:alpha val="30196"/>
              </a:srgbClr>
            </a:solidFill>
            <a:ln w="9525">
              <a:noFill/>
              <a:round/>
              <a:headEnd/>
              <a:tailEnd/>
            </a:ln>
            <a:effectLst/>
          </p:spPr>
          <p:txBody>
            <a:bodyPr wrap="none" anchor="ctr"/>
            <a:lstStyle/>
            <a:p>
              <a:pPr algn="ctr"/>
              <a:endParaRPr lang="zh-TW" altLang="en-US" sz="1000" b="1">
                <a:solidFill>
                  <a:prstClr val="black"/>
                </a:solidFill>
                <a:latin typeface="微軟正黑體" panose="020B0604030504040204" pitchFamily="34" charset="-120"/>
                <a:ea typeface="微軟正黑體" panose="020B0604030504040204" pitchFamily="34" charset="-120"/>
              </a:endParaRPr>
            </a:p>
          </p:txBody>
        </p:sp>
        <p:sp>
          <p:nvSpPr>
            <p:cNvPr id="20" name="Oval 36"/>
            <p:cNvSpPr>
              <a:spLocks noChangeArrowheads="1"/>
            </p:cNvSpPr>
            <p:nvPr/>
          </p:nvSpPr>
          <p:spPr bwMode="gray">
            <a:xfrm>
              <a:off x="1295400" y="1955800"/>
              <a:ext cx="1023938" cy="1023938"/>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pPr algn="ctr"/>
              <a:endParaRPr lang="zh-TW" altLang="en-US" sz="1000" b="1">
                <a:solidFill>
                  <a:prstClr val="black"/>
                </a:solidFill>
                <a:latin typeface="微軟正黑體" panose="020B0604030504040204" pitchFamily="34" charset="-120"/>
                <a:ea typeface="微軟正黑體" panose="020B0604030504040204" pitchFamily="34" charset="-120"/>
              </a:endParaRPr>
            </a:p>
          </p:txBody>
        </p:sp>
        <p:sp>
          <p:nvSpPr>
            <p:cNvPr id="21" name="Oval 37"/>
            <p:cNvSpPr>
              <a:spLocks noChangeArrowheads="1"/>
            </p:cNvSpPr>
            <p:nvPr/>
          </p:nvSpPr>
          <p:spPr bwMode="gray">
            <a:xfrm>
              <a:off x="1308100" y="1960563"/>
              <a:ext cx="1000125" cy="1000125"/>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pPr algn="ctr"/>
              <a:endParaRPr lang="zh-TW" altLang="en-US" sz="1000" b="1">
                <a:solidFill>
                  <a:prstClr val="black"/>
                </a:solidFill>
                <a:latin typeface="微軟正黑體" panose="020B0604030504040204" pitchFamily="34" charset="-120"/>
                <a:ea typeface="微軟正黑體" panose="020B0604030504040204" pitchFamily="34" charset="-120"/>
              </a:endParaRPr>
            </a:p>
          </p:txBody>
        </p:sp>
        <p:sp>
          <p:nvSpPr>
            <p:cNvPr id="22" name="Oval 38"/>
            <p:cNvSpPr>
              <a:spLocks noChangeArrowheads="1"/>
            </p:cNvSpPr>
            <p:nvPr/>
          </p:nvSpPr>
          <p:spPr bwMode="gray">
            <a:xfrm>
              <a:off x="1319213" y="1971675"/>
              <a:ext cx="950912" cy="933450"/>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pPr algn="ctr"/>
              <a:endParaRPr lang="zh-TW" altLang="en-US" sz="1000" b="1">
                <a:solidFill>
                  <a:prstClr val="black"/>
                </a:solidFill>
                <a:latin typeface="微軟正黑體" panose="020B0604030504040204" pitchFamily="34" charset="-120"/>
                <a:ea typeface="微軟正黑體" panose="020B0604030504040204" pitchFamily="34" charset="-120"/>
              </a:endParaRPr>
            </a:p>
          </p:txBody>
        </p:sp>
        <p:sp>
          <p:nvSpPr>
            <p:cNvPr id="23" name="Oval 39"/>
            <p:cNvSpPr>
              <a:spLocks noChangeArrowheads="1"/>
            </p:cNvSpPr>
            <p:nvPr/>
          </p:nvSpPr>
          <p:spPr bwMode="gray">
            <a:xfrm>
              <a:off x="1373188" y="1997075"/>
              <a:ext cx="847725" cy="757238"/>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pPr algn="ctr"/>
              <a:endParaRPr lang="zh-TW" altLang="en-US" sz="1000" b="1">
                <a:solidFill>
                  <a:prstClr val="black"/>
                </a:solidFill>
                <a:latin typeface="微軟正黑體" panose="020B0604030504040204" pitchFamily="34" charset="-120"/>
                <a:ea typeface="微軟正黑體" panose="020B0604030504040204" pitchFamily="34" charset="-120"/>
              </a:endParaRPr>
            </a:p>
          </p:txBody>
        </p:sp>
        <p:sp>
          <p:nvSpPr>
            <p:cNvPr id="24" name="Text Box 40"/>
            <p:cNvSpPr txBox="1">
              <a:spLocks noChangeArrowheads="1"/>
            </p:cNvSpPr>
            <p:nvPr/>
          </p:nvSpPr>
          <p:spPr bwMode="gray">
            <a:xfrm>
              <a:off x="1382266" y="2010418"/>
              <a:ext cx="829568" cy="1049181"/>
            </a:xfrm>
            <a:prstGeom prst="rect">
              <a:avLst/>
            </a:prstGeom>
            <a:noFill/>
            <a:ln w="9525" algn="ctr">
              <a:noFill/>
              <a:miter lim="800000"/>
              <a:headEnd/>
              <a:tailEnd/>
            </a:ln>
            <a:effectLst/>
          </p:spPr>
          <p:txBody>
            <a:bodyPr wrap="none">
              <a:spAutoFit/>
            </a:bodyPr>
            <a:lstStyle/>
            <a:p>
              <a:pPr algn="ctr"/>
              <a:r>
                <a:rPr lang="zh-TW" altLang="en-US" b="1" dirty="0">
                  <a:solidFill>
                    <a:srgbClr val="0000FF"/>
                  </a:solidFill>
                  <a:latin typeface="微軟正黑體" panose="020B0604030504040204" pitchFamily="34" charset="-120"/>
                  <a:ea typeface="微軟正黑體" panose="020B0604030504040204" pitchFamily="34" charset="-120"/>
                </a:rPr>
                <a:t>術科</a:t>
              </a:r>
            </a:p>
            <a:p>
              <a:pPr algn="ctr"/>
              <a:r>
                <a:rPr lang="zh-TW" altLang="en-US" b="1" dirty="0">
                  <a:solidFill>
                    <a:srgbClr val="0000FF"/>
                  </a:solidFill>
                  <a:latin typeface="微軟正黑體" panose="020B0604030504040204" pitchFamily="34" charset="-120"/>
                  <a:ea typeface="微軟正黑體" panose="020B0604030504040204" pitchFamily="34" charset="-120"/>
                </a:rPr>
                <a:t>測驗</a:t>
              </a:r>
            </a:p>
          </p:txBody>
        </p:sp>
        <p:sp>
          <p:nvSpPr>
            <p:cNvPr id="25" name="AutoShape 48"/>
            <p:cNvSpPr>
              <a:spLocks noChangeArrowheads="1"/>
            </p:cNvSpPr>
            <p:nvPr/>
          </p:nvSpPr>
          <p:spPr bwMode="auto">
            <a:xfrm>
              <a:off x="4151313" y="3068638"/>
              <a:ext cx="1800225" cy="539750"/>
            </a:xfrm>
            <a:prstGeom prst="roundRect">
              <a:avLst>
                <a:gd name="adj" fmla="val 16667"/>
              </a:avLst>
            </a:prstGeom>
            <a:noFill/>
            <a:ln w="3175">
              <a:noFill/>
              <a:round/>
              <a:headEnd/>
              <a:tailEnd/>
            </a:ln>
            <a:effectLst/>
          </p:spPr>
          <p:txBody>
            <a:bodyPr lIns="0" rIns="0" anchor="ctr"/>
            <a:lstStyle/>
            <a:p>
              <a:pPr algn="ctr"/>
              <a:r>
                <a:rPr lang="zh-TW" altLang="en-US" sz="2400" b="1" dirty="0">
                  <a:solidFill>
                    <a:srgbClr val="0000FF"/>
                  </a:solidFill>
                  <a:latin typeface="微軟正黑體" panose="020B0604030504040204" pitchFamily="34" charset="-120"/>
                  <a:ea typeface="微軟正黑體" panose="020B0604030504040204" pitchFamily="34" charset="-120"/>
                </a:rPr>
                <a:t>術科測驗</a:t>
              </a:r>
            </a:p>
          </p:txBody>
        </p:sp>
        <p:sp>
          <p:nvSpPr>
            <p:cNvPr id="26" name="Freeform 49"/>
            <p:cNvSpPr>
              <a:spLocks/>
            </p:cNvSpPr>
            <p:nvPr/>
          </p:nvSpPr>
          <p:spPr bwMode="gray">
            <a:xfrm>
              <a:off x="5807075" y="2779713"/>
              <a:ext cx="503238" cy="9366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algn="ctr">
                <a:defRPr/>
              </a:pPr>
              <a:endParaRPr lang="zh-TW" altLang="en-US" sz="1000">
                <a:solidFill>
                  <a:prstClr val="black"/>
                </a:solidFill>
                <a:latin typeface="微軟正黑體" panose="020B0604030504040204" pitchFamily="34" charset="-120"/>
                <a:ea typeface="微軟正黑體" panose="020B0604030504040204" pitchFamily="34" charset="-120"/>
              </a:endParaRPr>
            </a:p>
          </p:txBody>
        </p:sp>
        <p:grpSp>
          <p:nvGrpSpPr>
            <p:cNvPr id="27" name="Group 50"/>
            <p:cNvGrpSpPr>
              <a:grpSpLocks/>
            </p:cNvGrpSpPr>
            <p:nvPr/>
          </p:nvGrpSpPr>
          <p:grpSpPr bwMode="auto">
            <a:xfrm>
              <a:off x="5435600" y="1700213"/>
              <a:ext cx="1811338" cy="1079500"/>
              <a:chOff x="1997" y="1314"/>
              <a:chExt cx="1889" cy="1009"/>
            </a:xfrm>
          </p:grpSpPr>
          <p:grpSp>
            <p:nvGrpSpPr>
              <p:cNvPr id="30" name="Group 51"/>
              <p:cNvGrpSpPr>
                <a:grpSpLocks/>
              </p:cNvGrpSpPr>
              <p:nvPr/>
            </p:nvGrpSpPr>
            <p:grpSpPr bwMode="auto">
              <a:xfrm>
                <a:off x="1997" y="1406"/>
                <a:ext cx="1889" cy="917"/>
                <a:chOff x="1973" y="1029"/>
                <a:chExt cx="1926" cy="935"/>
              </a:xfrm>
            </p:grpSpPr>
            <p:sp>
              <p:nvSpPr>
                <p:cNvPr id="35" name="Oval 52"/>
                <p:cNvSpPr>
                  <a:spLocks noChangeArrowheads="1"/>
                </p:cNvSpPr>
                <p:nvPr/>
              </p:nvSpPr>
              <p:spPr bwMode="gray">
                <a:xfrm>
                  <a:off x="1993" y="1058"/>
                  <a:ext cx="1906" cy="906"/>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TW" altLang="en-US" sz="1000">
                    <a:solidFill>
                      <a:prstClr val="black"/>
                    </a:solidFill>
                    <a:latin typeface="微軟正黑體" panose="020B0604030504040204" pitchFamily="34" charset="-120"/>
                    <a:ea typeface="微軟正黑體" panose="020B0604030504040204" pitchFamily="34" charset="-120"/>
                  </a:endParaRPr>
                </a:p>
              </p:txBody>
            </p:sp>
            <p:sp>
              <p:nvSpPr>
                <p:cNvPr id="36" name="Oval 53"/>
                <p:cNvSpPr>
                  <a:spLocks noChangeArrowheads="1"/>
                </p:cNvSpPr>
                <p:nvPr/>
              </p:nvSpPr>
              <p:spPr bwMode="gray">
                <a:xfrm>
                  <a:off x="1973" y="1029"/>
                  <a:ext cx="1906" cy="905"/>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zh-TW" altLang="en-US" sz="1000">
                    <a:solidFill>
                      <a:prstClr val="black"/>
                    </a:solidFill>
                    <a:latin typeface="微軟正黑體" panose="020B0604030504040204" pitchFamily="34" charset="-120"/>
                    <a:ea typeface="微軟正黑體" panose="020B0604030504040204" pitchFamily="34" charset="-120"/>
                  </a:endParaRPr>
                </a:p>
              </p:txBody>
            </p:sp>
          </p:grpSp>
          <p:sp>
            <p:nvSpPr>
              <p:cNvPr id="31" name="Oval 54"/>
              <p:cNvSpPr>
                <a:spLocks noChangeArrowheads="1"/>
              </p:cNvSpPr>
              <p:nvPr/>
            </p:nvSpPr>
            <p:spPr bwMode="gray">
              <a:xfrm>
                <a:off x="2086" y="1314"/>
                <a:ext cx="1690" cy="844"/>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defRPr/>
                </a:pPr>
                <a:endParaRPr lang="zh-TW" altLang="en-US" sz="1000">
                  <a:solidFill>
                    <a:prstClr val="black"/>
                  </a:solidFill>
                  <a:latin typeface="微軟正黑體" panose="020B0604030504040204" pitchFamily="34" charset="-120"/>
                  <a:ea typeface="微軟正黑體" panose="020B0604030504040204" pitchFamily="34" charset="-120"/>
                </a:endParaRPr>
              </a:p>
            </p:txBody>
          </p:sp>
          <p:sp>
            <p:nvSpPr>
              <p:cNvPr id="32" name="Oval 55"/>
              <p:cNvSpPr>
                <a:spLocks noChangeArrowheads="1"/>
              </p:cNvSpPr>
              <p:nvPr/>
            </p:nvSpPr>
            <p:spPr bwMode="gray">
              <a:xfrm>
                <a:off x="2108" y="1318"/>
                <a:ext cx="1651" cy="825"/>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defRPr/>
                </a:pPr>
                <a:endParaRPr lang="zh-TW" altLang="en-US" sz="1000">
                  <a:solidFill>
                    <a:prstClr val="black"/>
                  </a:solidFill>
                  <a:latin typeface="微軟正黑體" panose="020B0604030504040204" pitchFamily="34" charset="-120"/>
                  <a:ea typeface="微軟正黑體" panose="020B0604030504040204" pitchFamily="34" charset="-120"/>
                </a:endParaRPr>
              </a:p>
            </p:txBody>
          </p:sp>
          <p:sp>
            <p:nvSpPr>
              <p:cNvPr id="33" name="Oval 56"/>
              <p:cNvSpPr>
                <a:spLocks noChangeArrowheads="1"/>
              </p:cNvSpPr>
              <p:nvPr/>
            </p:nvSpPr>
            <p:spPr bwMode="gray">
              <a:xfrm>
                <a:off x="2124" y="1327"/>
                <a:ext cx="1571"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defRPr/>
                </a:pPr>
                <a:endParaRPr lang="zh-TW" altLang="en-US" sz="1000">
                  <a:solidFill>
                    <a:prstClr val="black"/>
                  </a:solidFill>
                  <a:latin typeface="微軟正黑體" panose="020B0604030504040204" pitchFamily="34" charset="-120"/>
                  <a:ea typeface="微軟正黑體" panose="020B0604030504040204" pitchFamily="34" charset="-120"/>
                </a:endParaRPr>
              </a:p>
            </p:txBody>
          </p:sp>
          <p:sp>
            <p:nvSpPr>
              <p:cNvPr id="34" name="Oval 57"/>
              <p:cNvSpPr>
                <a:spLocks noChangeArrowheads="1"/>
              </p:cNvSpPr>
              <p:nvPr/>
            </p:nvSpPr>
            <p:spPr bwMode="gray">
              <a:xfrm>
                <a:off x="2273" y="1416"/>
                <a:ext cx="1382" cy="625"/>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TW" altLang="en-US" b="1" dirty="0">
                    <a:solidFill>
                      <a:srgbClr val="FF3300"/>
                    </a:solidFill>
                    <a:latin typeface="微軟正黑體" panose="020B0604030504040204" pitchFamily="34" charset="-120"/>
                    <a:ea typeface="微軟正黑體" panose="020B0604030504040204" pitchFamily="34" charset="-120"/>
                  </a:rPr>
                  <a:t>招生作業</a:t>
                </a:r>
              </a:p>
            </p:txBody>
          </p:sp>
        </p:grpSp>
        <p:sp>
          <p:nvSpPr>
            <p:cNvPr id="28" name="AutoShape 58"/>
            <p:cNvSpPr>
              <a:spLocks noChangeArrowheads="1"/>
            </p:cNvSpPr>
            <p:nvPr/>
          </p:nvSpPr>
          <p:spPr bwMode="auto">
            <a:xfrm>
              <a:off x="7031038" y="3140075"/>
              <a:ext cx="1800225" cy="539750"/>
            </a:xfrm>
            <a:prstGeom prst="roundRect">
              <a:avLst>
                <a:gd name="adj" fmla="val 16667"/>
              </a:avLst>
            </a:prstGeom>
            <a:noFill/>
            <a:ln w="38100">
              <a:noFill/>
              <a:round/>
              <a:headEnd/>
              <a:tailEnd/>
            </a:ln>
            <a:effectLst/>
          </p:spPr>
          <p:txBody>
            <a:bodyPr lIns="0" rIns="0" anchor="ctr"/>
            <a:lstStyle/>
            <a:p>
              <a:pPr algn="ctr"/>
              <a:r>
                <a:rPr lang="zh-TW" altLang="en-US" sz="2400" b="1" dirty="0">
                  <a:solidFill>
                    <a:srgbClr val="008000"/>
                  </a:solidFill>
                  <a:latin typeface="微軟正黑體" panose="020B0604030504040204" pitchFamily="34" charset="-120"/>
                  <a:ea typeface="微軟正黑體" panose="020B0604030504040204" pitchFamily="34" charset="-120"/>
                </a:rPr>
                <a:t>分發作業</a:t>
              </a:r>
            </a:p>
          </p:txBody>
        </p:sp>
        <p:sp>
          <p:nvSpPr>
            <p:cNvPr id="29" name="Freeform 59"/>
            <p:cNvSpPr>
              <a:spLocks/>
            </p:cNvSpPr>
            <p:nvPr/>
          </p:nvSpPr>
          <p:spPr bwMode="gray">
            <a:xfrm flipH="1">
              <a:off x="6672263" y="2779713"/>
              <a:ext cx="503237" cy="936625"/>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9900"/>
            </a:solidFill>
            <a:ln w="0">
              <a:noFill/>
              <a:prstDash val="solid"/>
              <a:round/>
              <a:headEnd/>
              <a:tailEnd/>
            </a:ln>
          </p:spPr>
          <p:txBody>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grpSp>
      <p:sp>
        <p:nvSpPr>
          <p:cNvPr id="2" name="文字方塊 1"/>
          <p:cNvSpPr txBox="1"/>
          <p:nvPr/>
        </p:nvSpPr>
        <p:spPr>
          <a:xfrm>
            <a:off x="323528" y="4896557"/>
            <a:ext cx="1790624" cy="830997"/>
          </a:xfrm>
          <a:prstGeom prst="rect">
            <a:avLst/>
          </a:prstGeom>
          <a:noFill/>
        </p:spPr>
        <p:txBody>
          <a:bodyPr wrap="square" rtlCol="0">
            <a:spAutoFit/>
          </a:bodyPr>
          <a:lstStyle/>
          <a:p>
            <a:pPr algn="ctr"/>
            <a:r>
              <a:rPr lang="zh-TW" altLang="en-US" sz="2400" b="1" dirty="0">
                <a:solidFill>
                  <a:prstClr val="black"/>
                </a:solidFill>
                <a:latin typeface="微軟正黑體" panose="020B0604030504040204" pitchFamily="34" charset="-120"/>
                <a:ea typeface="微軟正黑體" panose="020B0604030504040204" pitchFamily="34" charset="-120"/>
              </a:rPr>
              <a:t>藝術才能班</a:t>
            </a:r>
            <a:endParaRPr lang="en-US" altLang="zh-TW" sz="2400" b="1" dirty="0">
              <a:solidFill>
                <a:prstClr val="black"/>
              </a:solidFill>
              <a:latin typeface="微軟正黑體" panose="020B0604030504040204" pitchFamily="34" charset="-120"/>
              <a:ea typeface="微軟正黑體" panose="020B0604030504040204" pitchFamily="34" charset="-120"/>
            </a:endParaRPr>
          </a:p>
          <a:p>
            <a:pPr algn="ctr"/>
            <a:r>
              <a:rPr lang="zh-TW" altLang="en-US" sz="2400" b="1" dirty="0">
                <a:solidFill>
                  <a:prstClr val="black"/>
                </a:solidFill>
                <a:latin typeface="微軟正黑體" panose="020B0604030504040204" pitchFamily="34" charset="-120"/>
                <a:ea typeface="微軟正黑體" panose="020B0604030504040204" pitchFamily="34" charset="-120"/>
              </a:rPr>
              <a:t>辦理流程</a:t>
            </a:r>
          </a:p>
        </p:txBody>
      </p:sp>
    </p:spTree>
    <p:extLst>
      <p:ext uri="{BB962C8B-B14F-4D97-AF65-F5344CB8AC3E}">
        <p14:creationId xmlns:p14="http://schemas.microsoft.com/office/powerpoint/2010/main" val="1459811755"/>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endParaRPr lang="zh-TW" altLang="en-US"/>
          </a:p>
        </p:txBody>
      </p:sp>
      <p:sp>
        <p:nvSpPr>
          <p:cNvPr id="4" name="流程圖: 程序 3">
            <a:extLst>
              <a:ext uri="{FF2B5EF4-FFF2-40B4-BE49-F238E27FC236}">
                <a16:creationId xmlns="" xmlns:a16="http://schemas.microsoft.com/office/drawing/2014/main" id="{8AC7359D-1575-4AA6-B46E-CAEB5A2C8F29}"/>
              </a:ext>
            </a:extLst>
          </p:cNvPr>
          <p:cNvSpPr/>
          <p:nvPr/>
        </p:nvSpPr>
        <p:spPr>
          <a:xfrm>
            <a:off x="575556" y="2387314"/>
            <a:ext cx="3600400" cy="3777989"/>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競賽表現</a:t>
            </a:r>
            <a:endParaRPr lang="en-US" altLang="zh-TW" sz="3600" dirty="0">
              <a:latin typeface="微軟正黑體" panose="020B0604030504040204" pitchFamily="34" charset="-120"/>
              <a:ea typeface="微軟正黑體" panose="020B0604030504040204" pitchFamily="34" charset="-120"/>
            </a:endParaRPr>
          </a:p>
          <a:p>
            <a:pPr algn="ctr"/>
            <a:endParaRPr lang="en-US" altLang="zh-TW" sz="2000" dirty="0"/>
          </a:p>
          <a:p>
            <a:pPr marL="342900" indent="-342900">
              <a:buFont typeface="Wingdings" panose="05000000000000000000" pitchFamily="2" charset="2"/>
              <a:buChar char="ü"/>
            </a:pPr>
            <a:r>
              <a:rPr lang="zh-TW" altLang="en-US" sz="2000" dirty="0"/>
              <a:t>競賽表現特別優異者，可提出書面審查資料</a:t>
            </a:r>
            <a:endParaRPr lang="en-US" altLang="zh-TW" sz="2000" dirty="0"/>
          </a:p>
          <a:p>
            <a:pPr marL="342900" indent="-342900">
              <a:buFont typeface="Wingdings" panose="05000000000000000000" pitchFamily="2" charset="2"/>
              <a:buChar char="ü"/>
            </a:pPr>
            <a:r>
              <a:rPr lang="zh-TW" altLang="en-US" sz="2000" dirty="0"/>
              <a:t>依「高中藝術才能美術（音樂類、舞蹈類）類學生競賽表現採認參照標準」進行書面審查。</a:t>
            </a:r>
            <a:endParaRPr lang="en-US" altLang="zh-TW" sz="2000" dirty="0"/>
          </a:p>
          <a:p>
            <a:pPr marL="342900" indent="-342900">
              <a:buFont typeface="Wingdings" panose="05000000000000000000" pitchFamily="2" charset="2"/>
              <a:buChar char="ü"/>
            </a:pPr>
            <a:r>
              <a:rPr lang="zh-TW" altLang="en-US" sz="2000" dirty="0"/>
              <a:t>經鑑輔會鑑定通過後，即可報到入學。</a:t>
            </a:r>
          </a:p>
        </p:txBody>
      </p:sp>
      <p:sp>
        <p:nvSpPr>
          <p:cNvPr id="5" name="流程圖: 程序 4">
            <a:extLst>
              <a:ext uri="{FF2B5EF4-FFF2-40B4-BE49-F238E27FC236}">
                <a16:creationId xmlns="" xmlns:a16="http://schemas.microsoft.com/office/drawing/2014/main" id="{F0D3DF25-DA52-4D11-86E2-5B51EADA9873}"/>
              </a:ext>
            </a:extLst>
          </p:cNvPr>
          <p:cNvSpPr/>
          <p:nvPr/>
        </p:nvSpPr>
        <p:spPr>
          <a:xfrm>
            <a:off x="4860032" y="2385501"/>
            <a:ext cx="3600400" cy="3779802"/>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術科測驗</a:t>
            </a:r>
            <a:endParaRPr lang="en-US" altLang="zh-TW" sz="2000" dirty="0"/>
          </a:p>
          <a:p>
            <a:pPr algn="ctr"/>
            <a:endParaRPr lang="en-US" altLang="zh-TW" sz="2000" dirty="0"/>
          </a:p>
          <a:p>
            <a:pPr marL="442913" indent="-266700">
              <a:buFont typeface="Wingdings" panose="05000000000000000000" pitchFamily="2" charset="2"/>
              <a:buChar char="ü"/>
            </a:pPr>
            <a:r>
              <a:rPr lang="zh-TW" altLang="en-US" sz="2000" dirty="0"/>
              <a:t>招生作業分</a:t>
            </a:r>
            <a:r>
              <a:rPr lang="zh-TW" altLang="en-US" sz="2000" b="1" dirty="0">
                <a:solidFill>
                  <a:schemeClr val="accent3">
                    <a:lumMod val="75000"/>
                  </a:schemeClr>
                </a:solidFill>
              </a:rPr>
              <a:t>術科測驗</a:t>
            </a:r>
            <a:r>
              <a:rPr lang="zh-TW" altLang="en-US" sz="2000" dirty="0"/>
              <a:t>及</a:t>
            </a:r>
            <a:r>
              <a:rPr lang="zh-TW" altLang="en-US" sz="2000" b="1" dirty="0">
                <a:solidFill>
                  <a:schemeClr val="accent3">
                    <a:lumMod val="75000"/>
                  </a:schemeClr>
                </a:solidFill>
              </a:rPr>
              <a:t>分發作業</a:t>
            </a:r>
            <a:r>
              <a:rPr lang="zh-TW" altLang="en-US" sz="2000" dirty="0"/>
              <a:t>二階段辦理。</a:t>
            </a:r>
            <a:endParaRPr lang="en-US" altLang="zh-TW" sz="2000" dirty="0"/>
          </a:p>
          <a:p>
            <a:pPr marL="442913" indent="-266700">
              <a:buFont typeface="Wingdings" panose="05000000000000000000" pitchFamily="2" charset="2"/>
              <a:buChar char="ü"/>
            </a:pPr>
            <a:r>
              <a:rPr lang="zh-TW" altLang="en-US" sz="2000" dirty="0"/>
              <a:t>術科測驗：不得施以學科成就測驗</a:t>
            </a:r>
            <a:endParaRPr lang="en-US" altLang="zh-TW" sz="2000" dirty="0"/>
          </a:p>
          <a:p>
            <a:pPr marL="442913" indent="-266700">
              <a:buFont typeface="Wingdings" panose="05000000000000000000" pitchFamily="2" charset="2"/>
              <a:buChar char="ü"/>
            </a:pPr>
            <a:r>
              <a:rPr lang="zh-TW" altLang="en-US" sz="2000" dirty="0"/>
              <a:t>分發作業：以術科測驗分數及學生志願作為入學依據，並得以國民中學教育會考績為入學門檻。</a:t>
            </a:r>
          </a:p>
        </p:txBody>
      </p:sp>
      <p:sp>
        <p:nvSpPr>
          <p:cNvPr id="6" name="流程圖: 程序 5">
            <a:extLst>
              <a:ext uri="{FF2B5EF4-FFF2-40B4-BE49-F238E27FC236}">
                <a16:creationId xmlns="" xmlns:a16="http://schemas.microsoft.com/office/drawing/2014/main" id="{419B6997-4EA9-4F7E-AAF5-CB6FB24B955D}"/>
              </a:ext>
            </a:extLst>
          </p:cNvPr>
          <p:cNvSpPr/>
          <p:nvPr/>
        </p:nvSpPr>
        <p:spPr>
          <a:xfrm>
            <a:off x="899592" y="1628800"/>
            <a:ext cx="2952328" cy="864096"/>
          </a:xfrm>
          <a:prstGeom prst="flowChart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sz="3200" dirty="0"/>
              <a:t>管道一</a:t>
            </a:r>
          </a:p>
        </p:txBody>
      </p:sp>
      <p:sp>
        <p:nvSpPr>
          <p:cNvPr id="7" name="流程圖: 程序 6">
            <a:extLst>
              <a:ext uri="{FF2B5EF4-FFF2-40B4-BE49-F238E27FC236}">
                <a16:creationId xmlns="" xmlns:a16="http://schemas.microsoft.com/office/drawing/2014/main" id="{921955F1-C924-4177-80B5-D0E999936752}"/>
              </a:ext>
            </a:extLst>
          </p:cNvPr>
          <p:cNvSpPr/>
          <p:nvPr/>
        </p:nvSpPr>
        <p:spPr>
          <a:xfrm>
            <a:off x="5192592" y="1628800"/>
            <a:ext cx="2952328" cy="864096"/>
          </a:xfrm>
          <a:prstGeom prst="flowChart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sz="3200" dirty="0"/>
              <a:t>管道二</a:t>
            </a:r>
          </a:p>
        </p:txBody>
      </p:sp>
      <p:sp>
        <p:nvSpPr>
          <p:cNvPr id="8" name="標題 1"/>
          <p:cNvSpPr txBox="1">
            <a:spLocks/>
          </p:cNvSpPr>
          <p:nvPr/>
        </p:nvSpPr>
        <p:spPr>
          <a:xfrm>
            <a:off x="0" y="0"/>
            <a:ext cx="9144000" cy="1260000"/>
          </a:xfrm>
          <a:prstGeom prst="rect">
            <a:avLst/>
          </a:prstGeom>
          <a:solidFill>
            <a:srgbClr val="FFFF00"/>
          </a:solidFill>
        </p:spPr>
        <p:txBody>
          <a:bodyPr vert="horz" anchor="ctr"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kumimoji="1" lang="zh-TW" altLang="en-US" sz="4400">
                <a:solidFill>
                  <a:srgbClr val="002060"/>
                </a:solidFill>
                <a:latin typeface="微軟正黑體" panose="020B0604030504040204" pitchFamily="34" charset="-120"/>
                <a:ea typeface="微軟正黑體" panose="020B0604030504040204" pitchFamily="34" charset="-120"/>
              </a:rPr>
              <a:t>藝術才能班</a:t>
            </a:r>
            <a:endParaRPr kumimoji="1" lang="zh-TW" altLang="en-US" sz="4400"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263942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內容版面配置區 2"/>
          <p:cNvSpPr>
            <a:spLocks noGrp="1"/>
          </p:cNvSpPr>
          <p:nvPr>
            <p:ph idx="1"/>
          </p:nvPr>
        </p:nvSpPr>
        <p:spPr>
          <a:xfrm>
            <a:off x="251520" y="1268760"/>
            <a:ext cx="8639092" cy="5400600"/>
          </a:xfrm>
        </p:spPr>
        <p:txBody>
          <a:bodyPr lIns="72000" tIns="36000" rIns="72000" bIns="36000" anchor="t" anchorCtr="0">
            <a:noAutofit/>
          </a:bodyPr>
          <a:lstStyle/>
          <a:p>
            <a:pPr marL="0" lvl="1" indent="0">
              <a:spcBef>
                <a:spcPts val="0"/>
              </a:spcBef>
              <a:buFont typeface="Wingdings" panose="05000000000000000000" pitchFamily="2" charset="2"/>
              <a:buChar char="Ø"/>
              <a:defRPr/>
            </a:pPr>
            <a:r>
              <a:rPr lang="zh-TW" altLang="en-US" sz="2400" b="1" dirty="0">
                <a:latin typeface="微軟正黑體" panose="020B0604030504040204" pitchFamily="34" charset="-120"/>
                <a:ea typeface="微軟正黑體" panose="020B0604030504040204" pitchFamily="34" charset="-120"/>
              </a:rPr>
              <a:t>招生種類及名額</a:t>
            </a:r>
            <a:endParaRPr lang="en-US" altLang="zh-TW" sz="2400" b="1" dirty="0">
              <a:latin typeface="微軟正黑體" panose="020B0604030504040204" pitchFamily="34" charset="-120"/>
              <a:ea typeface="微軟正黑體" panose="020B0604030504040204" pitchFamily="34" charset="-120"/>
            </a:endParaRPr>
          </a:p>
          <a:p>
            <a:pPr marL="0" lvl="1" indent="0" eaLnBrk="1" hangingPunct="1">
              <a:spcBef>
                <a:spcPts val="0"/>
              </a:spcBef>
              <a:buNone/>
            </a:pPr>
            <a:r>
              <a:rPr lang="zh-TW" altLang="zh-TW" sz="2400" dirty="0">
                <a:latin typeface="微軟正黑體" panose="020B0604030504040204" pitchFamily="34" charset="-120"/>
                <a:ea typeface="微軟正黑體" panose="020B0604030504040204" pitchFamily="34" charset="-120"/>
              </a:rPr>
              <a:t>各校招生名額</a:t>
            </a:r>
            <a:r>
              <a:rPr lang="zh-TW" altLang="zh-TW" sz="2400" u="sng" dirty="0">
                <a:latin typeface="微軟正黑體" panose="020B0604030504040204" pitchFamily="34" charset="-120"/>
                <a:ea typeface="微軟正黑體" panose="020B0604030504040204" pitchFamily="34" charset="-120"/>
              </a:rPr>
              <a:t>公布於教育部體育署網站</a:t>
            </a:r>
            <a:r>
              <a:rPr lang="zh-TW" altLang="en-US" sz="2400" u="sng" dirty="0">
                <a:latin typeface="微軟正黑體" panose="020B0604030504040204" pitchFamily="34" charset="-120"/>
                <a:ea typeface="微軟正黑體" panose="020B0604030504040204" pitchFamily="34" charset="-120"/>
              </a:rPr>
              <a:t>電子公告欄</a:t>
            </a:r>
            <a:r>
              <a:rPr lang="zh-TW" altLang="zh-TW"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0" lvl="1" indent="0">
              <a:spcBef>
                <a:spcPts val="0"/>
              </a:spcBef>
              <a:buFont typeface="Wingdings" panose="05000000000000000000" pitchFamily="2" charset="2"/>
              <a:buChar char="Ø"/>
              <a:defRPr/>
            </a:pPr>
            <a:r>
              <a:rPr lang="zh-TW" altLang="zh-TW" sz="2400" b="1" dirty="0">
                <a:latin typeface="微軟正黑體" panose="020B0604030504040204" pitchFamily="34" charset="-120"/>
                <a:ea typeface="微軟正黑體" panose="020B0604030504040204" pitchFamily="34" charset="-120"/>
              </a:rPr>
              <a:t>招生範圍</a:t>
            </a:r>
            <a:r>
              <a:rPr lang="zh-TW" altLang="en-US" sz="2400" b="1" dirty="0">
                <a:latin typeface="微軟正黑體" panose="020B0604030504040204" pitchFamily="34" charset="-120"/>
                <a:ea typeface="微軟正黑體" panose="020B0604030504040204" pitchFamily="34" charset="-120"/>
              </a:rPr>
              <a:t>及方式</a:t>
            </a:r>
            <a:endParaRPr lang="en-US" altLang="zh-TW" sz="2400" b="1" dirty="0">
              <a:latin typeface="微軟正黑體" panose="020B0604030504040204" pitchFamily="34" charset="-120"/>
              <a:ea typeface="微軟正黑體" panose="020B0604030504040204" pitchFamily="34" charset="-120"/>
            </a:endParaRPr>
          </a:p>
          <a:p>
            <a:pPr marL="0" lvl="1" indent="0" eaLnBrk="1" hangingPunct="1">
              <a:spcBef>
                <a:spcPts val="0"/>
              </a:spcBef>
              <a:buNone/>
            </a:pPr>
            <a:r>
              <a:rPr lang="zh-TW" altLang="zh-TW" sz="2400" dirty="0">
                <a:latin typeface="微軟正黑體" panose="020B0604030504040204" pitchFamily="34" charset="-120"/>
                <a:ea typeface="微軟正黑體" panose="020B0604030504040204" pitchFamily="34" charset="-120"/>
              </a:rPr>
              <a:t>不受就學區限制，</a:t>
            </a:r>
            <a:r>
              <a:rPr lang="zh-TW" altLang="zh-TW" sz="2400" u="sng" dirty="0">
                <a:solidFill>
                  <a:srgbClr val="FF0000"/>
                </a:solidFill>
                <a:latin typeface="微軟正黑體" panose="020B0604030504040204" pitchFamily="34" charset="-120"/>
                <a:ea typeface="微軟正黑體" panose="020B0604030504040204" pitchFamily="34" charset="-120"/>
              </a:rPr>
              <a:t>學生得跨區報考</a:t>
            </a:r>
            <a:r>
              <a:rPr lang="zh-TW"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學校得採</a:t>
            </a:r>
            <a:r>
              <a:rPr lang="zh-TW" altLang="en-US" sz="2400" dirty="0">
                <a:solidFill>
                  <a:srgbClr val="FF0000"/>
                </a:solidFill>
                <a:latin typeface="微軟正黑體" panose="020B0604030504040204" pitchFamily="34" charset="-120"/>
                <a:ea typeface="微軟正黑體" panose="020B0604030504040204" pitchFamily="34" charset="-120"/>
              </a:rPr>
              <a:t>獨立</a:t>
            </a:r>
            <a:endParaRPr lang="en-US" altLang="zh-TW" sz="2400" dirty="0">
              <a:solidFill>
                <a:srgbClr val="FF0000"/>
              </a:solidFill>
              <a:latin typeface="微軟正黑體" panose="020B0604030504040204" pitchFamily="34" charset="-120"/>
              <a:ea typeface="微軟正黑體" panose="020B0604030504040204" pitchFamily="34" charset="-120"/>
            </a:endParaRPr>
          </a:p>
          <a:p>
            <a:pPr marL="0" lvl="1" indent="0" eaLnBrk="1" hangingPunct="1">
              <a:spcBef>
                <a:spcPts val="0"/>
              </a:spcBef>
              <a:buNone/>
            </a:pPr>
            <a:r>
              <a:rPr lang="zh-TW" altLang="en-US" sz="2400" dirty="0">
                <a:latin typeface="微軟正黑體" panose="020B0604030504040204" pitchFamily="34" charset="-120"/>
                <a:ea typeface="微軟正黑體" panose="020B0604030504040204" pitchFamily="34" charset="-120"/>
              </a:rPr>
              <a:t>或</a:t>
            </a:r>
            <a:r>
              <a:rPr lang="zh-TW" altLang="en-US" sz="2400" dirty="0">
                <a:solidFill>
                  <a:srgbClr val="FF0000"/>
                </a:solidFill>
                <a:latin typeface="微軟正黑體" panose="020B0604030504040204" pitchFamily="34" charset="-120"/>
                <a:ea typeface="微軟正黑體" panose="020B0604030504040204" pitchFamily="34" charset="-120"/>
              </a:rPr>
              <a:t>聯合</a:t>
            </a:r>
            <a:r>
              <a:rPr lang="zh-TW" altLang="en-US" sz="2400" dirty="0">
                <a:latin typeface="微軟正黑體" panose="020B0604030504040204" pitchFamily="34" charset="-120"/>
                <a:ea typeface="微軟正黑體" panose="020B0604030504040204" pitchFamily="34" charset="-120"/>
              </a:rPr>
              <a:t>招生方式為之。</a:t>
            </a:r>
            <a:endParaRPr lang="en-US" altLang="zh-TW" sz="2400" dirty="0">
              <a:latin typeface="微軟正黑體" panose="020B0604030504040204" pitchFamily="34" charset="-120"/>
              <a:ea typeface="微軟正黑體" panose="020B0604030504040204" pitchFamily="34" charset="-120"/>
            </a:endParaRPr>
          </a:p>
          <a:p>
            <a:pPr marL="0" lvl="1" indent="0">
              <a:spcBef>
                <a:spcPts val="0"/>
              </a:spcBef>
              <a:buFont typeface="Wingdings" panose="05000000000000000000" pitchFamily="2" charset="2"/>
              <a:buChar char="Ø"/>
              <a:defRPr/>
            </a:pPr>
            <a:r>
              <a:rPr lang="zh-TW" altLang="en-US" sz="2400" b="1" dirty="0">
                <a:latin typeface="微軟正黑體" panose="020B0604030504040204" pitchFamily="34" charset="-120"/>
                <a:ea typeface="微軟正黑體" panose="020B0604030504040204" pitchFamily="34" charset="-120"/>
              </a:rPr>
              <a:t>錄取</a:t>
            </a:r>
            <a:r>
              <a:rPr lang="zh-TW" altLang="zh-TW" sz="2400" b="1" dirty="0">
                <a:latin typeface="微軟正黑體" panose="020B0604030504040204" pitchFamily="34" charset="-120"/>
                <a:ea typeface="微軟正黑體" panose="020B0604030504040204" pitchFamily="34" charset="-120"/>
              </a:rPr>
              <a:t>依據</a:t>
            </a:r>
            <a:endParaRPr lang="en-US" altLang="zh-TW" sz="2400" b="1" dirty="0">
              <a:latin typeface="微軟正黑體" panose="020B0604030504040204" pitchFamily="34" charset="-120"/>
              <a:ea typeface="微軟正黑體" panose="020B0604030504040204" pitchFamily="34" charset="-120"/>
            </a:endParaRPr>
          </a:p>
          <a:p>
            <a:pPr marL="0" lvl="1" indent="0" eaLnBrk="1" hangingPunct="1">
              <a:spcBef>
                <a:spcPts val="0"/>
              </a:spcBef>
              <a:buNone/>
            </a:pPr>
            <a:r>
              <a:rPr lang="zh-TW" altLang="zh-TW" sz="2400" dirty="0">
                <a:latin typeface="微軟正黑體" panose="020B0604030504040204" pitchFamily="34" charset="-120"/>
                <a:ea typeface="微軟正黑體" panose="020B0604030504040204" pitchFamily="34" charset="-120"/>
              </a:rPr>
              <a:t>依</a:t>
            </a:r>
            <a:r>
              <a:rPr lang="zh-TW" altLang="zh-TW" sz="2400" dirty="0">
                <a:solidFill>
                  <a:srgbClr val="FF0000"/>
                </a:solidFill>
                <a:latin typeface="微軟正黑體" panose="020B0604030504040204" pitchFamily="34" charset="-120"/>
                <a:ea typeface="微軟正黑體" panose="020B0604030504040204" pitchFamily="34" charset="-120"/>
              </a:rPr>
              <a:t>術科測驗分數</a:t>
            </a:r>
            <a:r>
              <a:rPr lang="zh-TW" altLang="zh-TW" sz="2400" dirty="0">
                <a:latin typeface="微軟正黑體" panose="020B0604030504040204" pitchFamily="34" charset="-120"/>
                <a:ea typeface="微軟正黑體" panose="020B0604030504040204" pitchFamily="34" charset="-120"/>
              </a:rPr>
              <a:t>作為</a:t>
            </a:r>
            <a:r>
              <a:rPr lang="zh-TW" altLang="en-US" sz="2400" dirty="0">
                <a:latin typeface="微軟正黑體" panose="020B0604030504040204" pitchFamily="34" charset="-120"/>
                <a:ea typeface="微軟正黑體" panose="020B0604030504040204" pitchFamily="34" charset="-120"/>
              </a:rPr>
              <a:t>錄取</a:t>
            </a:r>
            <a:r>
              <a:rPr lang="zh-TW" altLang="zh-TW" sz="2400" dirty="0">
                <a:latin typeface="微軟正黑體" panose="020B0604030504040204" pitchFamily="34" charset="-120"/>
                <a:ea typeface="微軟正黑體" panose="020B0604030504040204" pitchFamily="34" charset="-120"/>
              </a:rPr>
              <a:t>依據。</a:t>
            </a:r>
            <a:endParaRPr lang="en-US" altLang="zh-TW" sz="2400" dirty="0">
              <a:latin typeface="微軟正黑體" panose="020B0604030504040204" pitchFamily="34" charset="-120"/>
              <a:ea typeface="微軟正黑體" panose="020B0604030504040204" pitchFamily="34" charset="-120"/>
            </a:endParaRPr>
          </a:p>
          <a:p>
            <a:pPr marL="0" lvl="1" indent="0" eaLnBrk="1" hangingPunct="1">
              <a:spcBef>
                <a:spcPts val="0"/>
              </a:spcBef>
              <a:buFont typeface="Wingdings" panose="05000000000000000000" pitchFamily="2" charset="2"/>
              <a:buChar char="Ø"/>
            </a:pPr>
            <a:r>
              <a:rPr lang="zh-TW" altLang="zh-TW" sz="2400" b="1" dirty="0">
                <a:latin typeface="微軟正黑體" panose="020B0604030504040204" pitchFamily="34" charset="-120"/>
                <a:ea typeface="微軟正黑體" panose="020B0604030504040204" pitchFamily="34" charset="-120"/>
              </a:rPr>
              <a:t>術科測驗內容</a:t>
            </a:r>
            <a:endParaRPr lang="en-US" altLang="zh-TW" sz="2400" b="1" dirty="0">
              <a:latin typeface="微軟正黑體" panose="020B0604030504040204" pitchFamily="34" charset="-120"/>
              <a:ea typeface="微軟正黑體" panose="020B0604030504040204" pitchFamily="34" charset="-120"/>
            </a:endParaRPr>
          </a:p>
          <a:p>
            <a:pPr marL="0" lvl="1" indent="0">
              <a:spcBef>
                <a:spcPts val="0"/>
              </a:spcBef>
              <a:buNone/>
              <a:defRPr/>
            </a:pPr>
            <a:r>
              <a:rPr lang="zh-TW" altLang="zh-TW" sz="2400" dirty="0">
                <a:latin typeface="微軟正黑體" panose="020B0604030504040204" pitchFamily="34" charset="-120"/>
                <a:ea typeface="微軟正黑體" panose="020B0604030504040204" pitchFamily="34" charset="-120"/>
              </a:rPr>
              <a:t>包括</a:t>
            </a:r>
            <a:r>
              <a:rPr lang="zh-TW" altLang="zh-TW" sz="2400" dirty="0">
                <a:solidFill>
                  <a:srgbClr val="FF0000"/>
                </a:solidFill>
                <a:latin typeface="微軟正黑體" panose="020B0604030504040204" pitchFamily="34" charset="-120"/>
                <a:ea typeface="微軟正黑體" panose="020B0604030504040204" pitchFamily="34" charset="-120"/>
              </a:rPr>
              <a:t>基礎體能、專項技術及運動成就表現</a:t>
            </a:r>
            <a:r>
              <a:rPr lang="zh-TW" altLang="zh-TW" sz="2400" dirty="0">
                <a:latin typeface="微軟正黑體" panose="020B0604030504040204" pitchFamily="34" charset="-120"/>
                <a:ea typeface="微軟正黑體" panose="020B0604030504040204" pitchFamily="34" charset="-120"/>
              </a:rPr>
              <a:t>等，由學校依體育班發展運動種類及特色課程內容，設計考科及計分方式。</a:t>
            </a:r>
            <a:endParaRPr lang="en-US" altLang="zh-TW" sz="2400" dirty="0">
              <a:latin typeface="微軟正黑體" panose="020B0604030504040204" pitchFamily="34" charset="-120"/>
              <a:ea typeface="微軟正黑體" panose="020B0604030504040204" pitchFamily="34" charset="-120"/>
            </a:endParaRPr>
          </a:p>
          <a:p>
            <a:pPr marL="0" lvl="1" indent="0">
              <a:spcBef>
                <a:spcPts val="0"/>
              </a:spcBef>
              <a:buFont typeface="Wingdings" panose="05000000000000000000" pitchFamily="2" charset="2"/>
              <a:buChar char="Ø"/>
              <a:defRPr/>
            </a:pPr>
            <a:r>
              <a:rPr lang="zh-TW" altLang="zh-TW" sz="2400" b="1" dirty="0">
                <a:solidFill>
                  <a:srgbClr val="FF0000"/>
                </a:solidFill>
                <a:latin typeface="微軟正黑體" panose="020B0604030504040204" pitchFamily="34" charset="-120"/>
                <a:ea typeface="微軟正黑體" panose="020B0604030504040204" pitchFamily="34" charset="-120"/>
              </a:rPr>
              <a:t>未獲錄取可報名參加續招</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0" lvl="1" indent="0">
              <a:spcBef>
                <a:spcPts val="0"/>
              </a:spcBef>
              <a:buNone/>
              <a:defRPr/>
            </a:pPr>
            <a:r>
              <a:rPr lang="zh-TW" altLang="zh-TW" sz="2400" dirty="0">
                <a:latin typeface="微軟正黑體" panose="020B0604030504040204" pitchFamily="34" charset="-120"/>
                <a:ea typeface="微軟正黑體" panose="020B0604030504040204" pitchFamily="34" charset="-120"/>
              </a:rPr>
              <a:t>若參加體育班術科測驗結果未獲錄取，可</a:t>
            </a:r>
            <a:r>
              <a:rPr lang="zh-TW" altLang="en-US" sz="2400" dirty="0">
                <a:latin typeface="微軟正黑體" panose="020B0604030504040204" pitchFamily="34" charset="-120"/>
                <a:ea typeface="微軟正黑體" panose="020B0604030504040204" pitchFamily="34" charset="-120"/>
              </a:rPr>
              <a:t>於</a:t>
            </a:r>
            <a:r>
              <a:rPr lang="zh-TW" altLang="zh-TW" sz="2400" dirty="0">
                <a:latin typeface="微軟正黑體" panose="020B0604030504040204" pitchFamily="34" charset="-120"/>
                <a:ea typeface="微軟正黑體" panose="020B0604030504040204" pitchFamily="34" charset="-120"/>
              </a:rPr>
              <a:t>體育班學校辦理續招時，再次報名參加辦理續招學校之體育班特色招生甄選入學。</a:t>
            </a:r>
            <a:endParaRPr lang="en-US" altLang="zh-TW" sz="2400" dirty="0">
              <a:latin typeface="微軟正黑體" panose="020B0604030504040204" pitchFamily="34" charset="-120"/>
              <a:ea typeface="微軟正黑體" panose="020B0604030504040204" pitchFamily="34" charset="-120"/>
            </a:endParaRPr>
          </a:p>
          <a:p>
            <a:pPr marL="342900" lvl="1" indent="-342900">
              <a:spcBef>
                <a:spcPts val="0"/>
              </a:spcBef>
              <a:buFont typeface="Wingdings" panose="05000000000000000000" pitchFamily="2" charset="2"/>
              <a:buChar char="Ø"/>
              <a:defRPr/>
            </a:pPr>
            <a:r>
              <a:rPr lang="zh-TW" altLang="en-US" sz="2400" b="1" dirty="0">
                <a:latin typeface="微軟正黑體" panose="020B0604030504040204" pitchFamily="34" charset="-120"/>
                <a:ea typeface="微軟正黑體" panose="020B0604030504040204" pitchFamily="34" charset="-120"/>
              </a:rPr>
              <a:t>雲林縣體育班辦理學校</a:t>
            </a:r>
            <a:r>
              <a:rPr lang="en-US" altLang="zh-TW" sz="2400" b="1" dirty="0">
                <a:latin typeface="微軟正黑體" panose="020B0604030504040204" pitchFamily="34" charset="-120"/>
                <a:ea typeface="微軟正黑體" panose="020B0604030504040204" pitchFamily="34" charset="-120"/>
              </a:rPr>
              <a:t>:</a:t>
            </a:r>
            <a:r>
              <a:rPr lang="zh-TW" altLang="en-US" sz="2400" b="1" dirty="0">
                <a:solidFill>
                  <a:srgbClr val="0000FF"/>
                </a:solidFill>
                <a:latin typeface="微軟正黑體" panose="020B0604030504040204" pitchFamily="34" charset="-120"/>
                <a:ea typeface="微軟正黑體" panose="020B0604030504040204" pitchFamily="34" charset="-120"/>
              </a:rPr>
              <a:t>斗六高中、虎尾高中、斗南高中、麥寮高中。</a:t>
            </a:r>
            <a:endParaRPr lang="zh-TW" altLang="zh-TW" sz="2400" b="1" dirty="0">
              <a:solidFill>
                <a:srgbClr val="0000FF"/>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844824"/>
            <a:ext cx="1728192" cy="1728192"/>
          </a:xfrm>
          <a:prstGeom prst="rect">
            <a:avLst/>
          </a:prstGeom>
        </p:spPr>
      </p:pic>
      <p:sp>
        <p:nvSpPr>
          <p:cNvPr id="5" name="標題 2"/>
          <p:cNvSpPr txBox="1">
            <a:spLocks/>
          </p:cNvSpPr>
          <p:nvPr/>
        </p:nvSpPr>
        <p:spPr>
          <a:xfrm>
            <a:off x="0" y="8760"/>
            <a:ext cx="9144000" cy="1260000"/>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baseline="0">
                <a:solidFill>
                  <a:schemeClr val="bg1"/>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a:lstStyle>
          <a:p>
            <a:pPr algn="ctr" fontAlgn="auto">
              <a:spcAft>
                <a:spcPts val="0"/>
              </a:spcAft>
            </a:pPr>
            <a:r>
              <a:rPr kumimoji="1" lang="zh-TW" altLang="en-US" sz="4400" dirty="0">
                <a:solidFill>
                  <a:srgbClr val="002060"/>
                </a:solidFill>
                <a:latin typeface="微軟正黑體" panose="020B0604030504040204" pitchFamily="34" charset="-120"/>
              </a:rPr>
              <a:t>體育班甄選入學</a:t>
            </a:r>
            <a:endParaRPr kumimoji="1" lang="zh-TW" altLang="en-US" sz="3200"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54020654"/>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178207765"/>
              </p:ext>
            </p:extLst>
          </p:nvPr>
        </p:nvGraphicFramePr>
        <p:xfrm>
          <a:off x="251520" y="908719"/>
          <a:ext cx="8640960" cy="5782539"/>
        </p:xfrm>
        <a:graphic>
          <a:graphicData uri="http://schemas.openxmlformats.org/drawingml/2006/table">
            <a:tbl>
              <a:tblPr>
                <a:tableStyleId>{5C22544A-7EE6-4342-B048-85BDC9FD1C3A}</a:tableStyleId>
              </a:tblPr>
              <a:tblGrid>
                <a:gridCol w="2592288">
                  <a:extLst>
                    <a:ext uri="{9D8B030D-6E8A-4147-A177-3AD203B41FA5}">
                      <a16:colId xmlns="" xmlns:a16="http://schemas.microsoft.com/office/drawing/2014/main" val="20000"/>
                    </a:ext>
                  </a:extLst>
                </a:gridCol>
                <a:gridCol w="3039657">
                  <a:extLst>
                    <a:ext uri="{9D8B030D-6E8A-4147-A177-3AD203B41FA5}">
                      <a16:colId xmlns="" xmlns:a16="http://schemas.microsoft.com/office/drawing/2014/main" val="20001"/>
                    </a:ext>
                  </a:extLst>
                </a:gridCol>
                <a:gridCol w="3009015">
                  <a:extLst>
                    <a:ext uri="{9D8B030D-6E8A-4147-A177-3AD203B41FA5}">
                      <a16:colId xmlns="" xmlns:a16="http://schemas.microsoft.com/office/drawing/2014/main" val="20002"/>
                    </a:ext>
                  </a:extLst>
                </a:gridCol>
              </a:tblGrid>
              <a:tr h="463011">
                <a:tc>
                  <a:txBody>
                    <a:bodyPr/>
                    <a:lstStyle/>
                    <a:p>
                      <a:pPr algn="ctr" fontAlgn="base">
                        <a:spcAft>
                          <a:spcPts val="0"/>
                        </a:spcAft>
                      </a:pPr>
                      <a:r>
                        <a:rPr lang="zh-TW" sz="2600" b="1" kern="1200" dirty="0">
                          <a:solidFill>
                            <a:srgbClr val="000000"/>
                          </a:solidFill>
                          <a:effectLst/>
                          <a:latin typeface="+mn-ea"/>
                          <a:ea typeface="+mn-ea"/>
                          <a:cs typeface="Arial"/>
                        </a:rPr>
                        <a:t>入學管道</a:t>
                      </a:r>
                      <a:endParaRPr lang="zh-TW" sz="2600" b="1"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ase">
                        <a:spcAft>
                          <a:spcPts val="0"/>
                        </a:spcAft>
                      </a:pPr>
                      <a:r>
                        <a:rPr kumimoji="0" lang="zh-TW" sz="2600" b="1" kern="1200" dirty="0">
                          <a:solidFill>
                            <a:srgbClr val="000000"/>
                          </a:solidFill>
                          <a:effectLst/>
                          <a:latin typeface="+mn-ea"/>
                          <a:ea typeface="+mn-ea"/>
                          <a:cs typeface="Arial"/>
                        </a:rPr>
                        <a:t>辦理項目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ase">
                        <a:spcAft>
                          <a:spcPts val="0"/>
                        </a:spcAft>
                      </a:pPr>
                      <a:r>
                        <a:rPr kumimoji="0" lang="zh-TW" sz="2600" b="1" kern="1200" dirty="0">
                          <a:solidFill>
                            <a:srgbClr val="000000"/>
                          </a:solidFill>
                          <a:effectLst/>
                          <a:latin typeface="+mn-ea"/>
                          <a:ea typeface="+mn-ea"/>
                          <a:cs typeface="Arial"/>
                        </a:rPr>
                        <a:t>辦理日期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0"/>
                  </a:ext>
                </a:extLst>
              </a:tr>
              <a:tr h="463011">
                <a:tc rowSpan="6">
                  <a:txBody>
                    <a:bodyPr/>
                    <a:lstStyle/>
                    <a:p>
                      <a:pPr algn="ctr">
                        <a:spcAft>
                          <a:spcPts val="0"/>
                        </a:spcAft>
                      </a:pPr>
                      <a:r>
                        <a:rPr lang="zh-TW" altLang="en-US" sz="2600" kern="100" dirty="0">
                          <a:effectLst/>
                          <a:latin typeface="+mn-ea"/>
                          <a:ea typeface="+mn-ea"/>
                        </a:rPr>
                        <a:t>藝才班</a:t>
                      </a:r>
                      <a:endParaRPr lang="zh-TW" sz="2600" kern="100" dirty="0">
                        <a:effectLst/>
                        <a:latin typeface="+mn-ea"/>
                        <a:ea typeface="+mn-ea"/>
                        <a:cs typeface="Times New Roman"/>
                      </a:endParaRPr>
                    </a:p>
                  </a:txBody>
                  <a:tcPr marL="65657" marR="656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fontAlgn="base">
                        <a:spcAft>
                          <a:spcPts val="0"/>
                        </a:spcAft>
                      </a:pPr>
                      <a:r>
                        <a:rPr lang="zh-TW" sz="2600" kern="1200" dirty="0">
                          <a:solidFill>
                            <a:srgbClr val="000000"/>
                          </a:solidFill>
                          <a:effectLst/>
                          <a:latin typeface="+mn-ea"/>
                          <a:ea typeface="+mn-ea"/>
                          <a:cs typeface="Arial"/>
                        </a:rPr>
                        <a:t>術科測驗報名</a:t>
                      </a:r>
                      <a:endParaRPr lang="zh-TW" sz="260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fontAlgn="base">
                        <a:spcAft>
                          <a:spcPts val="0"/>
                        </a:spcAft>
                      </a:pPr>
                      <a:r>
                        <a:rPr lang="en-US" sz="2600" kern="1200" dirty="0">
                          <a:solidFill>
                            <a:srgbClr val="FF0000"/>
                          </a:solidFill>
                          <a:effectLst/>
                          <a:latin typeface="+mn-ea"/>
                          <a:ea typeface="+mn-ea"/>
                          <a:cs typeface="Arial"/>
                        </a:rPr>
                        <a:t>3/2</a:t>
                      </a:r>
                      <a:r>
                        <a:rPr kumimoji="0" lang="en-US" altLang="zh-TW" sz="2600" kern="1200" dirty="0">
                          <a:solidFill>
                            <a:srgbClr val="FF0000"/>
                          </a:solidFill>
                          <a:effectLst/>
                          <a:latin typeface="+mn-ea"/>
                          <a:ea typeface="+mn-ea"/>
                          <a:cs typeface="+mn-cs"/>
                        </a:rPr>
                        <a:t>(</a:t>
                      </a:r>
                      <a:r>
                        <a:rPr kumimoji="0" lang="zh-TW" altLang="en-US" sz="2600" kern="1200" dirty="0">
                          <a:solidFill>
                            <a:srgbClr val="FF0000"/>
                          </a:solidFill>
                          <a:effectLst/>
                          <a:latin typeface="+mn-ea"/>
                          <a:ea typeface="+mn-ea"/>
                          <a:cs typeface="+mn-cs"/>
                        </a:rPr>
                        <a:t>一</a:t>
                      </a:r>
                      <a:r>
                        <a:rPr kumimoji="0" lang="en-US" altLang="zh-TW" sz="2600" kern="1200" dirty="0">
                          <a:solidFill>
                            <a:srgbClr val="FF0000"/>
                          </a:solidFill>
                          <a:effectLst/>
                          <a:latin typeface="+mn-ea"/>
                          <a:ea typeface="+mn-ea"/>
                          <a:cs typeface="+mn-cs"/>
                        </a:rPr>
                        <a:t>)</a:t>
                      </a:r>
                      <a:r>
                        <a:rPr lang="en-US" sz="2600" kern="1200" dirty="0">
                          <a:solidFill>
                            <a:srgbClr val="FF0000"/>
                          </a:solidFill>
                          <a:effectLst/>
                          <a:latin typeface="+mn-ea"/>
                          <a:ea typeface="+mn-ea"/>
                          <a:cs typeface="Arial"/>
                        </a:rPr>
                        <a:t>~3/6</a:t>
                      </a:r>
                      <a:r>
                        <a:rPr kumimoji="0" lang="en-US" altLang="zh-TW" sz="2600" kern="1200" dirty="0">
                          <a:solidFill>
                            <a:srgbClr val="FF0000"/>
                          </a:solidFill>
                          <a:effectLst/>
                          <a:latin typeface="+mn-ea"/>
                          <a:ea typeface="+mn-ea"/>
                          <a:cs typeface="+mn-cs"/>
                        </a:rPr>
                        <a:t>(</a:t>
                      </a:r>
                      <a:r>
                        <a:rPr kumimoji="0" lang="zh-TW" altLang="en-US" sz="2600" kern="1200" dirty="0">
                          <a:solidFill>
                            <a:srgbClr val="FF0000"/>
                          </a:solidFill>
                          <a:effectLst/>
                          <a:latin typeface="+mn-ea"/>
                          <a:ea typeface="+mn-ea"/>
                          <a:cs typeface="+mn-cs"/>
                        </a:rPr>
                        <a:t>五</a:t>
                      </a:r>
                      <a:r>
                        <a:rPr kumimoji="0" lang="en-US" altLang="zh-TW" sz="2600" kern="1200" dirty="0">
                          <a:solidFill>
                            <a:srgbClr val="FF0000"/>
                          </a:solidFill>
                          <a:effectLst/>
                          <a:latin typeface="+mn-ea"/>
                          <a:ea typeface="+mn-ea"/>
                          <a:cs typeface="+mn-cs"/>
                        </a:rPr>
                        <a:t>)</a:t>
                      </a:r>
                      <a:endParaRPr lang="zh-TW" sz="2600" kern="100" dirty="0">
                        <a:solidFill>
                          <a:srgbClr val="FF0000"/>
                        </a:solidFill>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1"/>
                  </a:ext>
                </a:extLst>
              </a:tr>
              <a:tr h="1202676">
                <a:tc vMerge="1">
                  <a:txBody>
                    <a:bodyPr/>
                    <a:lstStyle/>
                    <a:p>
                      <a:endParaRPr lang="zh-TW" altLang="en-US"/>
                    </a:p>
                  </a:txBody>
                  <a:tcPr/>
                </a:tc>
                <a:tc>
                  <a:txBody>
                    <a:bodyPr/>
                    <a:lstStyle/>
                    <a:p>
                      <a:pPr fontAlgn="base">
                        <a:spcAft>
                          <a:spcPts val="0"/>
                        </a:spcAft>
                      </a:pPr>
                      <a:r>
                        <a:rPr lang="zh-TW" sz="2600" kern="1200" dirty="0">
                          <a:solidFill>
                            <a:srgbClr val="000000"/>
                          </a:solidFill>
                          <a:effectLst/>
                          <a:latin typeface="+mn-ea"/>
                          <a:ea typeface="+mn-ea"/>
                          <a:cs typeface="Arial"/>
                        </a:rPr>
                        <a:t>術科測驗</a:t>
                      </a:r>
                      <a:endParaRPr lang="zh-TW" sz="260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fontAlgn="base">
                        <a:spcAft>
                          <a:spcPts val="0"/>
                        </a:spcAft>
                      </a:pPr>
                      <a:r>
                        <a:rPr lang="en-US" sz="2000" kern="1200" dirty="0">
                          <a:solidFill>
                            <a:srgbClr val="FF0000"/>
                          </a:solidFill>
                          <a:effectLst/>
                          <a:latin typeface="+mn-ea"/>
                          <a:ea typeface="+mn-ea"/>
                          <a:cs typeface="Arial"/>
                        </a:rPr>
                        <a:t>4/11</a:t>
                      </a:r>
                      <a:r>
                        <a:rPr kumimoji="0" lang="en-US" altLang="zh-TW" sz="2000" kern="1200" dirty="0">
                          <a:solidFill>
                            <a:srgbClr val="FF0000"/>
                          </a:solidFill>
                          <a:effectLst/>
                          <a:latin typeface="+mn-ea"/>
                          <a:ea typeface="+mn-ea"/>
                          <a:cs typeface="+mn-cs"/>
                        </a:rPr>
                        <a:t>(</a:t>
                      </a:r>
                      <a:r>
                        <a:rPr kumimoji="0" lang="zh-TW" altLang="en-US" sz="2000" kern="1200" dirty="0">
                          <a:solidFill>
                            <a:srgbClr val="FF0000"/>
                          </a:solidFill>
                          <a:effectLst/>
                          <a:latin typeface="+mn-ea"/>
                          <a:ea typeface="+mn-ea"/>
                          <a:cs typeface="+mn-cs"/>
                        </a:rPr>
                        <a:t>六</a:t>
                      </a:r>
                      <a:r>
                        <a:rPr kumimoji="0" lang="en-US" altLang="zh-TW" sz="2000" kern="1200" dirty="0">
                          <a:solidFill>
                            <a:srgbClr val="FF0000"/>
                          </a:solidFill>
                          <a:effectLst/>
                          <a:latin typeface="+mn-ea"/>
                          <a:ea typeface="+mn-ea"/>
                          <a:cs typeface="+mn-cs"/>
                        </a:rPr>
                        <a:t>)~</a:t>
                      </a:r>
                      <a:r>
                        <a:rPr lang="en-US" sz="2000" kern="1200" dirty="0">
                          <a:solidFill>
                            <a:srgbClr val="FF0000"/>
                          </a:solidFill>
                          <a:effectLst/>
                          <a:latin typeface="+mn-ea"/>
                          <a:ea typeface="+mn-ea"/>
                          <a:cs typeface="Arial"/>
                        </a:rPr>
                        <a:t>4/12</a:t>
                      </a:r>
                      <a:r>
                        <a:rPr kumimoji="0" lang="en-US" altLang="zh-TW" sz="2000" kern="1200" dirty="0">
                          <a:solidFill>
                            <a:srgbClr val="FF0000"/>
                          </a:solidFill>
                          <a:effectLst/>
                          <a:latin typeface="+mn-ea"/>
                          <a:ea typeface="+mn-ea"/>
                          <a:cs typeface="+mn-cs"/>
                        </a:rPr>
                        <a:t>(</a:t>
                      </a:r>
                      <a:r>
                        <a:rPr kumimoji="0" lang="zh-TW" altLang="en-US" sz="2000" kern="1200" dirty="0">
                          <a:solidFill>
                            <a:srgbClr val="FF0000"/>
                          </a:solidFill>
                          <a:effectLst/>
                          <a:latin typeface="+mn-ea"/>
                          <a:ea typeface="+mn-ea"/>
                          <a:cs typeface="+mn-cs"/>
                        </a:rPr>
                        <a:t>日</a:t>
                      </a:r>
                      <a:r>
                        <a:rPr kumimoji="0" lang="en-US" altLang="zh-TW" sz="2000" kern="1200" dirty="0">
                          <a:solidFill>
                            <a:srgbClr val="FF0000"/>
                          </a:solidFill>
                          <a:effectLst/>
                          <a:latin typeface="+mn-ea"/>
                          <a:ea typeface="+mn-ea"/>
                          <a:cs typeface="+mn-cs"/>
                        </a:rPr>
                        <a:t>)</a:t>
                      </a:r>
                    </a:p>
                    <a:p>
                      <a:pPr fontAlgn="base">
                        <a:spcAft>
                          <a:spcPts val="0"/>
                        </a:spcAft>
                      </a:pPr>
                      <a:r>
                        <a:rPr kumimoji="0" lang="zh-TW" altLang="en-US" sz="2000" kern="1200" dirty="0">
                          <a:solidFill>
                            <a:srgbClr val="FF0000"/>
                          </a:solidFill>
                          <a:effectLst/>
                          <a:latin typeface="+mn-ea"/>
                          <a:ea typeface="+mn-ea"/>
                          <a:cs typeface="+mn-cs"/>
                        </a:rPr>
                        <a:t>美術</a:t>
                      </a:r>
                      <a:endParaRPr kumimoji="0" lang="en-US" altLang="zh-TW" sz="2000" kern="1200" dirty="0">
                        <a:solidFill>
                          <a:srgbClr val="FF0000"/>
                        </a:solidFill>
                        <a:effectLst/>
                        <a:latin typeface="+mn-ea"/>
                        <a:ea typeface="+mn-ea"/>
                        <a:cs typeface="+mn-cs"/>
                      </a:endParaRPr>
                    </a:p>
                    <a:p>
                      <a:pPr fontAlgn="base">
                        <a:spcAft>
                          <a:spcPts val="0"/>
                        </a:spcAft>
                      </a:pPr>
                      <a:r>
                        <a:rPr lang="en-US" altLang="zh-TW" sz="2000" kern="100" dirty="0">
                          <a:solidFill>
                            <a:srgbClr val="FF0000"/>
                          </a:solidFill>
                          <a:effectLst/>
                          <a:latin typeface="+mn-ea"/>
                          <a:ea typeface="+mn-ea"/>
                          <a:cs typeface="Times New Roman"/>
                        </a:rPr>
                        <a:t>4/18</a:t>
                      </a:r>
                      <a:r>
                        <a:rPr kumimoji="0" lang="en-US" altLang="zh-TW" sz="2000" kern="1200" dirty="0">
                          <a:solidFill>
                            <a:srgbClr val="FF0000"/>
                          </a:solidFill>
                          <a:effectLst/>
                          <a:latin typeface="+mn-ea"/>
                          <a:ea typeface="+mn-ea"/>
                          <a:cs typeface="+mn-cs"/>
                        </a:rPr>
                        <a:t>(</a:t>
                      </a:r>
                      <a:r>
                        <a:rPr kumimoji="0" lang="zh-TW" altLang="en-US" sz="2000" kern="1200" dirty="0">
                          <a:solidFill>
                            <a:srgbClr val="FF0000"/>
                          </a:solidFill>
                          <a:effectLst/>
                          <a:latin typeface="+mn-ea"/>
                          <a:ea typeface="+mn-ea"/>
                          <a:cs typeface="+mn-cs"/>
                        </a:rPr>
                        <a:t>六</a:t>
                      </a:r>
                      <a:r>
                        <a:rPr kumimoji="0" lang="en-US" altLang="zh-TW" sz="2000" kern="1200" dirty="0">
                          <a:solidFill>
                            <a:srgbClr val="FF0000"/>
                          </a:solidFill>
                          <a:effectLst/>
                          <a:latin typeface="+mn-ea"/>
                          <a:ea typeface="+mn-ea"/>
                          <a:cs typeface="+mn-cs"/>
                        </a:rPr>
                        <a:t>)</a:t>
                      </a:r>
                      <a:r>
                        <a:rPr kumimoji="0" lang="en-US" altLang="zh-TW" sz="2000" kern="100" dirty="0">
                          <a:solidFill>
                            <a:srgbClr val="FF0000"/>
                          </a:solidFill>
                          <a:effectLst/>
                          <a:latin typeface="+mn-ea"/>
                          <a:ea typeface="+mn-ea"/>
                          <a:cs typeface="Times New Roman"/>
                        </a:rPr>
                        <a:t>-</a:t>
                      </a:r>
                      <a:r>
                        <a:rPr lang="en-US" altLang="zh-TW" sz="2000" kern="100" dirty="0">
                          <a:solidFill>
                            <a:srgbClr val="FF0000"/>
                          </a:solidFill>
                          <a:effectLst/>
                          <a:latin typeface="+mn-ea"/>
                          <a:ea typeface="+mn-ea"/>
                          <a:cs typeface="Times New Roman"/>
                        </a:rPr>
                        <a:t>4/20</a:t>
                      </a:r>
                      <a:r>
                        <a:rPr kumimoji="0" lang="en-US" altLang="zh-TW" sz="2000" kern="1200" dirty="0">
                          <a:solidFill>
                            <a:srgbClr val="FF0000"/>
                          </a:solidFill>
                          <a:effectLst/>
                          <a:latin typeface="+mn-ea"/>
                          <a:ea typeface="+mn-ea"/>
                          <a:cs typeface="+mn-cs"/>
                        </a:rPr>
                        <a:t>(</a:t>
                      </a:r>
                      <a:r>
                        <a:rPr kumimoji="0" lang="zh-TW" altLang="en-US" sz="2000" kern="1200" dirty="0">
                          <a:solidFill>
                            <a:srgbClr val="FF0000"/>
                          </a:solidFill>
                          <a:effectLst/>
                          <a:latin typeface="+mn-ea"/>
                          <a:ea typeface="+mn-ea"/>
                          <a:cs typeface="+mn-cs"/>
                        </a:rPr>
                        <a:t>一</a:t>
                      </a:r>
                      <a:r>
                        <a:rPr kumimoji="0" lang="en-US" altLang="zh-TW" sz="2000" kern="1200" dirty="0">
                          <a:solidFill>
                            <a:srgbClr val="FF0000"/>
                          </a:solidFill>
                          <a:effectLst/>
                          <a:latin typeface="+mn-ea"/>
                          <a:ea typeface="+mn-ea"/>
                          <a:cs typeface="+mn-cs"/>
                        </a:rPr>
                        <a:t>)</a:t>
                      </a:r>
                    </a:p>
                    <a:p>
                      <a:pPr fontAlgn="base">
                        <a:spcAft>
                          <a:spcPts val="0"/>
                        </a:spcAft>
                      </a:pPr>
                      <a:r>
                        <a:rPr kumimoji="0" lang="zh-TW" altLang="en-US" sz="2000" kern="1200" dirty="0">
                          <a:solidFill>
                            <a:srgbClr val="FF0000"/>
                          </a:solidFill>
                          <a:effectLst/>
                          <a:latin typeface="+mn-ea"/>
                          <a:ea typeface="+mn-ea"/>
                          <a:cs typeface="+mn-cs"/>
                        </a:rPr>
                        <a:t>戲劇、舞蹈、音樂</a:t>
                      </a:r>
                      <a:endParaRPr lang="zh-TW" sz="2000" kern="100" dirty="0">
                        <a:solidFill>
                          <a:srgbClr val="FF0000"/>
                        </a:solidFill>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2"/>
                  </a:ext>
                </a:extLst>
              </a:tr>
              <a:tr h="463011">
                <a:tc vMerge="1">
                  <a:txBody>
                    <a:bodyPr/>
                    <a:lstStyle/>
                    <a:p>
                      <a:endParaRPr lang="zh-TW" altLang="en-US"/>
                    </a:p>
                  </a:txBody>
                  <a:tcPr/>
                </a:tc>
                <a:tc>
                  <a:txBody>
                    <a:bodyPr/>
                    <a:lstStyle/>
                    <a:p>
                      <a:pPr fontAlgn="base">
                        <a:spcAft>
                          <a:spcPts val="0"/>
                        </a:spcAft>
                      </a:pPr>
                      <a:r>
                        <a:rPr lang="zh-TW" sz="2600" kern="1200" dirty="0">
                          <a:solidFill>
                            <a:srgbClr val="000000"/>
                          </a:solidFill>
                          <a:effectLst/>
                          <a:latin typeface="+mn-ea"/>
                          <a:ea typeface="+mn-ea"/>
                          <a:cs typeface="Arial"/>
                        </a:rPr>
                        <a:t>分發報名</a:t>
                      </a:r>
                      <a:endParaRPr lang="zh-TW" sz="260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fontAlgn="base">
                        <a:spcAft>
                          <a:spcPts val="0"/>
                        </a:spcAft>
                      </a:pPr>
                      <a:r>
                        <a:rPr lang="en-US" sz="2600" kern="1200" dirty="0">
                          <a:solidFill>
                            <a:srgbClr val="FF0000"/>
                          </a:solidFill>
                          <a:effectLst/>
                          <a:latin typeface="+mn-ea"/>
                          <a:ea typeface="+mn-ea"/>
                          <a:cs typeface="Arial"/>
                        </a:rPr>
                        <a:t>6/8</a:t>
                      </a:r>
                      <a:r>
                        <a:rPr kumimoji="0" lang="en-US" altLang="zh-TW" sz="2600" kern="1200" dirty="0">
                          <a:solidFill>
                            <a:srgbClr val="FF0000"/>
                          </a:solidFill>
                          <a:effectLst/>
                          <a:latin typeface="+mn-ea"/>
                          <a:ea typeface="+mn-ea"/>
                          <a:cs typeface="+mn-cs"/>
                        </a:rPr>
                        <a:t>(</a:t>
                      </a:r>
                      <a:r>
                        <a:rPr kumimoji="0" lang="zh-TW" altLang="en-US" sz="2600" kern="1200" dirty="0">
                          <a:solidFill>
                            <a:srgbClr val="FF0000"/>
                          </a:solidFill>
                          <a:effectLst/>
                          <a:latin typeface="+mn-ea"/>
                          <a:ea typeface="+mn-ea"/>
                          <a:cs typeface="+mn-cs"/>
                        </a:rPr>
                        <a:t>一</a:t>
                      </a:r>
                      <a:r>
                        <a:rPr kumimoji="0" lang="en-US" altLang="zh-TW" sz="2600" kern="1200" dirty="0">
                          <a:solidFill>
                            <a:srgbClr val="FF0000"/>
                          </a:solidFill>
                          <a:effectLst/>
                          <a:latin typeface="+mn-ea"/>
                          <a:ea typeface="+mn-ea"/>
                          <a:cs typeface="+mn-cs"/>
                        </a:rPr>
                        <a:t>)</a:t>
                      </a:r>
                      <a:r>
                        <a:rPr lang="en-US" sz="2600" kern="1200" dirty="0">
                          <a:solidFill>
                            <a:srgbClr val="FF0000"/>
                          </a:solidFill>
                          <a:effectLst/>
                          <a:latin typeface="+mn-ea"/>
                          <a:ea typeface="+mn-ea"/>
                          <a:cs typeface="Arial"/>
                        </a:rPr>
                        <a:t>--6/12</a:t>
                      </a:r>
                      <a:r>
                        <a:rPr kumimoji="0" lang="en-US" altLang="zh-TW" sz="2600" kern="1200" dirty="0">
                          <a:solidFill>
                            <a:srgbClr val="FF0000"/>
                          </a:solidFill>
                          <a:effectLst/>
                          <a:latin typeface="+mn-ea"/>
                          <a:ea typeface="+mn-ea"/>
                          <a:cs typeface="+mn-cs"/>
                        </a:rPr>
                        <a:t>(</a:t>
                      </a:r>
                      <a:r>
                        <a:rPr kumimoji="0" lang="zh-TW" altLang="en-US" sz="2600" kern="1200" dirty="0">
                          <a:solidFill>
                            <a:srgbClr val="FF0000"/>
                          </a:solidFill>
                          <a:effectLst/>
                          <a:latin typeface="+mn-ea"/>
                          <a:ea typeface="+mn-ea"/>
                          <a:cs typeface="+mn-cs"/>
                        </a:rPr>
                        <a:t>五</a:t>
                      </a:r>
                      <a:r>
                        <a:rPr kumimoji="0" lang="en-US" altLang="zh-TW" sz="2600" kern="1200" dirty="0">
                          <a:solidFill>
                            <a:srgbClr val="FF0000"/>
                          </a:solidFill>
                          <a:effectLst/>
                          <a:latin typeface="+mn-ea"/>
                          <a:ea typeface="+mn-ea"/>
                          <a:cs typeface="+mn-cs"/>
                        </a:rPr>
                        <a:t>)</a:t>
                      </a:r>
                      <a:endParaRPr lang="zh-TW" sz="2600" kern="100" dirty="0">
                        <a:solidFill>
                          <a:srgbClr val="FF0000"/>
                        </a:solidFill>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3"/>
                  </a:ext>
                </a:extLst>
              </a:tr>
              <a:tr h="463011">
                <a:tc vMerge="1">
                  <a:txBody>
                    <a:bodyPr/>
                    <a:lstStyle/>
                    <a:p>
                      <a:pPr algn="l">
                        <a:spcAft>
                          <a:spcPts val="0"/>
                        </a:spcAft>
                      </a:pPr>
                      <a:endParaRPr lang="zh-TW" sz="2800" kern="100" dirty="0">
                        <a:effectLst/>
                        <a:latin typeface="+mj-ea"/>
                        <a:ea typeface="+mj-ea"/>
                        <a:cs typeface="Times New Roman"/>
                      </a:endParaRPr>
                    </a:p>
                  </a:txBody>
                  <a:tcPr marL="65657" marR="656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fontAlgn="base">
                        <a:spcAft>
                          <a:spcPts val="0"/>
                        </a:spcAft>
                      </a:pPr>
                      <a:r>
                        <a:rPr lang="zh-TW" sz="2600" kern="1200">
                          <a:solidFill>
                            <a:srgbClr val="000000"/>
                          </a:solidFill>
                          <a:effectLst/>
                          <a:latin typeface="+mn-ea"/>
                          <a:ea typeface="+mn-ea"/>
                          <a:cs typeface="Arial"/>
                        </a:rPr>
                        <a:t>獨招學校放榜</a:t>
                      </a:r>
                      <a:endParaRPr lang="zh-TW" sz="2600" kern="10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fontAlgn="base">
                        <a:spcAft>
                          <a:spcPts val="0"/>
                        </a:spcAft>
                      </a:pPr>
                      <a:r>
                        <a:rPr lang="en-US" sz="2600" kern="1200" dirty="0">
                          <a:solidFill>
                            <a:srgbClr val="FF0000"/>
                          </a:solidFill>
                          <a:effectLst/>
                          <a:latin typeface="+mn-ea"/>
                          <a:ea typeface="+mn-ea"/>
                          <a:cs typeface="Arial"/>
                        </a:rPr>
                        <a:t>7/8</a:t>
                      </a:r>
                      <a:r>
                        <a:rPr kumimoji="0" lang="en-US" altLang="zh-TW" sz="2600" kern="1200" dirty="0">
                          <a:solidFill>
                            <a:srgbClr val="FF0000"/>
                          </a:solidFill>
                          <a:effectLst/>
                          <a:latin typeface="+mn-ea"/>
                          <a:ea typeface="+mn-ea"/>
                          <a:cs typeface="+mn-cs"/>
                        </a:rPr>
                        <a:t>(</a:t>
                      </a:r>
                      <a:r>
                        <a:rPr kumimoji="0" lang="zh-TW" altLang="en-US" sz="2600" kern="1200" dirty="0">
                          <a:solidFill>
                            <a:srgbClr val="FF0000"/>
                          </a:solidFill>
                          <a:effectLst/>
                          <a:latin typeface="+mn-ea"/>
                          <a:ea typeface="+mn-ea"/>
                          <a:cs typeface="+mn-cs"/>
                        </a:rPr>
                        <a:t>三</a:t>
                      </a:r>
                      <a:r>
                        <a:rPr kumimoji="0" lang="en-US" altLang="zh-TW" sz="2600" kern="1200" dirty="0">
                          <a:solidFill>
                            <a:srgbClr val="FF0000"/>
                          </a:solidFill>
                          <a:effectLst/>
                          <a:latin typeface="+mn-ea"/>
                          <a:ea typeface="+mn-ea"/>
                          <a:cs typeface="+mn-cs"/>
                        </a:rPr>
                        <a:t>)</a:t>
                      </a:r>
                      <a:endParaRPr lang="zh-TW" sz="2600" kern="100" dirty="0">
                        <a:solidFill>
                          <a:srgbClr val="FF0000"/>
                        </a:solidFill>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4"/>
                  </a:ext>
                </a:extLst>
              </a:tr>
              <a:tr h="463011">
                <a:tc vMerge="1">
                  <a:txBody>
                    <a:bodyPr/>
                    <a:lstStyle/>
                    <a:p>
                      <a:pPr algn="l">
                        <a:spcAft>
                          <a:spcPts val="0"/>
                        </a:spcAft>
                      </a:pPr>
                      <a:endParaRPr lang="zh-TW" sz="2800" kern="100" dirty="0">
                        <a:effectLst/>
                        <a:latin typeface="+mj-ea"/>
                        <a:ea typeface="+mj-ea"/>
                        <a:cs typeface="Times New Roman"/>
                      </a:endParaRPr>
                    </a:p>
                  </a:txBody>
                  <a:tcPr marL="65657" marR="656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fontAlgn="base">
                        <a:spcAft>
                          <a:spcPts val="0"/>
                        </a:spcAft>
                      </a:pPr>
                      <a:r>
                        <a:rPr lang="zh-TW" sz="2600" kern="1200" dirty="0">
                          <a:solidFill>
                            <a:srgbClr val="000000"/>
                          </a:solidFill>
                          <a:effectLst/>
                          <a:latin typeface="+mn-ea"/>
                          <a:ea typeface="+mn-ea"/>
                          <a:cs typeface="Arial"/>
                        </a:rPr>
                        <a:t>分發報到</a:t>
                      </a:r>
                      <a:endParaRPr lang="zh-TW" sz="260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fontAlgn="base">
                        <a:spcAft>
                          <a:spcPts val="0"/>
                        </a:spcAft>
                      </a:pPr>
                      <a:r>
                        <a:rPr lang="en-US" sz="2600" kern="1200" dirty="0">
                          <a:solidFill>
                            <a:srgbClr val="FF0000"/>
                          </a:solidFill>
                          <a:effectLst/>
                          <a:latin typeface="+mn-ea"/>
                          <a:ea typeface="+mn-ea"/>
                          <a:cs typeface="Arial"/>
                        </a:rPr>
                        <a:t>7/9</a:t>
                      </a:r>
                      <a:r>
                        <a:rPr kumimoji="0" lang="en-US" altLang="zh-TW" sz="2600" kern="1200" dirty="0">
                          <a:solidFill>
                            <a:srgbClr val="FF0000"/>
                          </a:solidFill>
                          <a:effectLst/>
                          <a:latin typeface="+mn-ea"/>
                          <a:ea typeface="+mn-ea"/>
                          <a:cs typeface="+mn-cs"/>
                        </a:rPr>
                        <a:t>(</a:t>
                      </a:r>
                      <a:r>
                        <a:rPr kumimoji="0" lang="zh-TW" altLang="en-US" sz="2600" kern="1200" dirty="0">
                          <a:solidFill>
                            <a:srgbClr val="FF0000"/>
                          </a:solidFill>
                          <a:effectLst/>
                          <a:latin typeface="+mn-ea"/>
                          <a:ea typeface="+mn-ea"/>
                          <a:cs typeface="+mn-cs"/>
                        </a:rPr>
                        <a:t>四</a:t>
                      </a:r>
                      <a:r>
                        <a:rPr kumimoji="0" lang="en-US" altLang="zh-TW" sz="2600" kern="1200" dirty="0">
                          <a:solidFill>
                            <a:srgbClr val="FF0000"/>
                          </a:solidFill>
                          <a:effectLst/>
                          <a:latin typeface="+mn-ea"/>
                          <a:ea typeface="+mn-ea"/>
                          <a:cs typeface="+mn-cs"/>
                        </a:rPr>
                        <a:t>)</a:t>
                      </a:r>
                      <a:endParaRPr lang="zh-TW" sz="2600" kern="100" dirty="0">
                        <a:solidFill>
                          <a:srgbClr val="FF0000"/>
                        </a:solidFill>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5"/>
                  </a:ext>
                </a:extLst>
              </a:tr>
              <a:tr h="463011">
                <a:tc vMerge="1">
                  <a:txBody>
                    <a:bodyPr/>
                    <a:lstStyle/>
                    <a:p>
                      <a:pPr algn="l">
                        <a:spcAft>
                          <a:spcPts val="0"/>
                        </a:spcAft>
                      </a:pPr>
                      <a:endParaRPr lang="zh-TW" sz="2800" kern="100" dirty="0">
                        <a:effectLst/>
                        <a:latin typeface="+mj-ea"/>
                        <a:ea typeface="+mj-ea"/>
                        <a:cs typeface="Times New Roman"/>
                      </a:endParaRPr>
                    </a:p>
                  </a:txBody>
                  <a:tcPr marL="65657" marR="656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fontAlgn="base">
                        <a:spcAft>
                          <a:spcPts val="0"/>
                        </a:spcAft>
                      </a:pPr>
                      <a:r>
                        <a:rPr lang="zh-TW" sz="2600" kern="1200">
                          <a:solidFill>
                            <a:srgbClr val="000000"/>
                          </a:solidFill>
                          <a:effectLst/>
                          <a:latin typeface="+mn-ea"/>
                          <a:ea typeface="+mn-ea"/>
                          <a:cs typeface="Arial"/>
                        </a:rPr>
                        <a:t>獨招學校報到</a:t>
                      </a:r>
                      <a:endParaRPr lang="zh-TW" sz="2600" kern="10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fontAlgn="base">
                        <a:spcAft>
                          <a:spcPts val="0"/>
                        </a:spcAft>
                      </a:pPr>
                      <a:r>
                        <a:rPr lang="en-US" sz="2600" kern="1200" dirty="0">
                          <a:solidFill>
                            <a:srgbClr val="FF0000"/>
                          </a:solidFill>
                          <a:effectLst/>
                          <a:latin typeface="+mn-ea"/>
                          <a:ea typeface="+mn-ea"/>
                          <a:cs typeface="Arial"/>
                        </a:rPr>
                        <a:t>7/10</a:t>
                      </a:r>
                      <a:r>
                        <a:rPr kumimoji="0" lang="en-US" altLang="zh-TW" sz="2600" kern="1200" dirty="0">
                          <a:solidFill>
                            <a:srgbClr val="FF0000"/>
                          </a:solidFill>
                          <a:effectLst/>
                          <a:latin typeface="+mn-ea"/>
                          <a:ea typeface="+mn-ea"/>
                          <a:cs typeface="+mn-cs"/>
                        </a:rPr>
                        <a:t>(</a:t>
                      </a:r>
                      <a:r>
                        <a:rPr kumimoji="0" lang="zh-TW" altLang="en-US" sz="2600" kern="1200" dirty="0">
                          <a:solidFill>
                            <a:srgbClr val="FF0000"/>
                          </a:solidFill>
                          <a:effectLst/>
                          <a:latin typeface="+mn-ea"/>
                          <a:ea typeface="+mn-ea"/>
                          <a:cs typeface="+mn-cs"/>
                        </a:rPr>
                        <a:t>五</a:t>
                      </a:r>
                      <a:r>
                        <a:rPr kumimoji="0" lang="en-US" altLang="zh-TW" sz="2600" kern="1200" dirty="0">
                          <a:solidFill>
                            <a:srgbClr val="FF0000"/>
                          </a:solidFill>
                          <a:effectLst/>
                          <a:latin typeface="+mn-ea"/>
                          <a:ea typeface="+mn-ea"/>
                          <a:cs typeface="+mn-cs"/>
                        </a:rPr>
                        <a:t>)</a:t>
                      </a:r>
                      <a:endParaRPr lang="zh-TW" sz="2600" kern="100" dirty="0">
                        <a:solidFill>
                          <a:srgbClr val="FF0000"/>
                        </a:solidFill>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6"/>
                  </a:ext>
                </a:extLst>
              </a:tr>
              <a:tr h="463011">
                <a:tc rowSpan="4">
                  <a:txBody>
                    <a:bodyPr/>
                    <a:lstStyle/>
                    <a:p>
                      <a:pPr algn="ctr">
                        <a:spcAft>
                          <a:spcPts val="0"/>
                        </a:spcAft>
                      </a:pPr>
                      <a:r>
                        <a:rPr lang="zh-TW" altLang="en-US" sz="2600" kern="100" dirty="0">
                          <a:effectLst/>
                          <a:latin typeface="+mn-ea"/>
                          <a:ea typeface="+mn-ea"/>
                        </a:rPr>
                        <a:t>體育班</a:t>
                      </a:r>
                      <a:endParaRPr lang="zh-TW" sz="2600" kern="100" dirty="0">
                        <a:effectLst/>
                        <a:latin typeface="+mn-ea"/>
                        <a:ea typeface="+mn-ea"/>
                        <a:cs typeface="Times New Roman"/>
                      </a:endParaRPr>
                    </a:p>
                  </a:txBody>
                  <a:tcPr marL="65657" marR="656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fontAlgn="base">
                        <a:spcAft>
                          <a:spcPts val="0"/>
                        </a:spcAft>
                      </a:pPr>
                      <a:r>
                        <a:rPr lang="zh-TW" sz="2600" kern="1200" dirty="0">
                          <a:solidFill>
                            <a:srgbClr val="000000"/>
                          </a:solidFill>
                          <a:effectLst/>
                          <a:latin typeface="+mn-ea"/>
                          <a:ea typeface="+mn-ea"/>
                          <a:cs typeface="Arial"/>
                        </a:rPr>
                        <a:t>術科測驗報名</a:t>
                      </a:r>
                      <a:endParaRPr lang="zh-TW" sz="260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fontAlgn="base">
                        <a:spcAft>
                          <a:spcPts val="0"/>
                        </a:spcAft>
                      </a:pPr>
                      <a:r>
                        <a:rPr lang="en-US" sz="2600" kern="1200" dirty="0">
                          <a:solidFill>
                            <a:srgbClr val="FF0000"/>
                          </a:solidFill>
                          <a:effectLst/>
                          <a:latin typeface="+mn-ea"/>
                          <a:ea typeface="+mn-ea"/>
                          <a:cs typeface="Arial"/>
                        </a:rPr>
                        <a:t>4/</a:t>
                      </a:r>
                      <a:r>
                        <a:rPr lang="en-US" altLang="zh-TW" sz="2600" kern="1200" dirty="0">
                          <a:solidFill>
                            <a:srgbClr val="FF0000"/>
                          </a:solidFill>
                          <a:effectLst/>
                          <a:latin typeface="+mn-ea"/>
                          <a:ea typeface="+mn-ea"/>
                          <a:cs typeface="Arial"/>
                        </a:rPr>
                        <a:t>27</a:t>
                      </a:r>
                      <a:r>
                        <a:rPr kumimoji="0" lang="en-US" altLang="zh-TW" sz="2600" kern="1200" dirty="0">
                          <a:solidFill>
                            <a:srgbClr val="FF0000"/>
                          </a:solidFill>
                          <a:effectLst/>
                          <a:latin typeface="+mn-ea"/>
                          <a:ea typeface="+mn-ea"/>
                          <a:cs typeface="+mn-cs"/>
                        </a:rPr>
                        <a:t>(</a:t>
                      </a:r>
                      <a:r>
                        <a:rPr kumimoji="0" lang="zh-TW" altLang="en-US" sz="2600" kern="1200" dirty="0">
                          <a:solidFill>
                            <a:srgbClr val="FF0000"/>
                          </a:solidFill>
                          <a:effectLst/>
                          <a:latin typeface="+mn-ea"/>
                          <a:ea typeface="+mn-ea"/>
                          <a:cs typeface="+mn-cs"/>
                        </a:rPr>
                        <a:t>一</a:t>
                      </a:r>
                      <a:r>
                        <a:rPr kumimoji="0" lang="en-US" altLang="zh-TW" sz="2600" kern="1200" dirty="0">
                          <a:solidFill>
                            <a:srgbClr val="FF0000"/>
                          </a:solidFill>
                          <a:effectLst/>
                          <a:latin typeface="+mn-ea"/>
                          <a:ea typeface="+mn-ea"/>
                          <a:cs typeface="+mn-cs"/>
                        </a:rPr>
                        <a:t>)</a:t>
                      </a:r>
                      <a:r>
                        <a:rPr lang="en-US" sz="2600" kern="1200" dirty="0">
                          <a:solidFill>
                            <a:srgbClr val="FF0000"/>
                          </a:solidFill>
                          <a:effectLst/>
                          <a:latin typeface="+mn-ea"/>
                          <a:ea typeface="+mn-ea"/>
                          <a:cs typeface="Arial"/>
                        </a:rPr>
                        <a:t>--4/29</a:t>
                      </a:r>
                      <a:r>
                        <a:rPr kumimoji="0" lang="en-US" altLang="zh-TW" sz="2600" kern="1200" dirty="0">
                          <a:solidFill>
                            <a:srgbClr val="FF0000"/>
                          </a:solidFill>
                          <a:effectLst/>
                          <a:latin typeface="+mn-ea"/>
                          <a:ea typeface="+mn-ea"/>
                          <a:cs typeface="+mn-cs"/>
                        </a:rPr>
                        <a:t>(</a:t>
                      </a:r>
                      <a:r>
                        <a:rPr kumimoji="0" lang="zh-TW" altLang="en-US" sz="2600" kern="1200" dirty="0">
                          <a:solidFill>
                            <a:srgbClr val="FF0000"/>
                          </a:solidFill>
                          <a:effectLst/>
                          <a:latin typeface="+mn-ea"/>
                          <a:ea typeface="+mn-ea"/>
                          <a:cs typeface="+mn-cs"/>
                        </a:rPr>
                        <a:t>三</a:t>
                      </a:r>
                      <a:r>
                        <a:rPr kumimoji="0" lang="en-US" altLang="zh-TW" sz="2600" kern="1200" dirty="0">
                          <a:solidFill>
                            <a:srgbClr val="FF0000"/>
                          </a:solidFill>
                          <a:effectLst/>
                          <a:latin typeface="+mn-ea"/>
                          <a:ea typeface="+mn-ea"/>
                          <a:cs typeface="+mn-cs"/>
                        </a:rPr>
                        <a:t>)</a:t>
                      </a:r>
                      <a:endParaRPr lang="zh-TW" sz="2600" kern="100" dirty="0">
                        <a:solidFill>
                          <a:srgbClr val="FF0000"/>
                        </a:solidFill>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7"/>
                  </a:ext>
                </a:extLst>
              </a:tr>
              <a:tr h="463011">
                <a:tc vMerge="1">
                  <a:txBody>
                    <a:bodyPr/>
                    <a:lstStyle/>
                    <a:p>
                      <a:endParaRPr lang="zh-TW" altLang="en-US"/>
                    </a:p>
                  </a:txBody>
                  <a:tcPr/>
                </a:tc>
                <a:tc>
                  <a:txBody>
                    <a:bodyPr/>
                    <a:lstStyle/>
                    <a:p>
                      <a:pPr fontAlgn="base">
                        <a:spcAft>
                          <a:spcPts val="0"/>
                        </a:spcAft>
                      </a:pPr>
                      <a:r>
                        <a:rPr lang="zh-TW" sz="2600" kern="1200">
                          <a:solidFill>
                            <a:srgbClr val="000000"/>
                          </a:solidFill>
                          <a:effectLst/>
                          <a:latin typeface="+mn-ea"/>
                          <a:ea typeface="+mn-ea"/>
                          <a:cs typeface="Arial"/>
                        </a:rPr>
                        <a:t>術科測驗</a:t>
                      </a:r>
                      <a:endParaRPr lang="zh-TW" sz="2600" kern="10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fontAlgn="base">
                        <a:spcAft>
                          <a:spcPts val="0"/>
                        </a:spcAft>
                      </a:pPr>
                      <a:r>
                        <a:rPr lang="en-US" sz="2600" kern="1200" dirty="0">
                          <a:solidFill>
                            <a:srgbClr val="FF0000"/>
                          </a:solidFill>
                          <a:effectLst/>
                          <a:latin typeface="+mn-ea"/>
                          <a:ea typeface="+mn-ea"/>
                          <a:cs typeface="Arial"/>
                        </a:rPr>
                        <a:t>5/2</a:t>
                      </a:r>
                      <a:r>
                        <a:rPr kumimoji="0" lang="en-US" altLang="zh-TW" sz="2600" kern="1200" dirty="0">
                          <a:solidFill>
                            <a:srgbClr val="FF0000"/>
                          </a:solidFill>
                          <a:effectLst/>
                          <a:latin typeface="+mn-ea"/>
                          <a:ea typeface="+mn-ea"/>
                          <a:cs typeface="+mn-cs"/>
                        </a:rPr>
                        <a:t>(</a:t>
                      </a:r>
                      <a:r>
                        <a:rPr kumimoji="0" lang="zh-TW" altLang="en-US" sz="2600" kern="1200" dirty="0">
                          <a:solidFill>
                            <a:srgbClr val="FF0000"/>
                          </a:solidFill>
                          <a:effectLst/>
                          <a:latin typeface="+mn-ea"/>
                          <a:ea typeface="+mn-ea"/>
                          <a:cs typeface="+mn-cs"/>
                        </a:rPr>
                        <a:t>六</a:t>
                      </a:r>
                      <a:r>
                        <a:rPr kumimoji="0" lang="en-US" altLang="zh-TW" sz="2600" kern="1200" dirty="0">
                          <a:solidFill>
                            <a:srgbClr val="FF0000"/>
                          </a:solidFill>
                          <a:effectLst/>
                          <a:latin typeface="+mn-ea"/>
                          <a:ea typeface="+mn-ea"/>
                          <a:cs typeface="+mn-cs"/>
                        </a:rPr>
                        <a:t>)</a:t>
                      </a:r>
                      <a:endParaRPr lang="zh-TW" sz="2600" kern="100" dirty="0">
                        <a:solidFill>
                          <a:srgbClr val="FF0000"/>
                        </a:solidFill>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8"/>
                  </a:ext>
                </a:extLst>
              </a:tr>
              <a:tr h="463011">
                <a:tc vMerge="1">
                  <a:txBody>
                    <a:bodyPr/>
                    <a:lstStyle/>
                    <a:p>
                      <a:endParaRPr lang="zh-TW" altLang="en-US"/>
                    </a:p>
                  </a:txBody>
                  <a:tcPr/>
                </a:tc>
                <a:tc>
                  <a:txBody>
                    <a:bodyPr/>
                    <a:lstStyle/>
                    <a:p>
                      <a:pPr fontAlgn="base">
                        <a:spcAft>
                          <a:spcPts val="0"/>
                        </a:spcAft>
                      </a:pPr>
                      <a:r>
                        <a:rPr lang="zh-TW" sz="2600" kern="1200" dirty="0">
                          <a:solidFill>
                            <a:srgbClr val="000000"/>
                          </a:solidFill>
                          <a:effectLst/>
                          <a:latin typeface="+mn-ea"/>
                          <a:ea typeface="+mn-ea"/>
                          <a:cs typeface="Arial"/>
                        </a:rPr>
                        <a:t>放榜</a:t>
                      </a:r>
                      <a:endParaRPr lang="zh-TW" sz="260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fontAlgn="base">
                        <a:spcAft>
                          <a:spcPts val="0"/>
                        </a:spcAft>
                      </a:pPr>
                      <a:r>
                        <a:rPr lang="en-US" sz="2600" kern="1200" dirty="0">
                          <a:solidFill>
                            <a:srgbClr val="FF0000"/>
                          </a:solidFill>
                          <a:effectLst/>
                          <a:latin typeface="+mn-ea"/>
                          <a:ea typeface="+mn-ea"/>
                          <a:cs typeface="Arial"/>
                        </a:rPr>
                        <a:t>5/4</a:t>
                      </a:r>
                      <a:r>
                        <a:rPr kumimoji="0" lang="en-US" altLang="zh-TW" sz="2600" kern="1200" dirty="0">
                          <a:solidFill>
                            <a:srgbClr val="FF0000"/>
                          </a:solidFill>
                          <a:effectLst/>
                          <a:latin typeface="+mn-ea"/>
                          <a:ea typeface="+mn-ea"/>
                          <a:cs typeface="+mn-cs"/>
                        </a:rPr>
                        <a:t>(</a:t>
                      </a:r>
                      <a:r>
                        <a:rPr kumimoji="0" lang="zh-TW" altLang="en-US" sz="2600" kern="1200" dirty="0">
                          <a:solidFill>
                            <a:srgbClr val="FF0000"/>
                          </a:solidFill>
                          <a:effectLst/>
                          <a:latin typeface="+mn-ea"/>
                          <a:ea typeface="+mn-ea"/>
                          <a:cs typeface="+mn-cs"/>
                        </a:rPr>
                        <a:t>一</a:t>
                      </a:r>
                      <a:r>
                        <a:rPr kumimoji="0" lang="en-US" altLang="zh-TW" sz="2600" kern="1200" dirty="0">
                          <a:solidFill>
                            <a:srgbClr val="FF0000"/>
                          </a:solidFill>
                          <a:effectLst/>
                          <a:latin typeface="+mn-ea"/>
                          <a:ea typeface="+mn-ea"/>
                          <a:cs typeface="+mn-cs"/>
                        </a:rPr>
                        <a:t>)</a:t>
                      </a:r>
                      <a:endParaRPr lang="zh-TW" sz="2600" kern="100" dirty="0">
                        <a:solidFill>
                          <a:srgbClr val="FF0000"/>
                        </a:solidFill>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9"/>
                  </a:ext>
                </a:extLst>
              </a:tr>
              <a:tr h="390870">
                <a:tc vMerge="1">
                  <a:txBody>
                    <a:bodyPr/>
                    <a:lstStyle/>
                    <a:p>
                      <a:endParaRPr lang="zh-TW" altLang="en-US"/>
                    </a:p>
                  </a:txBody>
                  <a:tcPr/>
                </a:tc>
                <a:tc>
                  <a:txBody>
                    <a:bodyPr/>
                    <a:lstStyle/>
                    <a:p>
                      <a:pPr fontAlgn="base">
                        <a:spcAft>
                          <a:spcPts val="0"/>
                        </a:spcAft>
                      </a:pPr>
                      <a:r>
                        <a:rPr lang="zh-TW" sz="2600" kern="1200" dirty="0">
                          <a:solidFill>
                            <a:srgbClr val="000000"/>
                          </a:solidFill>
                          <a:effectLst/>
                          <a:latin typeface="+mn-ea"/>
                          <a:ea typeface="+mn-ea"/>
                          <a:cs typeface="Arial"/>
                        </a:rPr>
                        <a:t>報到</a:t>
                      </a:r>
                      <a:endParaRPr lang="zh-TW" sz="260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600" kern="1200" dirty="0">
                          <a:solidFill>
                            <a:srgbClr val="FF0000"/>
                          </a:solidFill>
                          <a:effectLst/>
                          <a:latin typeface="+mn-ea"/>
                          <a:ea typeface="+mn-ea"/>
                          <a:cs typeface="Arial"/>
                        </a:rPr>
                        <a:t>7/1</a:t>
                      </a:r>
                      <a:r>
                        <a:rPr lang="en-US" altLang="zh-TW" sz="2600" kern="1200" dirty="0">
                          <a:solidFill>
                            <a:srgbClr val="FF0000"/>
                          </a:solidFill>
                          <a:effectLst/>
                          <a:latin typeface="+mn-ea"/>
                          <a:ea typeface="+mn-ea"/>
                          <a:cs typeface="Arial"/>
                        </a:rPr>
                        <a:t>0</a:t>
                      </a:r>
                      <a:r>
                        <a:rPr kumimoji="0" lang="en-US" altLang="zh-TW" sz="2600" kern="1200" dirty="0">
                          <a:solidFill>
                            <a:srgbClr val="FF0000"/>
                          </a:solidFill>
                          <a:effectLst/>
                          <a:latin typeface="+mn-ea"/>
                          <a:ea typeface="+mn-ea"/>
                          <a:cs typeface="+mn-cs"/>
                        </a:rPr>
                        <a:t>(</a:t>
                      </a:r>
                      <a:r>
                        <a:rPr kumimoji="0" lang="zh-TW" altLang="en-US" sz="2600" kern="1200" dirty="0">
                          <a:solidFill>
                            <a:srgbClr val="FF0000"/>
                          </a:solidFill>
                          <a:effectLst/>
                          <a:latin typeface="+mn-ea"/>
                          <a:ea typeface="+mn-ea"/>
                          <a:cs typeface="+mn-cs"/>
                        </a:rPr>
                        <a:t>五</a:t>
                      </a:r>
                      <a:r>
                        <a:rPr kumimoji="0" lang="en-US" altLang="zh-TW" sz="2600" kern="1200" dirty="0">
                          <a:solidFill>
                            <a:srgbClr val="FF0000"/>
                          </a:solidFill>
                          <a:effectLst/>
                          <a:latin typeface="+mn-ea"/>
                          <a:ea typeface="+mn-ea"/>
                          <a:cs typeface="+mn-cs"/>
                        </a:rPr>
                        <a:t>)</a:t>
                      </a:r>
                      <a:endParaRPr kumimoji="0" lang="zh-TW" altLang="zh-TW" sz="2600" kern="100" dirty="0">
                        <a:solidFill>
                          <a:srgbClr val="FF0000"/>
                        </a:solidFill>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10"/>
                  </a:ext>
                </a:extLst>
              </a:tr>
            </a:tbl>
          </a:graphicData>
        </a:graphic>
      </p:graphicFrame>
      <p:sp>
        <p:nvSpPr>
          <p:cNvPr id="3" name="標題 2"/>
          <p:cNvSpPr>
            <a:spLocks noGrp="1"/>
          </p:cNvSpPr>
          <p:nvPr>
            <p:ph type="title"/>
          </p:nvPr>
        </p:nvSpPr>
        <p:spPr>
          <a:xfrm>
            <a:off x="-13591" y="-34889"/>
            <a:ext cx="9144000" cy="1260000"/>
          </a:xfrm>
        </p:spPr>
        <p:txBody>
          <a:bodyPr lIns="0" rIns="0">
            <a:noAutofit/>
          </a:bodyPr>
          <a:lstStyle/>
          <a:p>
            <a:pPr algn="ctr"/>
            <a:r>
              <a:rPr lang="zh-TW" altLang="en-US" sz="4400" dirty="0">
                <a:latin typeface="微軟正黑體" panose="020B0604030504040204" pitchFamily="34" charset="-120"/>
              </a:rPr>
              <a:t>藝才班、體育班入學流程</a:t>
            </a:r>
            <a:endParaRPr lang="zh-TW" altLang="en-US" sz="4400" dirty="0"/>
          </a:p>
        </p:txBody>
      </p:sp>
    </p:spTree>
    <p:extLst>
      <p:ext uri="{BB962C8B-B14F-4D97-AF65-F5344CB8AC3E}">
        <p14:creationId xmlns:p14="http://schemas.microsoft.com/office/powerpoint/2010/main" val="255869233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539827" y="4869280"/>
            <a:ext cx="3240000" cy="1080000"/>
          </a:xfrm>
          <a:prstGeom prst="rect">
            <a:avLst/>
          </a:prstGeom>
        </p:spPr>
        <p:style>
          <a:lnRef idx="3">
            <a:schemeClr val="lt1"/>
          </a:lnRef>
          <a:fillRef idx="1">
            <a:schemeClr val="accent5"/>
          </a:fillRef>
          <a:effectRef idx="1">
            <a:schemeClr val="accent5"/>
          </a:effectRef>
          <a:fontRef idx="minor">
            <a:schemeClr val="lt1"/>
          </a:fontRef>
        </p:style>
        <p:txBody>
          <a:bodyPr lIns="90000" tIns="72000" bIns="0" rtlCol="0" anchor="ctr"/>
          <a:lstStyle/>
          <a:p>
            <a:pPr algn="ctr"/>
            <a:r>
              <a:rPr lang="zh-TW" altLang="en-US" sz="3200" dirty="0"/>
              <a:t>未受補助</a:t>
            </a:r>
            <a:endParaRPr lang="en-US" altLang="zh-TW" sz="3200" dirty="0"/>
          </a:p>
          <a:p>
            <a:pPr algn="ctr"/>
            <a:r>
              <a:rPr lang="zh-TW" altLang="en-US" sz="3200" dirty="0"/>
              <a:t>私校獨招</a:t>
            </a:r>
          </a:p>
        </p:txBody>
      </p:sp>
      <p:sp>
        <p:nvSpPr>
          <p:cNvPr id="6" name="矩形 5"/>
          <p:cNvSpPr/>
          <p:nvPr/>
        </p:nvSpPr>
        <p:spPr>
          <a:xfrm>
            <a:off x="4026751" y="3861168"/>
            <a:ext cx="3240000" cy="1080000"/>
          </a:xfrm>
          <a:prstGeom prst="rect">
            <a:avLst/>
          </a:prstGeom>
        </p:spPr>
        <p:style>
          <a:lnRef idx="3">
            <a:schemeClr val="lt1"/>
          </a:lnRef>
          <a:fillRef idx="1">
            <a:schemeClr val="accent6"/>
          </a:fillRef>
          <a:effectRef idx="1">
            <a:schemeClr val="accent6"/>
          </a:effectRef>
          <a:fontRef idx="minor">
            <a:schemeClr val="lt1"/>
          </a:fontRef>
        </p:style>
        <p:txBody>
          <a:bodyPr lIns="90000" tIns="72000" bIns="0" rtlCol="0" anchor="ctr"/>
          <a:lstStyle/>
          <a:p>
            <a:pPr algn="ctr"/>
            <a:r>
              <a:rPr lang="zh-TW" altLang="en-US" sz="3200" dirty="0"/>
              <a:t>其他</a:t>
            </a:r>
          </a:p>
        </p:txBody>
      </p:sp>
      <p:sp>
        <p:nvSpPr>
          <p:cNvPr id="5" name="矩形 4"/>
          <p:cNvSpPr/>
          <p:nvPr/>
        </p:nvSpPr>
        <p:spPr>
          <a:xfrm>
            <a:off x="2226551" y="2852936"/>
            <a:ext cx="3240000" cy="1080000"/>
          </a:xfrm>
          <a:prstGeom prst="rect">
            <a:avLst/>
          </a:prstGeom>
        </p:spPr>
        <p:style>
          <a:lnRef idx="3">
            <a:schemeClr val="lt1"/>
          </a:lnRef>
          <a:fillRef idx="1">
            <a:schemeClr val="accent2"/>
          </a:fillRef>
          <a:effectRef idx="1">
            <a:schemeClr val="accent2"/>
          </a:effectRef>
          <a:fontRef idx="minor">
            <a:schemeClr val="lt1"/>
          </a:fontRef>
        </p:style>
        <p:txBody>
          <a:bodyPr lIns="90000" tIns="72000" bIns="0" rtlCol="0" anchor="ctr"/>
          <a:lstStyle/>
          <a:p>
            <a:pPr algn="ctr"/>
            <a:r>
              <a:rPr lang="zh-TW" altLang="en-US" sz="3200" dirty="0"/>
              <a:t>特色招生</a:t>
            </a:r>
          </a:p>
        </p:txBody>
      </p:sp>
      <p:sp>
        <p:nvSpPr>
          <p:cNvPr id="4" name="矩形 3"/>
          <p:cNvSpPr/>
          <p:nvPr/>
        </p:nvSpPr>
        <p:spPr>
          <a:xfrm>
            <a:off x="395536" y="1851471"/>
            <a:ext cx="3240000" cy="1080000"/>
          </a:xfrm>
          <a:prstGeom prst="rect">
            <a:avLst/>
          </a:prstGeom>
        </p:spPr>
        <p:style>
          <a:lnRef idx="3">
            <a:schemeClr val="lt1"/>
          </a:lnRef>
          <a:fillRef idx="1">
            <a:schemeClr val="accent1"/>
          </a:fillRef>
          <a:effectRef idx="1">
            <a:schemeClr val="accent1"/>
          </a:effectRef>
          <a:fontRef idx="minor">
            <a:schemeClr val="lt1"/>
          </a:fontRef>
        </p:style>
        <p:txBody>
          <a:bodyPr lIns="90000" tIns="72000" bIns="0" rtlCol="0" anchor="ctr"/>
          <a:lstStyle/>
          <a:p>
            <a:pPr algn="ctr"/>
            <a:r>
              <a:rPr lang="zh-TW" altLang="en-US" sz="3200" dirty="0"/>
              <a:t>免試入學</a:t>
            </a:r>
          </a:p>
        </p:txBody>
      </p:sp>
      <p:sp>
        <p:nvSpPr>
          <p:cNvPr id="7" name="標題 1"/>
          <p:cNvSpPr txBox="1">
            <a:spLocks/>
          </p:cNvSpPr>
          <p:nvPr/>
        </p:nvSpPr>
        <p:spPr>
          <a:xfrm>
            <a:off x="0" y="-26095"/>
            <a:ext cx="9144000" cy="1260000"/>
          </a:xfrm>
          <a:prstGeom prst="rect">
            <a:avLst/>
          </a:prstGeom>
          <a:solidFill>
            <a:schemeClr val="accent6">
              <a:lumMod val="75000"/>
            </a:schemeClr>
          </a:solidFill>
        </p:spPr>
        <p:txBody>
          <a:bodyPr anchor="ctr" anchorCtr="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solidFill>
                  <a:schemeClr val="bg1"/>
                </a:solidFill>
                <a:latin typeface="+mj-ea"/>
              </a:rPr>
              <a:t>適性入學方式</a:t>
            </a:r>
          </a:p>
        </p:txBody>
      </p:sp>
    </p:spTree>
    <p:extLst>
      <p:ext uri="{BB962C8B-B14F-4D97-AF65-F5344CB8AC3E}">
        <p14:creationId xmlns:p14="http://schemas.microsoft.com/office/powerpoint/2010/main" val="298991488"/>
      </p:ext>
    </p:extLst>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18" y="0"/>
            <a:ext cx="9149618" cy="1260000"/>
          </a:xfrm>
        </p:spPr>
        <p:txBody>
          <a:bodyPr>
            <a:normAutofit/>
          </a:bodyPr>
          <a:lstStyle/>
          <a:p>
            <a:pPr algn="ctr"/>
            <a:r>
              <a:rPr lang="en-US" altLang="zh-TW" sz="4400" dirty="0">
                <a:effectLst/>
              </a:rPr>
              <a:t>109</a:t>
            </a:r>
            <a:r>
              <a:rPr lang="zh-TW" altLang="en-US" sz="4400" dirty="0">
                <a:effectLst/>
              </a:rPr>
              <a:t>年雲林區主要入學管道</a:t>
            </a:r>
          </a:p>
        </p:txBody>
      </p:sp>
      <p:graphicFrame>
        <p:nvGraphicFramePr>
          <p:cNvPr id="4" name="表格 3"/>
          <p:cNvGraphicFramePr>
            <a:graphicFrameLocks noGrp="1"/>
          </p:cNvGraphicFramePr>
          <p:nvPr>
            <p:extLst/>
          </p:nvPr>
        </p:nvGraphicFramePr>
        <p:xfrm>
          <a:off x="344345" y="1260000"/>
          <a:ext cx="8449692" cy="5582400"/>
        </p:xfrm>
        <a:graphic>
          <a:graphicData uri="http://schemas.openxmlformats.org/drawingml/2006/table">
            <a:tbl>
              <a:tblPr firstRow="1" bandRow="1">
                <a:tableStyleId>{5C22544A-7EE6-4342-B048-85BDC9FD1C3A}</a:tableStyleId>
              </a:tblPr>
              <a:tblGrid>
                <a:gridCol w="2816564">
                  <a:extLst>
                    <a:ext uri="{9D8B030D-6E8A-4147-A177-3AD203B41FA5}">
                      <a16:colId xmlns="" xmlns:a16="http://schemas.microsoft.com/office/drawing/2014/main" val="20000"/>
                    </a:ext>
                  </a:extLst>
                </a:gridCol>
                <a:gridCol w="2816564">
                  <a:extLst>
                    <a:ext uri="{9D8B030D-6E8A-4147-A177-3AD203B41FA5}">
                      <a16:colId xmlns="" xmlns:a16="http://schemas.microsoft.com/office/drawing/2014/main" val="20001"/>
                    </a:ext>
                  </a:extLst>
                </a:gridCol>
                <a:gridCol w="2816564">
                  <a:extLst>
                    <a:ext uri="{9D8B030D-6E8A-4147-A177-3AD203B41FA5}">
                      <a16:colId xmlns=""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免試入學</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特色招生</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latin typeface="微軟正黑體" panose="020B0604030504040204" pitchFamily="34" charset="-120"/>
                          <a:ea typeface="微軟正黑體" panose="020B0604030504040204" pitchFamily="34" charset="-120"/>
                        </a:rPr>
                        <a:t>其他</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00B050"/>
                    </a:solidFill>
                  </a:tcPr>
                </a:tc>
                <a:extLst>
                  <a:ext uri="{0D108BD9-81ED-4DB2-BD59-A6C34878D82A}">
                    <a16:rowId xmlns="" xmlns:a16="http://schemas.microsoft.com/office/drawing/2014/main" val="10000"/>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分區</a:t>
                      </a:r>
                      <a:r>
                        <a:rPr kumimoji="0" lang="zh-TW" altLang="en-US" sz="2400" kern="1200" dirty="0">
                          <a:solidFill>
                            <a:schemeClr val="tx1"/>
                          </a:solidFill>
                          <a:latin typeface="微軟正黑體" panose="020B0604030504040204" pitchFamily="34" charset="-120"/>
                          <a:ea typeface="+mn-ea"/>
                        </a:rPr>
                        <a:t>免試</a:t>
                      </a:r>
                      <a:endParaRPr kumimoji="0" lang="zh-TW" altLang="en-US" sz="2400" kern="1200" dirty="0">
                        <a:solidFill>
                          <a:schemeClr val="tx1"/>
                        </a:solidFill>
                        <a:latin typeface="微軟正黑體" panose="020B0604030504040204" pitchFamily="34" charset="-12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mn-ea"/>
                          <a:cs typeface="+mn-cs"/>
                        </a:rPr>
                        <a:t>專業群科甄選入學</a:t>
                      </a:r>
                      <a:endParaRPr lang="zh-TW" altLang="en-US" sz="2000" dirty="0">
                        <a:solidFill>
                          <a:schemeClr val="tx1"/>
                        </a:solidFill>
                        <a:latin typeface="微軟正黑體" panose="020B0604030504040204" pitchFamily="34" charset="-120"/>
                        <a:ea typeface="+mn-ea"/>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實用技能學程</a:t>
                      </a:r>
                    </a:p>
                  </a:txBody>
                  <a:tcPr anchor="ctr">
                    <a:solidFill>
                      <a:srgbClr val="92D050"/>
                    </a:solidFill>
                  </a:tcPr>
                </a:tc>
                <a:extLst>
                  <a:ext uri="{0D108BD9-81ED-4DB2-BD59-A6C34878D82A}">
                    <a16:rowId xmlns="" xmlns:a16="http://schemas.microsoft.com/office/drawing/2014/main" val="10001"/>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直升入學</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藝才班甄選入學</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建教合作班</a:t>
                      </a:r>
                    </a:p>
                  </a:txBody>
                  <a:tcPr anchor="ctr"/>
                </a:tc>
                <a:extLst>
                  <a:ext uri="{0D108BD9-81ED-4DB2-BD59-A6C34878D82A}">
                    <a16:rowId xmlns="" xmlns:a16="http://schemas.microsoft.com/office/drawing/2014/main" val="10002"/>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技優甄審入學</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體育班甄選入學</a:t>
                      </a: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私校單獨招生</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福智實高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92D050"/>
                    </a:solidFill>
                  </a:tcPr>
                </a:tc>
                <a:extLst>
                  <a:ext uri="{0D108BD9-81ED-4DB2-BD59-A6C34878D82A}">
                    <a16:rowId xmlns="" xmlns:a16="http://schemas.microsoft.com/office/drawing/2014/main" val="10003"/>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mn-ea"/>
                        </a:rPr>
                        <a:t>五專優先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科學班甄選入學</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微軟正黑體" panose="020B0604030504040204" pitchFamily="34" charset="-120"/>
                          <a:ea typeface="微軟正黑體" panose="020B0604030504040204" pitchFamily="34" charset="-120"/>
                          <a:cs typeface="+mn-cs"/>
                        </a:rPr>
                        <a:t>（雲林區無學校辦理此管道，但學生可報名參加）</a:t>
                      </a:r>
                    </a:p>
                  </a:txBody>
                  <a:tcPr anchor="ctr">
                    <a:solidFill>
                      <a:schemeClr val="accent2">
                        <a:lumMod val="20000"/>
                        <a:lumOff val="80000"/>
                      </a:schemeClr>
                    </a:solidFill>
                  </a:tcP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實驗教育獨招</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algn="ctr" rtl="0" eaLnBrk="1" latinLnBrk="0" hangingPunct="1">
                        <a:lnSpc>
                          <a:spcPct val="100000"/>
                        </a:lnSpc>
                        <a:spcBef>
                          <a:spcPts val="0"/>
                        </a:spcBef>
                        <a:spcAft>
                          <a:spcPts val="0"/>
                        </a:spcAft>
                      </a:pP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古坑華德福實高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p>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技術型及單科型學校獨招入學</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蔦松藝高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 xmlns:a16="http://schemas.microsoft.com/office/drawing/2014/main" val="10004"/>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五專</a:t>
                      </a:r>
                      <a:r>
                        <a:rPr kumimoji="0" lang="zh-TW" altLang="en-US" sz="2400" kern="1200" dirty="0">
                          <a:solidFill>
                            <a:schemeClr val="tx1"/>
                          </a:solidFill>
                          <a:latin typeface="微軟正黑體" panose="020B0604030504040204" pitchFamily="34" charset="-120"/>
                          <a:ea typeface="+mn-ea"/>
                        </a:rPr>
                        <a:t>聯合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lnSpc>
                          <a:spcPct val="100000"/>
                        </a:lnSpc>
                        <a:spcBef>
                          <a:spcPts val="0"/>
                        </a:spcBef>
                        <a:spcAft>
                          <a:spcPts val="0"/>
                        </a:spcAft>
                      </a:pPr>
                      <a:r>
                        <a:rPr lang="zh-TW" altLang="en-US" sz="2400" dirty="0">
                          <a:solidFill>
                            <a:schemeClr val="tx1"/>
                          </a:solidFill>
                          <a:latin typeface="微軟正黑體" panose="020B0604030504040204" pitchFamily="34" charset="-120"/>
                          <a:ea typeface="+mn-ea"/>
                        </a:rPr>
                        <a:t>考試分發入學</a:t>
                      </a:r>
                      <a:endParaRPr lang="en-US" altLang="zh-TW" sz="2400" dirty="0">
                        <a:solidFill>
                          <a:schemeClr val="tx1"/>
                        </a:solidFill>
                        <a:latin typeface="微軟正黑體" panose="020B0604030504040204" pitchFamily="34" charset="-120"/>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微軟正黑體" panose="020B0604030504040204" pitchFamily="34" charset="-120"/>
                          <a:ea typeface="+mn-ea"/>
                          <a:cs typeface="+mn-cs"/>
                        </a:rPr>
                        <a:t>（雲林區無學校辦理此管道，但學生可報名參加）</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身心障礙學生</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適性輔導就學安置</a:t>
                      </a:r>
                    </a:p>
                  </a:txBody>
                  <a:tcPr anchor="ctr">
                    <a:solidFill>
                      <a:srgbClr val="92D050"/>
                    </a:solidFill>
                  </a:tcPr>
                </a:tc>
                <a:extLst>
                  <a:ext uri="{0D108BD9-81ED-4DB2-BD59-A6C34878D82A}">
                    <a16:rowId xmlns="" xmlns:a16="http://schemas.microsoft.com/office/drawing/2014/main" val="10005"/>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軍校</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（雲林區無學校辦理此</a:t>
                      </a:r>
                      <a:r>
                        <a:rPr kumimoji="0" lang="zh-TW" altLang="en-US" sz="1400" kern="1200" dirty="0">
                          <a:solidFill>
                            <a:schemeClr val="tx1"/>
                          </a:solidFill>
                          <a:latin typeface="微軟正黑體" panose="020B0604030504040204" pitchFamily="34" charset="-120"/>
                          <a:ea typeface="微軟正黑體" panose="020B0604030504040204" pitchFamily="34" charset="-120"/>
                          <a:cs typeface="+mn-cs"/>
                        </a:rPr>
                        <a:t>管道</a:t>
                      </a:r>
                      <a:r>
                        <a:rPr lang="zh-TW" altLang="en-US" sz="1400" dirty="0">
                          <a:solidFill>
                            <a:schemeClr val="tx1"/>
                          </a:solidFill>
                          <a:latin typeface="微軟正黑體" panose="020B0604030504040204" pitchFamily="34" charset="-120"/>
                          <a:ea typeface="微軟正黑體" panose="020B0604030504040204" pitchFamily="34" charset="-120"/>
                        </a:rPr>
                        <a:t>，但學生可報名參加）</a:t>
                      </a:r>
                    </a:p>
                  </a:txBody>
                  <a:tcPr anchor="ctr"/>
                </a:tc>
                <a:extLst>
                  <a:ext uri="{0D108BD9-81ED-4DB2-BD59-A6C34878D82A}">
                    <a16:rowId xmlns="" xmlns:a16="http://schemas.microsoft.com/office/drawing/2014/main" val="10006"/>
                  </a:ext>
                </a:extLst>
              </a:tr>
            </a:tbl>
          </a:graphicData>
        </a:graphic>
      </p:graphicFrame>
      <p:sp>
        <p:nvSpPr>
          <p:cNvPr id="5" name="矩形 4"/>
          <p:cNvSpPr/>
          <p:nvPr/>
        </p:nvSpPr>
        <p:spPr>
          <a:xfrm>
            <a:off x="3273047" y="3429000"/>
            <a:ext cx="2592288" cy="1728192"/>
          </a:xfrm>
          <a:prstGeom prst="rect">
            <a:avLst/>
          </a:prstGeom>
          <a:noFill/>
          <a:ln w="57150"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08198372"/>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srcRect/>
          <a:stretch>
            <a:fillRect/>
          </a:stretch>
        </p:blipFill>
        <p:spPr bwMode="auto">
          <a:xfrm>
            <a:off x="5914422" y="1340769"/>
            <a:ext cx="3108916" cy="2880319"/>
          </a:xfrm>
          <a:prstGeom prst="rect">
            <a:avLst/>
          </a:prstGeom>
          <a:noFill/>
          <a:ln w="9525">
            <a:noFill/>
            <a:miter lim="800000"/>
            <a:headEnd/>
            <a:tailEnd/>
          </a:ln>
          <a:effectLst/>
        </p:spPr>
      </p:pic>
      <p:sp>
        <p:nvSpPr>
          <p:cNvPr id="3" name="文字版面配置區 2"/>
          <p:cNvSpPr>
            <a:spLocks noGrp="1"/>
          </p:cNvSpPr>
          <p:nvPr>
            <p:ph idx="4294967295"/>
          </p:nvPr>
        </p:nvSpPr>
        <p:spPr>
          <a:xfrm>
            <a:off x="0" y="1265238"/>
            <a:ext cx="5759450" cy="3730625"/>
          </a:xfrm>
        </p:spPr>
        <p:txBody>
          <a:bodyPr lIns="36000" rIns="36000">
            <a:noAutofit/>
          </a:bodyPr>
          <a:lstStyle/>
          <a:p>
            <a:pPr marL="0" indent="0">
              <a:spcBef>
                <a:spcPts val="0"/>
              </a:spcBef>
              <a:buNone/>
            </a:pPr>
            <a:r>
              <a:rPr lang="zh-TW" altLang="zh-TW" sz="2400" dirty="0">
                <a:solidFill>
                  <a:srgbClr val="002060"/>
                </a:solidFill>
                <a:latin typeface="微軟正黑體" panose="020B0604030504040204" pitchFamily="34" charset="-120"/>
                <a:ea typeface="微軟正黑體" panose="020B0604030504040204" pitchFamily="34" charset="-120"/>
              </a:rPr>
              <a:t>提供具</a:t>
            </a:r>
            <a:r>
              <a:rPr lang="zh-TW" altLang="zh-TW" sz="2400" dirty="0">
                <a:solidFill>
                  <a:srgbClr val="FF0000"/>
                </a:solidFill>
                <a:latin typeface="微軟正黑體" panose="020B0604030504040204" pitchFamily="34" charset="-120"/>
                <a:ea typeface="微軟正黑體" panose="020B0604030504040204" pitchFamily="34" charset="-120"/>
              </a:rPr>
              <a:t>科學潛能</a:t>
            </a:r>
            <a:r>
              <a:rPr lang="zh-TW" altLang="zh-TW" sz="2400" dirty="0">
                <a:solidFill>
                  <a:srgbClr val="002060"/>
                </a:solidFill>
                <a:latin typeface="微軟正黑體" panose="020B0604030504040204" pitchFamily="34" charset="-120"/>
                <a:ea typeface="微軟正黑體" panose="020B0604030504040204" pitchFamily="34" charset="-120"/>
              </a:rPr>
              <a:t>之高級中等學校優秀學生適性發展機會。</a:t>
            </a:r>
            <a:endParaRPr lang="en-US" altLang="zh-TW" sz="2400" dirty="0">
              <a:solidFill>
                <a:srgbClr val="002060"/>
              </a:solidFill>
              <a:latin typeface="微軟正黑體" panose="020B0604030504040204" pitchFamily="34" charset="-120"/>
              <a:ea typeface="微軟正黑體" panose="020B0604030504040204" pitchFamily="34" charset="-120"/>
            </a:endParaRPr>
          </a:p>
          <a:p>
            <a:pPr marL="342900" indent="-342900"/>
            <a:r>
              <a:rPr lang="zh-TW" altLang="zh-TW" sz="2400" dirty="0">
                <a:solidFill>
                  <a:srgbClr val="002060"/>
                </a:solidFill>
                <a:latin typeface="微軟正黑體" panose="020B0604030504040204" pitchFamily="34" charset="-120"/>
                <a:ea typeface="微軟正黑體" panose="020B0604030504040204" pitchFamily="34" charset="-120"/>
              </a:rPr>
              <a:t>招生對象：凡國民中學</a:t>
            </a:r>
            <a:r>
              <a:rPr lang="zh-TW" altLang="zh-TW" sz="2400" dirty="0">
                <a:solidFill>
                  <a:srgbClr val="FF0000"/>
                </a:solidFill>
                <a:latin typeface="微軟正黑體" panose="020B0604030504040204" pitchFamily="34" charset="-120"/>
                <a:ea typeface="微軟正黑體" panose="020B0604030504040204" pitchFamily="34" charset="-120"/>
              </a:rPr>
              <a:t>應屆畢業</a:t>
            </a:r>
            <a:r>
              <a:rPr lang="zh-TW" altLang="zh-TW" sz="2400" dirty="0">
                <a:solidFill>
                  <a:srgbClr val="002060"/>
                </a:solidFill>
                <a:latin typeface="微軟正黑體" panose="020B0604030504040204" pitchFamily="34" charset="-120"/>
                <a:ea typeface="微軟正黑體" panose="020B0604030504040204" pitchFamily="34" charset="-120"/>
              </a:rPr>
              <a:t>、或符合「特殊教育學生調整入學年齡及修業年限實施辦法」之國</a:t>
            </a:r>
            <a:r>
              <a:rPr lang="zh-TW" altLang="en-US" sz="2400" dirty="0">
                <a:solidFill>
                  <a:srgbClr val="002060"/>
                </a:solidFill>
                <a:latin typeface="微軟正黑體" panose="020B0604030504040204" pitchFamily="34" charset="-120"/>
                <a:ea typeface="微軟正黑體" panose="020B0604030504040204" pitchFamily="34" charset="-120"/>
              </a:rPr>
              <a:t>中</a:t>
            </a:r>
            <a:r>
              <a:rPr lang="zh-TW" altLang="zh-TW" sz="2400" dirty="0">
                <a:solidFill>
                  <a:srgbClr val="002060"/>
                </a:solidFill>
                <a:latin typeface="微軟正黑體" panose="020B0604030504040204" pitchFamily="34" charset="-120"/>
                <a:ea typeface="微軟正黑體" panose="020B0604030504040204" pitchFamily="34" charset="-120"/>
              </a:rPr>
              <a:t>學生。</a:t>
            </a:r>
          </a:p>
          <a:p>
            <a:pPr marL="342900" indent="-342900"/>
            <a:r>
              <a:rPr lang="zh-TW" altLang="zh-TW" sz="2400" dirty="0">
                <a:solidFill>
                  <a:srgbClr val="002060"/>
                </a:solidFill>
                <a:latin typeface="微軟正黑體" panose="020B0604030504040204" pitchFamily="34" charset="-120"/>
                <a:ea typeface="微軟正黑體" panose="020B0604030504040204" pitchFamily="34" charset="-120"/>
              </a:rPr>
              <a:t>招收人數：</a:t>
            </a:r>
            <a:r>
              <a:rPr lang="en-US" altLang="zh-TW" sz="2400" dirty="0">
                <a:solidFill>
                  <a:srgbClr val="002060"/>
                </a:solidFill>
                <a:latin typeface="微軟正黑體" panose="020B0604030504040204" pitchFamily="34" charset="-120"/>
                <a:ea typeface="微軟正黑體" panose="020B0604030504040204" pitchFamily="34" charset="-120"/>
              </a:rPr>
              <a:t>30</a:t>
            </a:r>
            <a:r>
              <a:rPr lang="zh-TW" altLang="zh-TW" sz="2400" dirty="0">
                <a:solidFill>
                  <a:srgbClr val="002060"/>
                </a:solidFill>
                <a:latin typeface="微軟正黑體" panose="020B0604030504040204" pitchFamily="34" charset="-120"/>
                <a:ea typeface="微軟正黑體" panose="020B0604030504040204" pitchFamily="34" charset="-120"/>
              </a:rPr>
              <a:t>名為限。</a:t>
            </a:r>
            <a:r>
              <a:rPr lang="zh-TW" altLang="en-US" sz="2400" dirty="0">
                <a:solidFill>
                  <a:srgbClr val="00206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實際招生名額與招生性別以各校經核定後公告之簡章為準</a:t>
            </a:r>
            <a:r>
              <a:rPr lang="zh-TW" altLang="en-US" sz="2400" dirty="0">
                <a:solidFill>
                  <a:srgbClr val="002060"/>
                </a:solidFill>
                <a:latin typeface="微軟正黑體" panose="020B0604030504040204" pitchFamily="34" charset="-120"/>
                <a:ea typeface="微軟正黑體" panose="020B0604030504040204" pitchFamily="34" charset="-120"/>
              </a:rPr>
              <a:t>）</a:t>
            </a:r>
            <a:endParaRPr lang="en-US" altLang="zh-TW" sz="2400" dirty="0">
              <a:solidFill>
                <a:srgbClr val="002060"/>
              </a:solidFill>
              <a:latin typeface="微軟正黑體" panose="020B0604030504040204" pitchFamily="34" charset="-120"/>
              <a:ea typeface="微軟正黑體" panose="020B0604030504040204" pitchFamily="34" charset="-120"/>
            </a:endParaRPr>
          </a:p>
          <a:p>
            <a:pPr marL="342900" indent="-342900"/>
            <a:r>
              <a:rPr lang="zh-TW" altLang="en-US" sz="2400" dirty="0">
                <a:solidFill>
                  <a:srgbClr val="002060"/>
                </a:solidFill>
                <a:latin typeface="微軟正黑體" panose="020B0604030504040204" pitchFamily="34" charset="-120"/>
                <a:ea typeface="微軟正黑體" panose="020B0604030504040204" pitchFamily="34" charset="-120"/>
              </a:rPr>
              <a:t>科學班採各校</a:t>
            </a:r>
            <a:r>
              <a:rPr lang="zh-TW" altLang="en-US" sz="2400" dirty="0">
                <a:solidFill>
                  <a:srgbClr val="C00000"/>
                </a:solidFill>
                <a:latin typeface="微軟正黑體" panose="020B0604030504040204" pitchFamily="34" charset="-120"/>
                <a:ea typeface="微軟正黑體" panose="020B0604030504040204" pitchFamily="34" charset="-120"/>
              </a:rPr>
              <a:t>單獨招生，同時考試。</a:t>
            </a:r>
            <a:endParaRPr lang="en-US" altLang="zh-TW" sz="2400" dirty="0">
              <a:solidFill>
                <a:srgbClr val="C00000"/>
              </a:solidFill>
              <a:latin typeface="微軟正黑體" panose="020B0604030504040204" pitchFamily="34" charset="-120"/>
              <a:ea typeface="微軟正黑體" panose="020B0604030504040204" pitchFamily="34" charset="-120"/>
            </a:endParaRPr>
          </a:p>
          <a:p>
            <a:pPr marL="342900" indent="-342900"/>
            <a:r>
              <a:rPr lang="zh-TW" altLang="en-US" sz="2400" dirty="0">
                <a:solidFill>
                  <a:schemeClr val="tx1"/>
                </a:solidFill>
                <a:latin typeface="微軟正黑體" panose="020B0604030504040204" pitchFamily="34" charset="-120"/>
                <a:ea typeface="微軟正黑體" panose="020B0604030504040204" pitchFamily="34" charset="-120"/>
              </a:rPr>
              <a:t>招生流程與方式如下</a:t>
            </a:r>
            <a:r>
              <a:rPr lang="zh-TW" altLang="en-US" sz="2400" dirty="0">
                <a:latin typeface="微軟正黑體" panose="020B0604030504040204" pitchFamily="34" charset="-120"/>
                <a:ea typeface="微軟正黑體" panose="020B0604030504040204" pitchFamily="34" charset="-120"/>
              </a:rPr>
              <a:t>：</a:t>
            </a: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8" name="內容版面配置區 5"/>
          <p:cNvGraphicFramePr>
            <a:graphicFrameLocks noGrp="1"/>
          </p:cNvGraphicFramePr>
          <p:nvPr>
            <p:extLst>
              <p:ext uri="{D42A27DB-BD31-4B8C-83A1-F6EECF244321}">
                <p14:modId xmlns:p14="http://schemas.microsoft.com/office/powerpoint/2010/main" val="1702569166"/>
              </p:ext>
            </p:extLst>
          </p:nvPr>
        </p:nvGraphicFramePr>
        <p:xfrm>
          <a:off x="600234" y="5046275"/>
          <a:ext cx="8004213"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p:cNvSpPr/>
          <p:nvPr/>
        </p:nvSpPr>
        <p:spPr>
          <a:xfrm>
            <a:off x="611560" y="5910371"/>
            <a:ext cx="7992888" cy="830997"/>
          </a:xfrm>
          <a:prstGeom prst="rect">
            <a:avLst/>
          </a:prstGeom>
          <a:solidFill>
            <a:schemeClr val="bg2">
              <a:lumMod val="75000"/>
            </a:schemeClr>
          </a:solidFill>
        </p:spPr>
        <p:txBody>
          <a:bodyPr wrap="square">
            <a:spAutoFit/>
          </a:bodyPr>
          <a:lstStyle/>
          <a:p>
            <a:r>
              <a:rPr lang="zh-TW" altLang="en-US" sz="1600" dirty="0">
                <a:solidFill>
                  <a:srgbClr val="FF0000"/>
                </a:solidFill>
                <a:latin typeface="微軟正黑體" panose="020B0604030504040204" pitchFamily="34" charset="-120"/>
                <a:ea typeface="微軟正黑體" panose="020B0604030504040204" pitchFamily="34" charset="-120"/>
              </a:rPr>
              <a:t>重要提醒</a:t>
            </a:r>
            <a:r>
              <a:rPr lang="en-US" altLang="zh-TW" sz="1600" dirty="0">
                <a:solidFill>
                  <a:srgbClr val="FF0000"/>
                </a:solidFill>
                <a:latin typeface="微軟正黑體" panose="020B0604030504040204" pitchFamily="34" charset="-120"/>
                <a:ea typeface="微軟正黑體" panose="020B0604030504040204" pitchFamily="34" charset="-120"/>
              </a:rPr>
              <a:t>:</a:t>
            </a:r>
          </a:p>
          <a:p>
            <a:r>
              <a:rPr lang="zh-TW" altLang="zh-TW" sz="1600" dirty="0">
                <a:solidFill>
                  <a:srgbClr val="FF0000"/>
                </a:solidFill>
                <a:latin typeface="微軟正黑體" panose="020B0604030504040204" pitchFamily="34" charset="-120"/>
                <a:ea typeface="微軟正黑體" panose="020B0604030504040204" pitchFamily="34" charset="-120"/>
              </a:rPr>
              <a:t>報到後如欲放棄入學科學班，須以書面提出放棄錄取資格聲明後，始能透過高中高職其他入學管道就學；重複申請其他入學管道者將取消入班資格。</a:t>
            </a:r>
            <a:endParaRPr lang="zh-TW" altLang="en-US" sz="1600" dirty="0">
              <a:solidFill>
                <a:srgbClr val="FF0000"/>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0" y="0"/>
            <a:ext cx="9144000" cy="126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4000" b="1" dirty="0">
                <a:solidFill>
                  <a:srgbClr val="002060"/>
                </a:solidFill>
                <a:effectLst>
                  <a:outerShdw blurRad="31750" dist="25400" dir="5400000" algn="tl" rotWithShape="0">
                    <a:srgbClr val="000000">
                      <a:alpha val="25000"/>
                    </a:srgbClr>
                  </a:outerShdw>
                </a:effectLst>
                <a:latin typeface="微軟正黑體" panose="020B0604030504040204" pitchFamily="34" charset="-120"/>
                <a:ea typeface="微軟正黑體" panose="020B0604030504040204" pitchFamily="34" charset="-120"/>
                <a:cs typeface="Arial" pitchFamily="34" charset="0"/>
              </a:rPr>
              <a:t>適合學術傾向學生的入學管道</a:t>
            </a:r>
            <a:endParaRPr lang="en-US" altLang="zh-TW" sz="4000" b="1" dirty="0">
              <a:solidFill>
                <a:srgbClr val="002060"/>
              </a:solidFill>
              <a:effectLst>
                <a:outerShdw blurRad="31750" dist="25400" dir="5400000" algn="tl" rotWithShape="0">
                  <a:srgbClr val="000000">
                    <a:alpha val="25000"/>
                  </a:srgbClr>
                </a:outerShdw>
              </a:effectLst>
              <a:latin typeface="微軟正黑體" panose="020B0604030504040204" pitchFamily="34" charset="-120"/>
              <a:ea typeface="微軟正黑體" panose="020B0604030504040204" pitchFamily="34" charset="-120"/>
              <a:cs typeface="Arial" pitchFamily="34" charset="0"/>
            </a:endParaRPr>
          </a:p>
          <a:p>
            <a:pPr algn="ctr"/>
            <a:r>
              <a:rPr lang="en-US" altLang="zh-TW" sz="4000" b="1" dirty="0">
                <a:solidFill>
                  <a:srgbClr val="002060"/>
                </a:solidFill>
                <a:effectLst>
                  <a:outerShdw blurRad="31750" dist="25400" dir="5400000" algn="tl" rotWithShape="0">
                    <a:srgbClr val="000000">
                      <a:alpha val="25000"/>
                    </a:srgbClr>
                  </a:outerShdw>
                </a:effectLst>
                <a:latin typeface="微軟正黑體" panose="020B0604030504040204" pitchFamily="34" charset="-120"/>
                <a:ea typeface="微軟正黑體" panose="020B0604030504040204" pitchFamily="34" charset="-120"/>
                <a:cs typeface="Arial" pitchFamily="34" charset="0"/>
              </a:rPr>
              <a:t>--</a:t>
            </a:r>
            <a:r>
              <a:rPr lang="zh-TW" altLang="en-US" sz="4000" b="1" dirty="0">
                <a:solidFill>
                  <a:srgbClr val="002060"/>
                </a:solidFill>
                <a:effectLst>
                  <a:outerShdw blurRad="31750" dist="25400" dir="5400000" algn="tl" rotWithShape="0">
                    <a:srgbClr val="000000">
                      <a:alpha val="25000"/>
                    </a:srgbClr>
                  </a:outerShdw>
                </a:effectLst>
                <a:latin typeface="微軟正黑體" panose="020B0604030504040204" pitchFamily="34" charset="-120"/>
                <a:ea typeface="微軟正黑體" panose="020B0604030504040204" pitchFamily="34" charset="-120"/>
                <a:cs typeface="Arial" pitchFamily="34" charset="0"/>
              </a:rPr>
              <a:t>科學</a:t>
            </a:r>
            <a:r>
              <a:rPr lang="zh-TW" altLang="en-US" sz="4000" b="1" dirty="0">
                <a:solidFill>
                  <a:srgbClr val="002060"/>
                </a:solidFill>
                <a:effectLst>
                  <a:outerShdw blurRad="31750" dist="25400" dir="5400000" algn="tl" rotWithShape="0">
                    <a:srgbClr val="000000">
                      <a:alpha val="25000"/>
                    </a:srgbClr>
                  </a:outerShdw>
                </a:effectLst>
                <a:latin typeface="微軟正黑體" panose="020B0604030504040204" pitchFamily="34" charset="-120"/>
                <a:cs typeface="Arial" pitchFamily="34" charset="0"/>
              </a:rPr>
              <a:t>班甄選入學</a:t>
            </a:r>
          </a:p>
        </p:txBody>
      </p:sp>
    </p:spTree>
    <p:extLst>
      <p:ext uri="{BB962C8B-B14F-4D97-AF65-F5344CB8AC3E}">
        <p14:creationId xmlns:p14="http://schemas.microsoft.com/office/powerpoint/2010/main" val="896821902"/>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12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4000" b="1" dirty="0">
                <a:solidFill>
                  <a:srgbClr val="002060"/>
                </a:solidFill>
                <a:effectLst>
                  <a:outerShdw blurRad="31750" dist="25400" dir="5400000" algn="tl" rotWithShape="0">
                    <a:srgbClr val="000000">
                      <a:alpha val="25000"/>
                    </a:srgbClr>
                  </a:outerShdw>
                </a:effectLst>
                <a:latin typeface="微軟正黑體" panose="020B0604030504040204" pitchFamily="34" charset="-120"/>
                <a:ea typeface="微軟正黑體" panose="020B0604030504040204" pitchFamily="34" charset="-120"/>
                <a:cs typeface="Arial" pitchFamily="34" charset="0"/>
              </a:rPr>
              <a:t>適合學術傾向學生的入學管道</a:t>
            </a:r>
            <a:endParaRPr lang="en-US" altLang="zh-TW" sz="4000" b="1" dirty="0">
              <a:solidFill>
                <a:srgbClr val="002060"/>
              </a:solidFill>
              <a:effectLst>
                <a:outerShdw blurRad="31750" dist="25400" dir="5400000" algn="tl" rotWithShape="0">
                  <a:srgbClr val="000000">
                    <a:alpha val="25000"/>
                  </a:srgbClr>
                </a:outerShdw>
              </a:effectLst>
              <a:latin typeface="微軟正黑體" panose="020B0604030504040204" pitchFamily="34" charset="-120"/>
              <a:ea typeface="微軟正黑體" panose="020B0604030504040204" pitchFamily="34" charset="-120"/>
              <a:cs typeface="Arial" pitchFamily="34" charset="0"/>
            </a:endParaRPr>
          </a:p>
          <a:p>
            <a:pPr algn="ctr"/>
            <a:r>
              <a:rPr lang="en-US" altLang="zh-TW" sz="4000" b="1" dirty="0">
                <a:solidFill>
                  <a:srgbClr val="002060"/>
                </a:solidFill>
                <a:effectLst>
                  <a:outerShdw blurRad="31750" dist="25400" dir="5400000" algn="tl" rotWithShape="0">
                    <a:srgbClr val="000000">
                      <a:alpha val="25000"/>
                    </a:srgbClr>
                  </a:outerShdw>
                </a:effectLst>
                <a:latin typeface="微軟正黑體" panose="020B0604030504040204" pitchFamily="34" charset="-120"/>
                <a:ea typeface="微軟正黑體" panose="020B0604030504040204" pitchFamily="34" charset="-120"/>
                <a:cs typeface="Arial" pitchFamily="34" charset="0"/>
              </a:rPr>
              <a:t>--</a:t>
            </a:r>
            <a:r>
              <a:rPr lang="zh-TW" altLang="en-US" sz="4000" b="1" dirty="0">
                <a:solidFill>
                  <a:srgbClr val="002060"/>
                </a:solidFill>
                <a:effectLst>
                  <a:outerShdw blurRad="31750" dist="25400" dir="5400000" algn="tl" rotWithShape="0">
                    <a:srgbClr val="000000">
                      <a:alpha val="25000"/>
                    </a:srgbClr>
                  </a:outerShdw>
                </a:effectLst>
                <a:latin typeface="微軟正黑體" panose="020B0604030504040204" pitchFamily="34" charset="-120"/>
                <a:ea typeface="微軟正黑體" panose="020B0604030504040204" pitchFamily="34" charset="-120"/>
                <a:cs typeface="Arial" pitchFamily="34" charset="0"/>
              </a:rPr>
              <a:t>考試分發入學</a:t>
            </a:r>
          </a:p>
        </p:txBody>
      </p:sp>
      <p:sp>
        <p:nvSpPr>
          <p:cNvPr id="5" name="內容版面配置區 2"/>
          <p:cNvSpPr txBox="1">
            <a:spLocks/>
          </p:cNvSpPr>
          <p:nvPr/>
        </p:nvSpPr>
        <p:spPr>
          <a:xfrm>
            <a:off x="251520" y="1412776"/>
            <a:ext cx="8640960" cy="4857783"/>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eaLnBrk="0" fontAlgn="auto" hangingPunct="0">
              <a:spcBef>
                <a:spcPts val="0"/>
              </a:spcBef>
              <a:spcAft>
                <a:spcPts val="0"/>
              </a:spcAft>
            </a:pPr>
            <a:r>
              <a:rPr kumimoji="0" lang="zh-TW" altLang="en-US" sz="3000" dirty="0">
                <a:solidFill>
                  <a:srgbClr val="7030A0"/>
                </a:solidFill>
                <a:latin typeface="微軟正黑體" panose="020B0604030504040204" pitchFamily="34" charset="-120"/>
                <a:ea typeface="微軟正黑體" panose="020B0604030504040204" pitchFamily="34" charset="-120"/>
              </a:rPr>
              <a:t>☉</a:t>
            </a:r>
            <a:r>
              <a:rPr kumimoji="0" lang="zh-TW" altLang="en-US" sz="2800" dirty="0">
                <a:solidFill>
                  <a:srgbClr val="0070C0"/>
                </a:solidFill>
                <a:latin typeface="微軟正黑體" panose="020B0604030504040204" pitchFamily="34" charset="-120"/>
                <a:ea typeface="微軟正黑體" panose="020B0604030504040204" pitchFamily="34" charset="-120"/>
              </a:rPr>
              <a:t>各高中職考量</a:t>
            </a:r>
            <a:r>
              <a:rPr kumimoji="0" lang="zh-TW" altLang="zh-TW" sz="2800" dirty="0">
                <a:solidFill>
                  <a:srgbClr val="0070C0"/>
                </a:solidFill>
                <a:latin typeface="微軟正黑體" panose="020B0604030504040204" pitchFamily="34" charset="-120"/>
                <a:ea typeface="微軟正黑體" panose="020B0604030504040204" pitchFamily="34" charset="-120"/>
              </a:rPr>
              <a:t>學校歷史、</a:t>
            </a:r>
            <a:r>
              <a:rPr kumimoji="0" lang="zh-TW" altLang="en-US" sz="2800" dirty="0">
                <a:solidFill>
                  <a:srgbClr val="0070C0"/>
                </a:solidFill>
                <a:latin typeface="微軟正黑體" panose="020B0604030504040204" pitchFamily="34" charset="-120"/>
                <a:ea typeface="微軟正黑體" panose="020B0604030504040204" pitchFamily="34" charset="-120"/>
              </a:rPr>
              <a:t>內外部優勢條件</a:t>
            </a:r>
            <a:r>
              <a:rPr kumimoji="0" lang="zh-TW" altLang="zh-TW" sz="2800" dirty="0">
                <a:solidFill>
                  <a:srgbClr val="0070C0"/>
                </a:solidFill>
                <a:latin typeface="微軟正黑體" panose="020B0604030504040204" pitchFamily="34" charset="-120"/>
                <a:ea typeface="微軟正黑體" panose="020B0604030504040204" pitchFamily="34" charset="-120"/>
              </a:rPr>
              <a:t>、願景</a:t>
            </a:r>
            <a:r>
              <a:rPr kumimoji="0" lang="zh-TW" altLang="en-US" sz="2800" dirty="0">
                <a:solidFill>
                  <a:srgbClr val="0070C0"/>
                </a:solidFill>
                <a:latin typeface="微軟正黑體" panose="020B0604030504040204" pitchFamily="34" charset="-120"/>
                <a:ea typeface="微軟正黑體" panose="020B0604030504040204" pitchFamily="34" charset="-120"/>
              </a:rPr>
              <a:t>目標</a:t>
            </a:r>
            <a:r>
              <a:rPr kumimoji="0" lang="zh-TW" altLang="zh-TW" sz="2800" dirty="0">
                <a:solidFill>
                  <a:srgbClr val="0070C0"/>
                </a:solidFill>
                <a:latin typeface="微軟正黑體" panose="020B0604030504040204" pitchFamily="34" charset="-120"/>
                <a:ea typeface="微軟正黑體" panose="020B0604030504040204" pitchFamily="34" charset="-120"/>
              </a:rPr>
              <a:t>及社會需求</a:t>
            </a:r>
            <a:r>
              <a:rPr kumimoji="0" lang="zh-TW" altLang="en-US" sz="2800" dirty="0">
                <a:solidFill>
                  <a:srgbClr val="0070C0"/>
                </a:solidFill>
                <a:latin typeface="微軟正黑體" panose="020B0604030504040204" pitchFamily="34" charset="-120"/>
                <a:ea typeface="微軟正黑體" panose="020B0604030504040204" pitchFamily="34" charset="-120"/>
              </a:rPr>
              <a:t>後規劃</a:t>
            </a:r>
            <a:r>
              <a:rPr kumimoji="0" lang="zh-TW" altLang="zh-TW" sz="2800" dirty="0">
                <a:solidFill>
                  <a:srgbClr val="0070C0"/>
                </a:solidFill>
                <a:latin typeface="微軟正黑體" panose="020B0604030504040204" pitchFamily="34" charset="-120"/>
                <a:ea typeface="微軟正黑體" panose="020B0604030504040204" pitchFamily="34" charset="-120"/>
              </a:rPr>
              <a:t>特色</a:t>
            </a:r>
            <a:r>
              <a:rPr kumimoji="0" lang="zh-TW" altLang="en-US" sz="2800" dirty="0">
                <a:solidFill>
                  <a:srgbClr val="0070C0"/>
                </a:solidFill>
                <a:latin typeface="微軟正黑體" panose="020B0604030504040204" pitchFamily="34" charset="-120"/>
                <a:ea typeface="微軟正黑體" panose="020B0604030504040204" pitchFamily="34" charset="-120"/>
              </a:rPr>
              <a:t>班級</a:t>
            </a:r>
            <a:r>
              <a:rPr kumimoji="0" lang="zh-TW" altLang="zh-TW" sz="2800" dirty="0">
                <a:solidFill>
                  <a:srgbClr val="0070C0"/>
                </a:solidFill>
                <a:latin typeface="微軟正黑體" panose="020B0604030504040204" pitchFamily="34" charset="-120"/>
                <a:ea typeface="微軟正黑體" panose="020B0604030504040204" pitchFamily="34" charset="-120"/>
              </a:rPr>
              <a:t>，</a:t>
            </a:r>
            <a:r>
              <a:rPr kumimoji="0" lang="zh-TW" altLang="en-US" sz="2800" dirty="0">
                <a:solidFill>
                  <a:srgbClr val="0070C0"/>
                </a:solidFill>
                <a:latin typeface="微軟正黑體" panose="020B0604030504040204" pitchFamily="34" charset="-120"/>
                <a:ea typeface="微軟正黑體" panose="020B0604030504040204" pitchFamily="34" charset="-120"/>
              </a:rPr>
              <a:t>並遴選性向、興趣與能力符合的學生。</a:t>
            </a:r>
            <a:endParaRPr kumimoji="0" lang="en-US" altLang="zh-TW" sz="2800" dirty="0">
              <a:solidFill>
                <a:srgbClr val="0070C0"/>
              </a:solidFill>
              <a:latin typeface="微軟正黑體" panose="020B0604030504040204" pitchFamily="34" charset="-120"/>
              <a:ea typeface="微軟正黑體" panose="020B0604030504040204" pitchFamily="34" charset="-120"/>
            </a:endParaRPr>
          </a:p>
          <a:p>
            <a:pPr eaLnBrk="0" fontAlgn="auto" hangingPunct="0">
              <a:spcBef>
                <a:spcPts val="0"/>
              </a:spcBef>
              <a:spcAft>
                <a:spcPts val="0"/>
              </a:spcAft>
            </a:pPr>
            <a:r>
              <a:rPr kumimoji="0" lang="zh-TW" altLang="en-US" sz="2800" dirty="0">
                <a:solidFill>
                  <a:srgbClr val="7030A0"/>
                </a:solidFill>
                <a:latin typeface="微軟正黑體" panose="020B0604030504040204" pitchFamily="34" charset="-120"/>
                <a:ea typeface="微軟正黑體" panose="020B0604030504040204" pitchFamily="34" charset="-120"/>
              </a:rPr>
              <a:t>☉以學科發展為主軸，遴選方式也多以</a:t>
            </a:r>
            <a:r>
              <a:rPr kumimoji="0" lang="zh-TW" altLang="en-US" sz="2800" dirty="0">
                <a:solidFill>
                  <a:srgbClr val="FF0000"/>
                </a:solidFill>
                <a:latin typeface="微軟正黑體" panose="020B0604030504040204" pitchFamily="34" charset="-120"/>
                <a:ea typeface="微軟正黑體" panose="020B0604030504040204" pitchFamily="34" charset="-120"/>
              </a:rPr>
              <a:t>學科</a:t>
            </a:r>
            <a:r>
              <a:rPr kumimoji="0" lang="zh-TW" altLang="en-US" sz="2800" dirty="0">
                <a:solidFill>
                  <a:srgbClr val="7030A0"/>
                </a:solidFill>
                <a:latin typeface="微軟正黑體" panose="020B0604030504040204" pitchFamily="34" charset="-120"/>
                <a:ea typeface="微軟正黑體" panose="020B0604030504040204" pitchFamily="34" charset="-120"/>
              </a:rPr>
              <a:t>測驗為主。</a:t>
            </a:r>
            <a:endParaRPr kumimoji="0" lang="en-US" altLang="zh-TW" sz="2800" dirty="0">
              <a:solidFill>
                <a:srgbClr val="7030A0"/>
              </a:solidFill>
              <a:latin typeface="微軟正黑體" panose="020B0604030504040204" pitchFamily="34" charset="-120"/>
              <a:ea typeface="微軟正黑體" panose="020B0604030504040204" pitchFamily="34" charset="-120"/>
            </a:endParaRPr>
          </a:p>
          <a:p>
            <a:pPr eaLnBrk="0" fontAlgn="auto" hangingPunct="0">
              <a:spcBef>
                <a:spcPts val="0"/>
              </a:spcBef>
              <a:spcAft>
                <a:spcPts val="0"/>
              </a:spcAft>
            </a:pPr>
            <a:r>
              <a:rPr kumimoji="0" lang="zh-TW" altLang="en-US" sz="2800" dirty="0">
                <a:solidFill>
                  <a:srgbClr val="7030A0"/>
                </a:solidFill>
                <a:latin typeface="微軟正黑體" panose="020B0604030504040204" pitchFamily="34" charset="-120"/>
                <a:ea typeface="微軟正黑體" panose="020B0604030504040204" pitchFamily="34" charset="-120"/>
              </a:rPr>
              <a:t>☉</a:t>
            </a:r>
            <a:r>
              <a:rPr kumimoji="0" lang="zh-TW" altLang="en-US" sz="2800" dirty="0">
                <a:solidFill>
                  <a:srgbClr val="FF0000"/>
                </a:solidFill>
                <a:latin typeface="微軟正黑體" panose="020B0604030504040204" pitchFamily="34" charset="-120"/>
                <a:ea typeface="微軟正黑體" panose="020B0604030504040204" pitchFamily="34" charset="-120"/>
              </a:rPr>
              <a:t>採國中會考成績為入學門檻，並加考</a:t>
            </a:r>
            <a:r>
              <a:rPr kumimoji="0" lang="en-US" altLang="zh-TW" sz="2800" dirty="0">
                <a:solidFill>
                  <a:srgbClr val="FF0000"/>
                </a:solidFill>
                <a:latin typeface="微軟正黑體" panose="020B0604030504040204" pitchFamily="34" charset="-120"/>
                <a:ea typeface="微軟正黑體" panose="020B0604030504040204" pitchFamily="34" charset="-120"/>
              </a:rPr>
              <a:t>1-3</a:t>
            </a:r>
            <a:r>
              <a:rPr kumimoji="0" lang="zh-TW" altLang="en-US" sz="2800" dirty="0">
                <a:solidFill>
                  <a:srgbClr val="FF0000"/>
                </a:solidFill>
                <a:latin typeface="微軟正黑體" panose="020B0604030504040204" pitchFamily="34" charset="-120"/>
                <a:ea typeface="微軟正黑體" panose="020B0604030504040204" pitchFamily="34" charset="-120"/>
              </a:rPr>
              <a:t>科學科測驗成績，併同學生志願作為分發依據。</a:t>
            </a:r>
            <a:endParaRPr kumimoji="0" lang="en-US" altLang="zh-TW" sz="2800" dirty="0">
              <a:solidFill>
                <a:srgbClr val="FF0000"/>
              </a:solidFill>
              <a:latin typeface="微軟正黑體" panose="020B0604030504040204" pitchFamily="34" charset="-120"/>
              <a:ea typeface="微軟正黑體" panose="020B0604030504040204" pitchFamily="34" charset="-120"/>
            </a:endParaRPr>
          </a:p>
          <a:p>
            <a:pPr eaLnBrk="0" fontAlgn="auto" hangingPunct="0">
              <a:spcBef>
                <a:spcPts val="0"/>
              </a:spcBef>
              <a:spcAft>
                <a:spcPts val="0"/>
              </a:spcAft>
            </a:pPr>
            <a:r>
              <a:rPr kumimoji="0" lang="zh-TW" altLang="en-US" sz="2800" dirty="0">
                <a:solidFill>
                  <a:srgbClr val="7030A0"/>
                </a:solidFill>
                <a:latin typeface="微軟正黑體" panose="020B0604030504040204" pitchFamily="34" charset="-120"/>
                <a:ea typeface="微軟正黑體" panose="020B0604030504040204" pitchFamily="34" charset="-120"/>
              </a:rPr>
              <a:t>☉</a:t>
            </a:r>
            <a:r>
              <a:rPr lang="zh-TW" altLang="en-US" sz="2800" b="0" dirty="0">
                <a:solidFill>
                  <a:prstClr val="black"/>
                </a:solidFill>
                <a:latin typeface="微軟正黑體" panose="020B0604030504040204" pitchFamily="34" charset="-120"/>
                <a:ea typeface="微軟正黑體" panose="020B0604030504040204" pitchFamily="34" charset="-120"/>
              </a:rPr>
              <a:t>參加的國中畢業生應擇一就學區</a:t>
            </a:r>
            <a:r>
              <a:rPr lang="en-US" altLang="zh-TW" sz="2800" b="0" dirty="0">
                <a:solidFill>
                  <a:prstClr val="black"/>
                </a:solidFill>
                <a:latin typeface="微軟正黑體" panose="020B0604030504040204" pitchFamily="34" charset="-120"/>
                <a:ea typeface="微軟正黑體" panose="020B0604030504040204" pitchFamily="34" charset="-120"/>
              </a:rPr>
              <a:t>(</a:t>
            </a:r>
            <a:r>
              <a:rPr lang="zh-TW" altLang="en-US" sz="2800" b="0" dirty="0">
                <a:solidFill>
                  <a:prstClr val="black"/>
                </a:solidFill>
                <a:latin typeface="微軟正黑體" panose="020B0604030504040204" pitchFamily="34" charset="-120"/>
                <a:ea typeface="微軟正黑體" panose="020B0604030504040204" pitchFamily="34" charset="-120"/>
              </a:rPr>
              <a:t>基北區、桃連區</a:t>
            </a:r>
            <a:r>
              <a:rPr lang="en-US" altLang="zh-TW" sz="2800" b="0" dirty="0">
                <a:solidFill>
                  <a:prstClr val="black"/>
                </a:solidFill>
                <a:latin typeface="微軟正黑體" panose="020B0604030504040204" pitchFamily="34" charset="-120"/>
                <a:ea typeface="微軟正黑體" panose="020B0604030504040204" pitchFamily="34" charset="-120"/>
              </a:rPr>
              <a:t>)</a:t>
            </a:r>
            <a:r>
              <a:rPr lang="zh-TW" altLang="en-US" sz="2800" b="0" dirty="0">
                <a:solidFill>
                  <a:prstClr val="black"/>
                </a:solidFill>
                <a:latin typeface="微軟正黑體" panose="020B0604030504040204" pitchFamily="34" charset="-120"/>
                <a:ea typeface="微軟正黑體" panose="020B0604030504040204" pitchFamily="34" charset="-120"/>
              </a:rPr>
              <a:t>報考並據以分發，提醒考生</a:t>
            </a:r>
            <a:r>
              <a:rPr lang="zh-TW" altLang="en-US" sz="2800" b="0" dirty="0">
                <a:solidFill>
                  <a:srgbClr val="FF0000"/>
                </a:solidFill>
                <a:latin typeface="微軟正黑體" panose="020B0604030504040204" pitchFamily="34" charset="-120"/>
                <a:ea typeface="微軟正黑體" panose="020B0604030504040204" pitchFamily="34" charset="-120"/>
              </a:rPr>
              <a:t>自行選擇就學區報名後，在該區考試、提交志願及分發，一次分發到位。</a:t>
            </a:r>
            <a:endParaRPr lang="en-US" altLang="zh-TW" sz="2800" b="0" dirty="0">
              <a:solidFill>
                <a:srgbClr val="FF0000"/>
              </a:solidFill>
              <a:latin typeface="微軟正黑體" panose="020B0604030504040204" pitchFamily="34" charset="-120"/>
              <a:ea typeface="微軟正黑體" panose="020B0604030504040204" pitchFamily="34" charset="-120"/>
            </a:endParaRPr>
          </a:p>
          <a:p>
            <a:pPr eaLnBrk="0" fontAlgn="auto" hangingPunct="0">
              <a:spcBef>
                <a:spcPts val="0"/>
              </a:spcBef>
              <a:spcAft>
                <a:spcPts val="0"/>
              </a:spcAft>
            </a:pPr>
            <a:r>
              <a:rPr lang="zh-TW" altLang="en-US" sz="2800" b="0" dirty="0">
                <a:solidFill>
                  <a:srgbClr val="FF0000"/>
                </a:solidFill>
                <a:latin typeface="微軟正黑體" panose="020B0604030504040204" pitchFamily="34" charset="-120"/>
                <a:ea typeface="微軟正黑體" panose="020B0604030504040204" pitchFamily="34" charset="-120"/>
              </a:rPr>
              <a:t>總召學校</a:t>
            </a:r>
            <a:r>
              <a:rPr lang="en-US" altLang="zh-TW" sz="2800" b="0" dirty="0">
                <a:solidFill>
                  <a:srgbClr val="FF0000"/>
                </a:solidFill>
                <a:latin typeface="微軟正黑體" panose="020B0604030504040204" pitchFamily="34" charset="-120"/>
                <a:ea typeface="微軟正黑體" panose="020B0604030504040204" pitchFamily="34" charset="-120"/>
              </a:rPr>
              <a:t>:</a:t>
            </a:r>
            <a:r>
              <a:rPr lang="zh-TW" altLang="en-US" sz="2800" b="0" dirty="0">
                <a:solidFill>
                  <a:srgbClr val="FF0000"/>
                </a:solidFill>
                <a:latin typeface="微軟正黑體" panose="020B0604030504040204" pitchFamily="34" charset="-120"/>
                <a:ea typeface="微軟正黑體" panose="020B0604030504040204" pitchFamily="34" charset="-120"/>
              </a:rPr>
              <a:t>國立政大附中。</a:t>
            </a:r>
            <a:endParaRPr lang="en-US" altLang="zh-TW" sz="2800" b="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38200295"/>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18" y="0"/>
            <a:ext cx="9149618" cy="1260000"/>
          </a:xfrm>
        </p:spPr>
        <p:txBody>
          <a:bodyPr>
            <a:normAutofit/>
          </a:bodyPr>
          <a:lstStyle/>
          <a:p>
            <a:pPr algn="ctr"/>
            <a:r>
              <a:rPr lang="en-US" altLang="zh-TW" sz="4400" dirty="0">
                <a:effectLst/>
              </a:rPr>
              <a:t>109</a:t>
            </a:r>
            <a:r>
              <a:rPr lang="zh-TW" altLang="en-US" sz="4400" dirty="0">
                <a:effectLst/>
              </a:rPr>
              <a:t>年雲林區主要入學管道</a:t>
            </a:r>
          </a:p>
        </p:txBody>
      </p:sp>
      <p:graphicFrame>
        <p:nvGraphicFramePr>
          <p:cNvPr id="4" name="表格 3"/>
          <p:cNvGraphicFramePr>
            <a:graphicFrameLocks noGrp="1"/>
          </p:cNvGraphicFramePr>
          <p:nvPr>
            <p:extLst/>
          </p:nvPr>
        </p:nvGraphicFramePr>
        <p:xfrm>
          <a:off x="344345" y="1260000"/>
          <a:ext cx="8449692" cy="4811760"/>
        </p:xfrm>
        <a:graphic>
          <a:graphicData uri="http://schemas.openxmlformats.org/drawingml/2006/table">
            <a:tbl>
              <a:tblPr firstRow="1" bandRow="1">
                <a:tableStyleId>{5C22544A-7EE6-4342-B048-85BDC9FD1C3A}</a:tableStyleId>
              </a:tblPr>
              <a:tblGrid>
                <a:gridCol w="2816564">
                  <a:extLst>
                    <a:ext uri="{9D8B030D-6E8A-4147-A177-3AD203B41FA5}">
                      <a16:colId xmlns="" xmlns:a16="http://schemas.microsoft.com/office/drawing/2014/main" val="20000"/>
                    </a:ext>
                  </a:extLst>
                </a:gridCol>
                <a:gridCol w="2816564">
                  <a:extLst>
                    <a:ext uri="{9D8B030D-6E8A-4147-A177-3AD203B41FA5}">
                      <a16:colId xmlns="" xmlns:a16="http://schemas.microsoft.com/office/drawing/2014/main" val="20001"/>
                    </a:ext>
                  </a:extLst>
                </a:gridCol>
                <a:gridCol w="2816564">
                  <a:extLst>
                    <a:ext uri="{9D8B030D-6E8A-4147-A177-3AD203B41FA5}">
                      <a16:colId xmlns=""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免試入學</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特色招生</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latin typeface="微軟正黑體" panose="020B0604030504040204" pitchFamily="34" charset="-120"/>
                          <a:ea typeface="微軟正黑體" panose="020B0604030504040204" pitchFamily="34" charset="-120"/>
                        </a:rPr>
                        <a:t>其他</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00B050"/>
                    </a:solidFill>
                  </a:tcPr>
                </a:tc>
                <a:extLst>
                  <a:ext uri="{0D108BD9-81ED-4DB2-BD59-A6C34878D82A}">
                    <a16:rowId xmlns="" xmlns:a16="http://schemas.microsoft.com/office/drawing/2014/main" val="10000"/>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分區</a:t>
                      </a:r>
                      <a:r>
                        <a:rPr kumimoji="0" lang="zh-TW" altLang="en-US" sz="2400" kern="1200" dirty="0">
                          <a:solidFill>
                            <a:schemeClr val="tx1"/>
                          </a:solidFill>
                          <a:latin typeface="微軟正黑體" panose="020B0604030504040204" pitchFamily="34" charset="-120"/>
                          <a:ea typeface="+mn-ea"/>
                        </a:rPr>
                        <a:t>免試</a:t>
                      </a:r>
                      <a:endParaRPr kumimoji="0" lang="zh-TW" altLang="en-US" sz="2400" kern="1200" dirty="0">
                        <a:solidFill>
                          <a:schemeClr val="tx1"/>
                        </a:solidFill>
                        <a:latin typeface="微軟正黑體" panose="020B0604030504040204" pitchFamily="34" charset="-12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mn-ea"/>
                          <a:cs typeface="+mn-cs"/>
                        </a:rPr>
                        <a:t>專業群科甄選入學</a:t>
                      </a:r>
                      <a:endParaRPr lang="zh-TW" altLang="en-US" sz="2000" dirty="0">
                        <a:solidFill>
                          <a:schemeClr val="tx1"/>
                        </a:solidFill>
                        <a:latin typeface="微軟正黑體" panose="020B0604030504040204" pitchFamily="34" charset="-120"/>
                        <a:ea typeface="+mn-ea"/>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實用技能學程</a:t>
                      </a:r>
                    </a:p>
                  </a:txBody>
                  <a:tcPr anchor="ctr">
                    <a:solidFill>
                      <a:srgbClr val="92D050"/>
                    </a:solidFill>
                  </a:tcPr>
                </a:tc>
                <a:extLst>
                  <a:ext uri="{0D108BD9-81ED-4DB2-BD59-A6C34878D82A}">
                    <a16:rowId xmlns="" xmlns:a16="http://schemas.microsoft.com/office/drawing/2014/main" val="10001"/>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直升入學</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藝才班甄選入學</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建教合作班</a:t>
                      </a:r>
                    </a:p>
                  </a:txBody>
                  <a:tcPr anchor="ctr"/>
                </a:tc>
                <a:extLst>
                  <a:ext uri="{0D108BD9-81ED-4DB2-BD59-A6C34878D82A}">
                    <a16:rowId xmlns="" xmlns:a16="http://schemas.microsoft.com/office/drawing/2014/main" val="10002"/>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技優甄審入學</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體育班甄選入學</a:t>
                      </a: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私校單獨招生</a:t>
                      </a:r>
                    </a:p>
                  </a:txBody>
                  <a:tcPr anchor="ctr">
                    <a:solidFill>
                      <a:srgbClr val="92D050"/>
                    </a:solidFill>
                  </a:tcPr>
                </a:tc>
                <a:extLst>
                  <a:ext uri="{0D108BD9-81ED-4DB2-BD59-A6C34878D82A}">
                    <a16:rowId xmlns="" xmlns:a16="http://schemas.microsoft.com/office/drawing/2014/main" val="10003"/>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mn-ea"/>
                        </a:rPr>
                        <a:t>五專優先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科學班甄選入學</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微軟正黑體" panose="020B0604030504040204" pitchFamily="34" charset="-120"/>
                          <a:ea typeface="微軟正黑體" panose="020B0604030504040204" pitchFamily="34" charset="-120"/>
                          <a:cs typeface="+mn-cs"/>
                        </a:rPr>
                        <a:t>（雲林區無學校辦理此管道，但學生可報名參加）</a:t>
                      </a:r>
                    </a:p>
                  </a:txBody>
                  <a:tcPr anchor="ctr">
                    <a:solidFill>
                      <a:schemeClr val="accent2">
                        <a:lumMod val="20000"/>
                        <a:lumOff val="80000"/>
                      </a:schemeClr>
                    </a:solidFill>
                  </a:tcP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實驗教育獨招</a:t>
                      </a:r>
                    </a:p>
                  </a:txBody>
                  <a:tcPr anchor="ctr"/>
                </a:tc>
                <a:extLst>
                  <a:ext uri="{0D108BD9-81ED-4DB2-BD59-A6C34878D82A}">
                    <a16:rowId xmlns="" xmlns:a16="http://schemas.microsoft.com/office/drawing/2014/main" val="10004"/>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五專</a:t>
                      </a:r>
                      <a:r>
                        <a:rPr kumimoji="0" lang="zh-TW" altLang="en-US" sz="2400" kern="1200" dirty="0">
                          <a:solidFill>
                            <a:schemeClr val="tx1"/>
                          </a:solidFill>
                          <a:latin typeface="微軟正黑體" panose="020B0604030504040204" pitchFamily="34" charset="-120"/>
                          <a:ea typeface="+mn-ea"/>
                        </a:rPr>
                        <a:t>聯合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lnSpc>
                          <a:spcPct val="100000"/>
                        </a:lnSpc>
                        <a:spcBef>
                          <a:spcPts val="0"/>
                        </a:spcBef>
                        <a:spcAft>
                          <a:spcPts val="0"/>
                        </a:spcAft>
                      </a:pPr>
                      <a:r>
                        <a:rPr lang="zh-TW" altLang="en-US" sz="2400" dirty="0">
                          <a:solidFill>
                            <a:schemeClr val="tx1"/>
                          </a:solidFill>
                          <a:latin typeface="微軟正黑體" panose="020B0604030504040204" pitchFamily="34" charset="-120"/>
                          <a:ea typeface="+mn-ea"/>
                        </a:rPr>
                        <a:t>考試分發入學</a:t>
                      </a:r>
                      <a:endParaRPr lang="en-US" altLang="zh-TW" sz="2400" dirty="0">
                        <a:solidFill>
                          <a:schemeClr val="tx1"/>
                        </a:solidFill>
                        <a:latin typeface="微軟正黑體" panose="020B0604030504040204" pitchFamily="34" charset="-120"/>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微軟正黑體" panose="020B0604030504040204" pitchFamily="34" charset="-120"/>
                          <a:ea typeface="+mn-ea"/>
                          <a:cs typeface="+mn-cs"/>
                        </a:rPr>
                        <a:t>（雲林區無學校辦理此管道，但學生可報名參加）</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身心障礙學生</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適性輔導就學安置</a:t>
                      </a:r>
                    </a:p>
                  </a:txBody>
                  <a:tcPr anchor="ctr">
                    <a:solidFill>
                      <a:srgbClr val="92D050"/>
                    </a:solidFill>
                  </a:tcPr>
                </a:tc>
                <a:extLst>
                  <a:ext uri="{0D108BD9-81ED-4DB2-BD59-A6C34878D82A}">
                    <a16:rowId xmlns="" xmlns:a16="http://schemas.microsoft.com/office/drawing/2014/main" val="10005"/>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軍校</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（雲林區無學校辦理此</a:t>
                      </a:r>
                      <a:r>
                        <a:rPr kumimoji="0" lang="zh-TW" altLang="en-US" sz="1400" kern="1200" dirty="0">
                          <a:solidFill>
                            <a:schemeClr val="tx1"/>
                          </a:solidFill>
                          <a:latin typeface="微軟正黑體" panose="020B0604030504040204" pitchFamily="34" charset="-120"/>
                          <a:ea typeface="微軟正黑體" panose="020B0604030504040204" pitchFamily="34" charset="-120"/>
                          <a:cs typeface="+mn-cs"/>
                        </a:rPr>
                        <a:t>管道</a:t>
                      </a:r>
                      <a:r>
                        <a:rPr lang="zh-TW" altLang="en-US" sz="1400" dirty="0">
                          <a:solidFill>
                            <a:schemeClr val="tx1"/>
                          </a:solidFill>
                          <a:latin typeface="微軟正黑體" panose="020B0604030504040204" pitchFamily="34" charset="-120"/>
                          <a:ea typeface="微軟正黑體" panose="020B0604030504040204" pitchFamily="34" charset="-120"/>
                        </a:rPr>
                        <a:t>，但學生可報名參加）</a:t>
                      </a:r>
                    </a:p>
                  </a:txBody>
                  <a:tcPr anchor="ctr"/>
                </a:tc>
                <a:extLst>
                  <a:ext uri="{0D108BD9-81ED-4DB2-BD59-A6C34878D82A}">
                    <a16:rowId xmlns="" xmlns:a16="http://schemas.microsoft.com/office/drawing/2014/main" val="10006"/>
                  </a:ext>
                </a:extLst>
              </a:tr>
            </a:tbl>
          </a:graphicData>
        </a:graphic>
      </p:graphicFrame>
      <p:sp>
        <p:nvSpPr>
          <p:cNvPr id="5" name="矩形 4"/>
          <p:cNvSpPr/>
          <p:nvPr/>
        </p:nvSpPr>
        <p:spPr>
          <a:xfrm>
            <a:off x="6084168" y="1772816"/>
            <a:ext cx="2592288" cy="1080120"/>
          </a:xfrm>
          <a:prstGeom prst="rect">
            <a:avLst/>
          </a:prstGeom>
          <a:noFill/>
          <a:ln w="57150"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70637715"/>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077" y="585459"/>
            <a:ext cx="1707923" cy="1331373"/>
          </a:xfrm>
          <a:prstGeom prst="rect">
            <a:avLst/>
          </a:prstGeom>
        </p:spPr>
      </p:pic>
      <p:sp>
        <p:nvSpPr>
          <p:cNvPr id="199683" name="Rectangle 3"/>
          <p:cNvSpPr>
            <a:spLocks noGrp="1" noChangeArrowheads="1"/>
          </p:cNvSpPr>
          <p:nvPr>
            <p:ph idx="1"/>
          </p:nvPr>
        </p:nvSpPr>
        <p:spPr>
          <a:xfrm>
            <a:off x="253387" y="1264216"/>
            <a:ext cx="8626207" cy="4973095"/>
          </a:xfrm>
        </p:spPr>
        <p:txBody>
          <a:bodyPr>
            <a:noAutofit/>
          </a:bodyPr>
          <a:lstStyle/>
          <a:p>
            <a:pPr marL="109728" indent="0">
              <a:spcBef>
                <a:spcPts val="0"/>
              </a:spcBef>
              <a:buNone/>
              <a:defRPr/>
            </a:pPr>
            <a:r>
              <a:rPr lang="zh-TW" altLang="zh-TW" sz="2800" u="sng" dirty="0">
                <a:solidFill>
                  <a:srgbClr val="C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免試、免學費，採填志願分發</a:t>
            </a:r>
            <a:endParaRPr lang="en-US" altLang="zh-TW" sz="2800" u="sng" dirty="0">
              <a:solidFill>
                <a:srgbClr val="C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ts val="0"/>
              </a:spcBef>
              <a:defRPr/>
            </a:pPr>
            <a:r>
              <a:rPr lang="zh-TW" altLang="zh-TW" sz="2800" dirty="0">
                <a:latin typeface="微軟正黑體" panose="020B0604030504040204" pitchFamily="34" charset="-120"/>
                <a:ea typeface="微軟正黑體" panose="020B0604030504040204" pitchFamily="34" charset="-120"/>
              </a:rPr>
              <a:t>實用技能學程</a:t>
            </a:r>
            <a:r>
              <a:rPr lang="zh-TW" altLang="en-US" sz="2800" dirty="0">
                <a:latin typeface="微軟正黑體" panose="020B0604030504040204" pitchFamily="34" charset="-120"/>
                <a:ea typeface="微軟正黑體" panose="020B0604030504040204" pitchFamily="34" charset="-120"/>
              </a:rPr>
              <a:t>是</a:t>
            </a:r>
            <a:r>
              <a:rPr lang="zh-TW" altLang="zh-TW" sz="2800" dirty="0">
                <a:latin typeface="微軟正黑體" panose="020B0604030504040204" pitchFamily="34" charset="-120"/>
                <a:ea typeface="微軟正黑體" panose="020B0604030504040204" pitchFamily="34" charset="-120"/>
              </a:rPr>
              <a:t>延續國中技藝教育</a:t>
            </a:r>
            <a:r>
              <a:rPr lang="zh-TW" altLang="en-US" sz="2800" dirty="0">
                <a:latin typeface="微軟正黑體" panose="020B0604030504040204" pitchFamily="34" charset="-120"/>
                <a:ea typeface="微軟正黑體" panose="020B0604030504040204" pitchFamily="34" charset="-120"/>
              </a:rPr>
              <a:t>，專為</a:t>
            </a:r>
            <a:r>
              <a:rPr lang="zh-TW" altLang="zh-TW" sz="2800" dirty="0">
                <a:latin typeface="微軟正黑體" panose="020B0604030504040204" pitchFamily="34" charset="-120"/>
                <a:ea typeface="微軟正黑體" panose="020B0604030504040204" pitchFamily="34" charset="-120"/>
              </a:rPr>
              <a:t>具有技藝</a:t>
            </a:r>
            <a:r>
              <a:rPr lang="zh-TW" altLang="en-US" sz="2800" dirty="0">
                <a:latin typeface="微軟正黑體" panose="020B0604030504040204" pitchFamily="34" charset="-120"/>
                <a:ea typeface="微軟正黑體" panose="020B0604030504040204" pitchFamily="34" charset="-120"/>
              </a:rPr>
              <a:t>學習興趣</a:t>
            </a:r>
            <a:r>
              <a:rPr lang="zh-TW" altLang="zh-TW" sz="2800" dirty="0">
                <a:latin typeface="微軟正黑體" panose="020B0604030504040204" pitchFamily="34" charset="-120"/>
                <a:ea typeface="微軟正黑體" panose="020B0604030504040204" pitchFamily="34" charset="-120"/>
              </a:rPr>
              <a:t>、就業意願</a:t>
            </a:r>
            <a:r>
              <a:rPr lang="zh-TW" altLang="en-US" sz="2800" dirty="0">
                <a:latin typeface="微軟正黑體" panose="020B0604030504040204" pitchFamily="34" charset="-120"/>
                <a:ea typeface="微軟正黑體" panose="020B0604030504040204" pitchFamily="34" charset="-120"/>
              </a:rPr>
              <a:t>高並且想</a:t>
            </a:r>
            <a:r>
              <a:rPr lang="zh-TW" altLang="zh-TW" sz="2800" dirty="0">
                <a:latin typeface="微軟正黑體" panose="020B0604030504040204" pitchFamily="34" charset="-120"/>
                <a:ea typeface="微軟正黑體" panose="020B0604030504040204" pitchFamily="34" charset="-120"/>
              </a:rPr>
              <a:t>學習一技之長的學生</a:t>
            </a:r>
            <a:r>
              <a:rPr lang="zh-TW" altLang="en-US" sz="2800" dirty="0">
                <a:latin typeface="微軟正黑體" panose="020B0604030504040204" pitchFamily="34" charset="-120"/>
                <a:ea typeface="微軟正黑體" panose="020B0604030504040204" pitchFamily="34" charset="-120"/>
              </a:rPr>
              <a:t>，所</a:t>
            </a:r>
            <a:r>
              <a:rPr lang="zh-TW" altLang="zh-TW" sz="2800" dirty="0">
                <a:latin typeface="微軟正黑體" panose="020B0604030504040204" pitchFamily="34" charset="-120"/>
                <a:ea typeface="微軟正黑體" panose="020B0604030504040204" pitchFamily="34" charset="-120"/>
              </a:rPr>
              <a:t>設計</a:t>
            </a:r>
            <a:r>
              <a:rPr lang="zh-TW" altLang="en-US" sz="2800" dirty="0">
                <a:latin typeface="微軟正黑體" panose="020B0604030504040204" pitchFamily="34" charset="-120"/>
                <a:ea typeface="微軟正黑體" panose="020B0604030504040204" pitchFamily="34" charset="-120"/>
              </a:rPr>
              <a:t>之</a:t>
            </a:r>
            <a:r>
              <a:rPr lang="zh-TW" altLang="zh-TW" sz="2800" dirty="0">
                <a:latin typeface="微軟正黑體" panose="020B0604030504040204" pitchFamily="34" charset="-120"/>
                <a:ea typeface="微軟正黑體" panose="020B0604030504040204" pitchFamily="34" charset="-120"/>
              </a:rPr>
              <a:t>一種學習環境</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pPr>
              <a:spcBef>
                <a:spcPts val="0"/>
              </a:spcBef>
              <a:defRPr/>
            </a:pPr>
            <a:r>
              <a:rPr lang="zh-TW" altLang="zh-TW" sz="2800" dirty="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課程以</a:t>
            </a:r>
            <a:r>
              <a:rPr lang="zh-TW" altLang="zh-TW" sz="28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就業導向</a:t>
            </a:r>
            <a:r>
              <a:rPr lang="zh-TW" altLang="zh-TW" sz="2800" dirty="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為主</a:t>
            </a:r>
            <a:r>
              <a:rPr lang="zh-TW" altLang="en-US" sz="2800" dirty="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zh-TW" sz="2800" dirty="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學科為輔</a:t>
            </a:r>
            <a:r>
              <a:rPr lang="zh-TW" altLang="en-US" sz="2800" dirty="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zh-TW" sz="2800" dirty="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實用技能班雖然也很重視實習，但不像建教班有半數時間在工作。</a:t>
            </a:r>
            <a:endParaRPr lang="en-US" altLang="zh-TW" sz="2800" dirty="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ts val="0"/>
              </a:spcBef>
              <a:defRPr/>
            </a:pPr>
            <a:r>
              <a:rPr lang="zh-TW" altLang="en-US" sz="2800" dirty="0">
                <a:solidFill>
                  <a:srgbClr val="FF0000"/>
                </a:solidFill>
                <a:latin typeface="微軟正黑體" panose="020B0604030504040204" pitchFamily="34" charset="-120"/>
                <a:ea typeface="微軟正黑體" panose="020B0604030504040204" pitchFamily="34" charset="-120"/>
              </a:rPr>
              <a:t>免費</a:t>
            </a:r>
            <a:r>
              <a:rPr lang="zh-TW" altLang="en-US" sz="2800" dirty="0">
                <a:latin typeface="微軟正黑體" panose="020B0604030504040204" pitchFamily="34" charset="-120"/>
                <a:ea typeface="微軟正黑體" panose="020B0604030504040204" pitchFamily="34" charset="-120"/>
              </a:rPr>
              <a:t>提供統一編印之</a:t>
            </a:r>
            <a:r>
              <a:rPr lang="zh-TW" altLang="en-US" sz="2800" dirty="0">
                <a:solidFill>
                  <a:srgbClr val="FF0000"/>
                </a:solidFill>
                <a:latin typeface="微軟正黑體" panose="020B0604030504040204" pitchFamily="34" charset="-120"/>
                <a:ea typeface="微軟正黑體" panose="020B0604030504040204" pitchFamily="34" charset="-120"/>
              </a:rPr>
              <a:t>國文、英文及數學</a:t>
            </a:r>
            <a:r>
              <a:rPr lang="zh-TW" altLang="en-US" sz="2800" dirty="0">
                <a:latin typeface="微軟正黑體" panose="020B0604030504040204" pitchFamily="34" charset="-120"/>
                <a:ea typeface="微軟正黑體" panose="020B0604030504040204" pitchFamily="34" charset="-120"/>
              </a:rPr>
              <a:t>等</a:t>
            </a: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科</a:t>
            </a:r>
            <a:r>
              <a:rPr lang="zh-TW" altLang="en-US" sz="2800" dirty="0">
                <a:solidFill>
                  <a:srgbClr val="FF0000"/>
                </a:solidFill>
                <a:latin typeface="微軟正黑體" panose="020B0604030504040204" pitchFamily="34" charset="-120"/>
                <a:ea typeface="微軟正黑體" panose="020B0604030504040204" pitchFamily="34" charset="-120"/>
              </a:rPr>
              <a:t>課本</a:t>
            </a:r>
            <a:r>
              <a:rPr lang="zh-TW" altLang="en-US" sz="2800" dirty="0">
                <a:latin typeface="微軟正黑體" panose="020B0604030504040204" pitchFamily="34" charset="-120"/>
                <a:ea typeface="微軟正黑體" panose="020B0604030504040204" pitchFamily="34" charset="-120"/>
              </a:rPr>
              <a:t>，減少學生負擔。</a:t>
            </a:r>
            <a:endParaRPr lang="en-US" altLang="zh-TW" sz="2800" dirty="0">
              <a:latin typeface="微軟正黑體" panose="020B0604030504040204" pitchFamily="34" charset="-120"/>
              <a:ea typeface="微軟正黑體" panose="020B0604030504040204" pitchFamily="34" charset="-120"/>
            </a:endParaRPr>
          </a:p>
          <a:p>
            <a:pPr>
              <a:spcBef>
                <a:spcPts val="0"/>
              </a:spcBef>
              <a:defRPr/>
            </a:pPr>
            <a:r>
              <a:rPr lang="zh-TW" altLang="en-US" sz="2800" dirty="0">
                <a:latin typeface="微軟正黑體" panose="020B0604030504040204" pitchFamily="34" charset="-120"/>
                <a:ea typeface="微軟正黑體" panose="020B0604030504040204" pitchFamily="34" charset="-120"/>
              </a:rPr>
              <a:t>招生方式</a:t>
            </a:r>
            <a:endParaRPr lang="en-US" altLang="zh-TW" sz="2800" dirty="0">
              <a:latin typeface="微軟正黑體" panose="020B0604030504040204" pitchFamily="34" charset="-120"/>
              <a:ea typeface="微軟正黑體" panose="020B0604030504040204" pitchFamily="34" charset="-120"/>
            </a:endParaRPr>
          </a:p>
          <a:p>
            <a:pPr lvl="1">
              <a:spcBef>
                <a:spcPts val="0"/>
              </a:spcBef>
            </a:pPr>
            <a:r>
              <a:rPr lang="zh-TW" altLang="zh-TW" sz="2400" dirty="0">
                <a:solidFill>
                  <a:srgbClr val="FF0000"/>
                </a:solidFill>
                <a:latin typeface="微軟正黑體" panose="020B0604030504040204" pitchFamily="34" charset="-120"/>
                <a:ea typeface="微軟正黑體" panose="020B0604030504040204" pitchFamily="34" charset="-120"/>
              </a:rPr>
              <a:t>報名人數未超過學校招生名額</a:t>
            </a:r>
            <a:r>
              <a:rPr lang="zh-TW" altLang="en-US" sz="2400" dirty="0">
                <a:solidFill>
                  <a:srgbClr val="FF0000"/>
                </a:solidFill>
                <a:latin typeface="微軟正黑體" panose="020B0604030504040204" pitchFamily="34" charset="-120"/>
                <a:ea typeface="微軟正黑體" panose="020B0604030504040204" pitchFamily="34" charset="-120"/>
              </a:rPr>
              <a:t>：</a:t>
            </a:r>
            <a:r>
              <a:rPr lang="zh-TW" altLang="zh-TW" sz="2400" dirty="0">
                <a:solidFill>
                  <a:srgbClr val="FF0000"/>
                </a:solidFill>
                <a:latin typeface="微軟正黑體" panose="020B0604030504040204" pitchFamily="34" charset="-120"/>
                <a:ea typeface="微軟正黑體" panose="020B0604030504040204" pitchFamily="34" charset="-120"/>
              </a:rPr>
              <a:t>全額錄取</a:t>
            </a:r>
            <a:r>
              <a:rPr lang="zh-TW" altLang="en-US" sz="2400" dirty="0">
                <a:solidFill>
                  <a:srgbClr val="FF0000"/>
                </a:solidFill>
                <a:latin typeface="微軟正黑體" panose="020B0604030504040204" pitchFamily="34" charset="-120"/>
                <a:ea typeface="微軟正黑體" panose="020B0604030504040204" pitchFamily="34" charset="-120"/>
              </a:rPr>
              <a:t>。</a:t>
            </a:r>
            <a:endParaRPr lang="zh-TW" altLang="zh-TW" sz="2400" dirty="0">
              <a:solidFill>
                <a:srgbClr val="FF0000"/>
              </a:solidFill>
              <a:latin typeface="微軟正黑體" panose="020B0604030504040204" pitchFamily="34" charset="-120"/>
              <a:ea typeface="微軟正黑體" panose="020B0604030504040204" pitchFamily="34" charset="-120"/>
            </a:endParaRPr>
          </a:p>
          <a:p>
            <a:pPr lvl="1">
              <a:spcBef>
                <a:spcPts val="0"/>
              </a:spcBef>
            </a:pPr>
            <a:r>
              <a:rPr lang="zh-TW" altLang="zh-TW" sz="2400" dirty="0">
                <a:solidFill>
                  <a:srgbClr val="FF0000"/>
                </a:solidFill>
                <a:latin typeface="微軟正黑體" panose="020B0604030504040204" pitchFamily="34" charset="-120"/>
                <a:ea typeface="微軟正黑體" panose="020B0604030504040204" pitchFamily="34" charset="-120"/>
              </a:rPr>
              <a:t>以免試方式為之，採志願序分發</a:t>
            </a:r>
            <a:r>
              <a:rPr lang="zh-TW" altLang="en-US" sz="2400" dirty="0">
                <a:solidFill>
                  <a:srgbClr val="FF0000"/>
                </a:solidFill>
                <a:latin typeface="微軟正黑體" panose="020B0604030504040204" pitchFamily="34" charset="-120"/>
                <a:ea typeface="微軟正黑體" panose="020B0604030504040204" pitchFamily="34" charset="-120"/>
              </a:rPr>
              <a:t>。</a:t>
            </a:r>
            <a:endParaRPr lang="en-US" altLang="zh-TW" sz="2400" dirty="0">
              <a:solidFill>
                <a:srgbClr val="FF0000"/>
              </a:solidFill>
              <a:latin typeface="微軟正黑體" panose="020B0604030504040204" pitchFamily="34" charset="-120"/>
              <a:ea typeface="微軟正黑體" panose="020B0604030504040204" pitchFamily="34" charset="-120"/>
            </a:endParaRPr>
          </a:p>
          <a:p>
            <a:pPr lvl="1">
              <a:spcBef>
                <a:spcPts val="0"/>
              </a:spcBef>
            </a:pPr>
            <a:r>
              <a:rPr lang="zh-TW" altLang="zh-TW" sz="2400" dirty="0">
                <a:solidFill>
                  <a:srgbClr val="FF0000"/>
                </a:solidFill>
                <a:latin typeface="微軟正黑體" panose="020B0604030504040204" pitchFamily="34" charset="-120"/>
                <a:ea typeface="微軟正黑體" panose="020B0604030504040204" pitchFamily="34" charset="-120"/>
              </a:rPr>
              <a:t>報名人數超過學校招生名額</a:t>
            </a:r>
            <a:r>
              <a:rPr lang="zh-TW" altLang="en-US" sz="2400" dirty="0">
                <a:solidFill>
                  <a:srgbClr val="FF0000"/>
                </a:solidFill>
                <a:latin typeface="微軟正黑體" panose="020B0604030504040204" pitchFamily="34" charset="-120"/>
              </a:rPr>
              <a:t>：</a:t>
            </a:r>
            <a:r>
              <a:rPr lang="zh-TW" altLang="zh-TW" sz="2400" dirty="0">
                <a:solidFill>
                  <a:srgbClr val="FF0000"/>
                </a:solidFill>
                <a:latin typeface="微軟正黑體" panose="020B0604030504040204" pitchFamily="34" charset="-120"/>
                <a:ea typeface="微軟正黑體" panose="020B0604030504040204" pitchFamily="34" charset="-120"/>
              </a:rPr>
              <a:t>依分發及比序項目錄取</a:t>
            </a:r>
            <a:r>
              <a:rPr lang="zh-TW" altLang="en-US" sz="2400" dirty="0">
                <a:solidFill>
                  <a:srgbClr val="FF0000"/>
                </a:solidFill>
                <a:latin typeface="微軟正黑體" panose="020B0604030504040204" pitchFamily="34" charset="-120"/>
                <a:ea typeface="微軟正黑體" panose="020B0604030504040204" pitchFamily="34" charset="-120"/>
              </a:rPr>
              <a:t>。</a:t>
            </a:r>
            <a:endParaRPr lang="en-US" sz="2400" dirty="0">
              <a:latin typeface="微軟正黑體" panose="020B0604030504040204" pitchFamily="34" charset="-120"/>
              <a:ea typeface="微軟正黑體" panose="020B0604030504040204" pitchFamily="34" charset="-120"/>
            </a:endParaRPr>
          </a:p>
        </p:txBody>
      </p:sp>
      <p:sp>
        <p:nvSpPr>
          <p:cNvPr id="199682" name="Rectangle 2"/>
          <p:cNvSpPr>
            <a:spLocks noGrp="1" noChangeArrowheads="1"/>
          </p:cNvSpPr>
          <p:nvPr>
            <p:ph type="title"/>
          </p:nvPr>
        </p:nvSpPr>
        <p:spPr>
          <a:xfrm>
            <a:off x="0" y="4217"/>
            <a:ext cx="9144000" cy="1260000"/>
          </a:xfrm>
        </p:spPr>
        <p:txBody>
          <a:bodyPr>
            <a:normAutofit/>
          </a:bodyPr>
          <a:lstStyle/>
          <a:p>
            <a:pPr algn="ctr"/>
            <a:r>
              <a:rPr lang="en-US" sz="4400" b="1" dirty="0" err="1">
                <a:solidFill>
                  <a:srgbClr val="0000FF"/>
                </a:solidFill>
                <a:latin typeface="微軟正黑體" panose="020B0604030504040204" pitchFamily="34" charset="-120"/>
                <a:ea typeface="微軟正黑體" panose="020B0604030504040204" pitchFamily="34" charset="-120"/>
              </a:rPr>
              <a:t>實用技能學程</a:t>
            </a:r>
            <a:r>
              <a:rPr lang="zh-TW" altLang="en-US" sz="4400" dirty="0">
                <a:solidFill>
                  <a:srgbClr val="0000FF"/>
                </a:solidFill>
                <a:latin typeface="微軟正黑體" panose="020B0604030504040204" pitchFamily="34" charset="-120"/>
                <a:ea typeface="微軟正黑體" panose="020B0604030504040204" pitchFamily="34" charset="-120"/>
              </a:rPr>
              <a:t>輔導分發入學</a:t>
            </a:r>
          </a:p>
        </p:txBody>
      </p:sp>
    </p:spTree>
    <p:extLst>
      <p:ext uri="{BB962C8B-B14F-4D97-AF65-F5344CB8AC3E}">
        <p14:creationId xmlns:p14="http://schemas.microsoft.com/office/powerpoint/2010/main" val="2097465117"/>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2188"/>
            <a:ext cx="9144000" cy="1296000"/>
          </a:xfrm>
        </p:spPr>
        <p:txBody>
          <a:bodyPr>
            <a:noAutofit/>
          </a:bodyPr>
          <a:lstStyle/>
          <a:p>
            <a:pPr algn="ctr"/>
            <a:r>
              <a:rPr lang="zh-TW" altLang="en-US" sz="4400" dirty="0">
                <a:latin typeface="微軟正黑體" panose="020B0604030504040204" pitchFamily="34" charset="-120"/>
              </a:rPr>
              <a:t>實用技能學程輔導分發入學</a:t>
            </a:r>
            <a:r>
              <a:rPr lang="zh-TW" altLang="en-US" sz="4400" dirty="0">
                <a:latin typeface="微軟正黑體" panose="020B0604030504040204" pitchFamily="34" charset="-120"/>
                <a:ea typeface="微軟正黑體" panose="020B0604030504040204" pitchFamily="34" charset="-120"/>
              </a:rPr>
              <a:t>流程</a:t>
            </a:r>
          </a:p>
        </p:txBody>
      </p:sp>
      <p:sp>
        <p:nvSpPr>
          <p:cNvPr id="15" name="矩形 14"/>
          <p:cNvSpPr/>
          <p:nvPr/>
        </p:nvSpPr>
        <p:spPr>
          <a:xfrm>
            <a:off x="971600" y="1628800"/>
            <a:ext cx="2520000" cy="136800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報名</a:t>
            </a:r>
            <a:r>
              <a:rPr lang="en-US" altLang="zh-TW" sz="2200" b="1" dirty="0">
                <a:solidFill>
                  <a:srgbClr val="FFFF00"/>
                </a:solidFill>
                <a:latin typeface="微軟正黑體" panose="020B0604030504040204" pitchFamily="34" charset="-120"/>
                <a:ea typeface="微軟正黑體" panose="020B0604030504040204" pitchFamily="34" charset="-120"/>
              </a:rPr>
              <a:t>(</a:t>
            </a:r>
            <a:r>
              <a:rPr lang="zh-TW" altLang="en-US" sz="2200" b="1" dirty="0">
                <a:solidFill>
                  <a:srgbClr val="FFFF00"/>
                </a:solidFill>
                <a:latin typeface="微軟正黑體" panose="020B0604030504040204" pitchFamily="34" charset="-120"/>
                <a:ea typeface="微軟正黑體" panose="020B0604030504040204" pitchFamily="34" charset="-120"/>
              </a:rPr>
              <a:t>繳件</a:t>
            </a:r>
            <a:r>
              <a:rPr lang="en-US" altLang="zh-TW" sz="2200" b="1" dirty="0">
                <a:solidFill>
                  <a:srgbClr val="FFFF00"/>
                </a:solidFill>
                <a:latin typeface="微軟正黑體" panose="020B0604030504040204" pitchFamily="34" charset="-120"/>
                <a:ea typeface="微軟正黑體" panose="020B0604030504040204" pitchFamily="34" charset="-120"/>
              </a:rPr>
              <a:t>)</a:t>
            </a:r>
          </a:p>
          <a:p>
            <a:pPr algn="ctr"/>
            <a:r>
              <a:rPr lang="en-US" altLang="zh-TW" sz="2000" b="1" dirty="0">
                <a:latin typeface="微軟正黑體" panose="020B0604030504040204" pitchFamily="34" charset="-120"/>
              </a:rPr>
              <a:t>5/21(</a:t>
            </a:r>
            <a:r>
              <a:rPr lang="zh-TW" altLang="en-US" sz="2000" b="1" dirty="0">
                <a:latin typeface="微軟正黑體" panose="020B0604030504040204" pitchFamily="34" charset="-120"/>
              </a:rPr>
              <a:t>四</a:t>
            </a:r>
            <a:r>
              <a:rPr lang="en-US" altLang="zh-TW" sz="2000" b="1" dirty="0">
                <a:latin typeface="微軟正黑體" panose="020B0604030504040204" pitchFamily="34" charset="-120"/>
              </a:rPr>
              <a:t>)~5/22(</a:t>
            </a:r>
            <a:r>
              <a:rPr lang="zh-TW" altLang="en-US" sz="2000" b="1" dirty="0">
                <a:latin typeface="微軟正黑體" panose="020B0604030504040204" pitchFamily="34" charset="-120"/>
              </a:rPr>
              <a:t>五</a:t>
            </a:r>
            <a:r>
              <a:rPr lang="en-US" altLang="zh-TW" sz="2000" b="1" dirty="0">
                <a:latin typeface="微軟正黑體" panose="020B0604030504040204" pitchFamily="34" charset="-120"/>
              </a:rPr>
              <a:t>)</a:t>
            </a:r>
          </a:p>
        </p:txBody>
      </p:sp>
      <p:sp>
        <p:nvSpPr>
          <p:cNvPr id="26" name="矩形 25"/>
          <p:cNvSpPr/>
          <p:nvPr/>
        </p:nvSpPr>
        <p:spPr>
          <a:xfrm>
            <a:off x="971600" y="4149080"/>
            <a:ext cx="2520192"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放榜</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6/8</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一</a:t>
            </a:r>
            <a:r>
              <a:rPr lang="en-US" altLang="zh-TW" sz="2000" b="1" dirty="0">
                <a:latin typeface="微軟正黑體" panose="020B0604030504040204" pitchFamily="34" charset="-120"/>
              </a:rPr>
              <a:t>) 11:00</a:t>
            </a:r>
            <a:endParaRPr lang="zh-TW" altLang="en-US" sz="2000" b="1" dirty="0">
              <a:latin typeface="微軟正黑體" panose="020B0604030504040204" pitchFamily="34" charset="-120"/>
              <a:ea typeface="微軟正黑體" panose="020B0604030504040204" pitchFamily="34" charset="-120"/>
            </a:endParaRPr>
          </a:p>
        </p:txBody>
      </p:sp>
      <p:sp>
        <p:nvSpPr>
          <p:cNvPr id="35" name="矩形 34"/>
          <p:cNvSpPr/>
          <p:nvPr/>
        </p:nvSpPr>
        <p:spPr>
          <a:xfrm>
            <a:off x="5652120" y="1628800"/>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報到</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6/11</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四</a:t>
            </a:r>
            <a:r>
              <a:rPr lang="en-US" altLang="zh-TW" sz="2000" b="1" dirty="0">
                <a:latin typeface="微軟正黑體" panose="020B0604030504040204" pitchFamily="34" charset="-120"/>
              </a:rPr>
              <a:t>) 11:00</a:t>
            </a:r>
            <a:r>
              <a:rPr lang="zh-TW" altLang="en-US" sz="2000" b="1" dirty="0">
                <a:latin typeface="微軟正黑體" panose="020B0604030504040204" pitchFamily="34" charset="-120"/>
                <a:ea typeface="微軟正黑體" panose="020B0604030504040204" pitchFamily="34" charset="-120"/>
              </a:rPr>
              <a:t>前</a:t>
            </a:r>
          </a:p>
        </p:txBody>
      </p:sp>
      <p:sp>
        <p:nvSpPr>
          <p:cNvPr id="36" name="矩形 35"/>
          <p:cNvSpPr/>
          <p:nvPr/>
        </p:nvSpPr>
        <p:spPr>
          <a:xfrm>
            <a:off x="5646350" y="4149080"/>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放棄錄取資格</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不滿意錄取學校或未錄取</a:t>
            </a:r>
            <a:r>
              <a:rPr lang="en-US" altLang="zh-TW" sz="2000" b="1" dirty="0">
                <a:latin typeface="微軟正黑體" panose="020B0604030504040204" pitchFamily="34" charset="-120"/>
                <a:ea typeface="微軟正黑體" panose="020B0604030504040204" pitchFamily="34" charset="-120"/>
              </a:rPr>
              <a:t>)</a:t>
            </a:r>
          </a:p>
          <a:p>
            <a:pPr algn="ctr"/>
            <a:r>
              <a:rPr lang="en-US" altLang="zh-TW" sz="2000" b="1" dirty="0">
                <a:latin typeface="微軟正黑體" panose="020B0604030504040204" pitchFamily="34" charset="-120"/>
                <a:ea typeface="微軟正黑體" panose="020B0604030504040204" pitchFamily="34" charset="-120"/>
              </a:rPr>
              <a:t>6/12</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五</a:t>
            </a:r>
            <a:r>
              <a:rPr lang="en-US" altLang="zh-TW" sz="2000" b="1" dirty="0">
                <a:latin typeface="微軟正黑體" panose="020B0604030504040204" pitchFamily="34" charset="-120"/>
              </a:rPr>
              <a:t>) 12:00</a:t>
            </a:r>
            <a:r>
              <a:rPr lang="zh-TW" altLang="en-US" sz="2000" b="1" dirty="0">
                <a:latin typeface="微軟正黑體" panose="020B0604030504040204" pitchFamily="34" charset="-120"/>
              </a:rPr>
              <a:t>前</a:t>
            </a:r>
            <a:endParaRPr lang="zh-TW" altLang="en-US" sz="2000" b="1" dirty="0">
              <a:latin typeface="微軟正黑體" panose="020B0604030504040204" pitchFamily="34" charset="-120"/>
              <a:ea typeface="微軟正黑體" panose="020B0604030504040204" pitchFamily="34" charset="-120"/>
            </a:endParaRPr>
          </a:p>
        </p:txBody>
      </p:sp>
      <p:cxnSp>
        <p:nvCxnSpPr>
          <p:cNvPr id="39" name="直線單箭頭接點 38"/>
          <p:cNvCxnSpPr>
            <a:stCxn id="35" idx="2"/>
          </p:cNvCxnSpPr>
          <p:nvPr/>
        </p:nvCxnSpPr>
        <p:spPr>
          <a:xfrm flipH="1">
            <a:off x="6906352" y="2996800"/>
            <a:ext cx="5768" cy="115228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p:cNvCxnSpPr>
            <a:stCxn id="15" idx="2"/>
            <a:endCxn id="26" idx="0"/>
          </p:cNvCxnSpPr>
          <p:nvPr/>
        </p:nvCxnSpPr>
        <p:spPr>
          <a:xfrm rot="16200000" flipH="1">
            <a:off x="1655508" y="3572892"/>
            <a:ext cx="1152280" cy="96"/>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7" name="肘形接點 36"/>
          <p:cNvCxnSpPr>
            <a:stCxn id="26" idx="3"/>
            <a:endCxn id="35" idx="1"/>
          </p:cNvCxnSpPr>
          <p:nvPr/>
        </p:nvCxnSpPr>
        <p:spPr>
          <a:xfrm flipV="1">
            <a:off x="3491792" y="2312800"/>
            <a:ext cx="2160328" cy="2520280"/>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949434"/>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0" y="3213100"/>
            <a:ext cx="8642350" cy="2735263"/>
          </a:xfrm>
        </p:spPr>
        <p:txBody>
          <a:bodyPr rtlCol="0">
            <a:noAutofit/>
          </a:bodyPr>
          <a:lstStyle/>
          <a:p>
            <a:pPr marL="0" indent="0" eaLnBrk="1" fontAlgn="auto" hangingPunct="1">
              <a:spcBef>
                <a:spcPts val="0"/>
              </a:spcBef>
              <a:spcAft>
                <a:spcPts val="0"/>
              </a:spcAft>
              <a:buNone/>
              <a:defRPr/>
            </a:pP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招生方式</a:t>
            </a:r>
            <a:endParaRPr lang="en-US" altLang="zh-TW"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buFontTx/>
              <a:buBlip>
                <a:blip r:embed="rId3"/>
              </a:buBlip>
              <a:defRPr/>
            </a:pPr>
            <a:r>
              <a:rPr lang="zh-TW" altLang="zh-TW" sz="2800" b="1" dirty="0">
                <a:solidFill>
                  <a:srgbClr val="FF0000"/>
                </a:solidFill>
                <a:latin typeface="微軟正黑體" panose="020B0604030504040204" pitchFamily="34" charset="-120"/>
                <a:ea typeface="微軟正黑體" panose="020B0604030504040204" pitchFamily="34" charset="-120"/>
              </a:rPr>
              <a:t>各校自行招生</a:t>
            </a:r>
            <a:r>
              <a:rPr lang="zh-TW" altLang="zh-TW" sz="2800" dirty="0">
                <a:latin typeface="微軟正黑體" panose="020B0604030504040204" pitchFamily="34" charset="-120"/>
                <a:ea typeface="微軟正黑體" panose="020B0604030504040204" pitchFamily="34" charset="-120"/>
              </a:rPr>
              <a:t>，</a:t>
            </a:r>
            <a:r>
              <a:rPr lang="zh-TW" altLang="zh-TW" sz="2800" dirty="0">
                <a:solidFill>
                  <a:srgbClr val="33817F"/>
                </a:solidFill>
                <a:latin typeface="微軟正黑體" panose="020B0604030504040204" pitchFamily="34" charset="-120"/>
                <a:ea typeface="微軟正黑體" panose="020B0604030504040204" pitchFamily="34" charset="-120"/>
              </a:rPr>
              <a:t>招生對象不受免試就學區規定之限制。</a:t>
            </a:r>
          </a:p>
          <a:p>
            <a:pPr eaLnBrk="1" fontAlgn="auto" hangingPunct="1">
              <a:spcBef>
                <a:spcPts val="0"/>
              </a:spcBef>
              <a:spcAft>
                <a:spcPts val="0"/>
              </a:spcAft>
              <a:buFontTx/>
              <a:buBlip>
                <a:blip r:embed="rId3"/>
              </a:buBlip>
              <a:defRPr/>
            </a:pPr>
            <a:r>
              <a:rPr lang="zh-TW" altLang="zh-TW" sz="2800" dirty="0">
                <a:solidFill>
                  <a:srgbClr val="33817F"/>
                </a:solidFill>
                <a:latin typeface="微軟正黑體" panose="020B0604030504040204" pitchFamily="34" charset="-120"/>
                <a:ea typeface="微軟正黑體" panose="020B0604030504040204" pitchFamily="34" charset="-120"/>
              </a:rPr>
              <a:t>採免試入學，不採計學生於國中階段之在校學習領域評量成績。若報考學生人數高於主管機關核定之招生名額時，採面談、口試、實作等方式辦理評選</a:t>
            </a:r>
            <a:r>
              <a:rPr lang="zh-TW" altLang="en-US" sz="2800" dirty="0">
                <a:solidFill>
                  <a:srgbClr val="33817F"/>
                </a:solidFill>
                <a:latin typeface="微軟正黑體" panose="020B0604030504040204" pitchFamily="34" charset="-120"/>
                <a:ea typeface="微軟正黑體" panose="020B0604030504040204" pitchFamily="34" charset="-120"/>
              </a:rPr>
              <a:t>，</a:t>
            </a:r>
            <a:r>
              <a:rPr lang="zh-TW" altLang="zh-TW" sz="2800" b="1" dirty="0">
                <a:solidFill>
                  <a:srgbClr val="FF0000"/>
                </a:solidFill>
                <a:latin typeface="微軟正黑體" panose="020B0604030504040204" pitchFamily="34" charset="-120"/>
                <a:ea typeface="微軟正黑體" panose="020B0604030504040204" pitchFamily="34" charset="-120"/>
              </a:rPr>
              <a:t>評選成績相同時，以經濟弱勢者優先錄取</a:t>
            </a:r>
            <a:r>
              <a:rPr lang="zh-TW" altLang="zh-TW" sz="2800" dirty="0">
                <a:latin typeface="微軟正黑體" panose="020B0604030504040204" pitchFamily="34" charset="-120"/>
                <a:ea typeface="微軟正黑體" panose="020B0604030504040204" pitchFamily="34" charset="-120"/>
              </a:rPr>
              <a:t>。</a:t>
            </a:r>
          </a:p>
        </p:txBody>
      </p:sp>
      <p:sp>
        <p:nvSpPr>
          <p:cNvPr id="5" name="矩形 4"/>
          <p:cNvSpPr/>
          <p:nvPr/>
        </p:nvSpPr>
        <p:spPr>
          <a:xfrm>
            <a:off x="251520" y="1268760"/>
            <a:ext cx="8640960" cy="1815882"/>
          </a:xfrm>
          <a:prstGeom prst="rect">
            <a:avLst/>
          </a:prstGeom>
        </p:spPr>
        <p:txBody>
          <a:bodyPr wrap="square">
            <a:spAutoFit/>
          </a:bodyPr>
          <a:lstStyle/>
          <a:p>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優點特色</a:t>
            </a:r>
            <a:endParaRPr lang="en-US" altLang="zh-TW"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en-US" altLang="zh-TW" sz="2800" dirty="0">
                <a:solidFill>
                  <a:prstClr val="black"/>
                </a:solidFill>
                <a:latin typeface="微軟正黑體" panose="020B0604030504040204" pitchFamily="34" charset="-120"/>
                <a:ea typeface="微軟正黑體" panose="020B0604030504040204" pitchFamily="34" charset="-120"/>
              </a:rPr>
              <a:t>1.</a:t>
            </a:r>
            <a:r>
              <a:rPr lang="zh-TW" altLang="en-US" sz="2800" dirty="0">
                <a:solidFill>
                  <a:prstClr val="black"/>
                </a:solidFill>
                <a:latin typeface="微軟正黑體" panose="020B0604030504040204" pitchFamily="34" charset="-120"/>
                <a:ea typeface="微軟正黑體" panose="020B0604030504040204" pitchFamily="34" charset="-120"/>
              </a:rPr>
              <a:t>學習專業實用技能</a:t>
            </a:r>
            <a:endParaRPr lang="en-US" altLang="zh-TW" sz="2800" dirty="0">
              <a:solidFill>
                <a:prstClr val="black"/>
              </a:solidFill>
              <a:latin typeface="微軟正黑體" panose="020B0604030504040204" pitchFamily="34" charset="-120"/>
              <a:ea typeface="微軟正黑體" panose="020B0604030504040204" pitchFamily="34" charset="-120"/>
            </a:endParaRPr>
          </a:p>
          <a:p>
            <a:r>
              <a:rPr lang="en-US" altLang="zh-TW" sz="2800" dirty="0">
                <a:solidFill>
                  <a:prstClr val="black"/>
                </a:solidFill>
                <a:latin typeface="微軟正黑體" panose="020B0604030504040204" pitchFamily="34" charset="-120"/>
                <a:ea typeface="微軟正黑體" panose="020B0604030504040204" pitchFamily="34" charset="-120"/>
              </a:rPr>
              <a:t>2.</a:t>
            </a:r>
            <a:r>
              <a:rPr lang="zh-TW" altLang="en-US" sz="2800" dirty="0">
                <a:solidFill>
                  <a:prstClr val="black"/>
                </a:solidFill>
                <a:latin typeface="微軟正黑體" panose="020B0604030504040204" pitchFamily="34" charset="-120"/>
                <a:ea typeface="微軟正黑體" panose="020B0604030504040204" pitchFamily="34" charset="-120"/>
              </a:rPr>
              <a:t>實習訓練期間有生活津貼</a:t>
            </a:r>
            <a:endParaRPr lang="en-US" altLang="zh-TW" sz="2800" dirty="0">
              <a:solidFill>
                <a:prstClr val="black"/>
              </a:solidFill>
              <a:latin typeface="微軟正黑體" panose="020B0604030504040204" pitchFamily="34" charset="-120"/>
              <a:ea typeface="微軟正黑體" panose="020B0604030504040204" pitchFamily="34" charset="-120"/>
            </a:endParaRPr>
          </a:p>
          <a:p>
            <a:r>
              <a:rPr lang="en-US" altLang="zh-TW" sz="2800" dirty="0">
                <a:solidFill>
                  <a:prstClr val="black"/>
                </a:solidFill>
                <a:latin typeface="微軟正黑體" panose="020B0604030504040204" pitchFamily="34" charset="-120"/>
                <a:ea typeface="微軟正黑體" panose="020B0604030504040204" pitchFamily="34" charset="-120"/>
              </a:rPr>
              <a:t>3.</a:t>
            </a:r>
            <a:r>
              <a:rPr lang="zh-TW" altLang="en-US" sz="2800" dirty="0">
                <a:solidFill>
                  <a:prstClr val="black"/>
                </a:solidFill>
                <a:latin typeface="微軟正黑體" panose="020B0604030504040204" pitchFamily="34" charset="-120"/>
                <a:ea typeface="微軟正黑體" panose="020B0604030504040204" pitchFamily="34" charset="-120"/>
              </a:rPr>
              <a:t>享有免學費補助</a:t>
            </a:r>
          </a:p>
        </p:txBody>
      </p:sp>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1296954"/>
            <a:ext cx="2873304" cy="1454837"/>
          </a:xfrm>
          <a:prstGeom prst="rect">
            <a:avLst/>
          </a:prstGeom>
        </p:spPr>
      </p:pic>
      <p:sp>
        <p:nvSpPr>
          <p:cNvPr id="6" name="Rectangle 2"/>
          <p:cNvSpPr txBox="1">
            <a:spLocks noChangeArrowheads="1"/>
          </p:cNvSpPr>
          <p:nvPr/>
        </p:nvSpPr>
        <p:spPr>
          <a:xfrm>
            <a:off x="0" y="4217"/>
            <a:ext cx="9144000" cy="1260000"/>
          </a:xfrm>
          <a:prstGeom prst="rect">
            <a:avLst/>
          </a:prstGeom>
        </p:spPr>
        <p:txBody>
          <a:bodyPr anchor="ctr" anchorCtr="0">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zh-TW" altLang="en-US" sz="4400" dirty="0">
                <a:latin typeface="微軟正黑體" panose="020B0604030504040204" pitchFamily="34" charset="-120"/>
              </a:rPr>
              <a:t>建教合作班</a:t>
            </a:r>
          </a:p>
        </p:txBody>
      </p:sp>
    </p:spTree>
    <p:extLst>
      <p:ext uri="{BB962C8B-B14F-4D97-AF65-F5344CB8AC3E}">
        <p14:creationId xmlns:p14="http://schemas.microsoft.com/office/powerpoint/2010/main" val="233120991"/>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18" y="0"/>
            <a:ext cx="9149618" cy="1260000"/>
          </a:xfrm>
        </p:spPr>
        <p:txBody>
          <a:bodyPr>
            <a:normAutofit/>
          </a:bodyPr>
          <a:lstStyle/>
          <a:p>
            <a:pPr algn="ctr"/>
            <a:r>
              <a:rPr lang="en-US" altLang="zh-TW" sz="4400" dirty="0">
                <a:effectLst/>
              </a:rPr>
              <a:t>109</a:t>
            </a:r>
            <a:r>
              <a:rPr lang="zh-TW" altLang="en-US" sz="4400" dirty="0">
                <a:effectLst/>
              </a:rPr>
              <a:t>年雲林區主要入學管道</a:t>
            </a:r>
          </a:p>
        </p:txBody>
      </p:sp>
      <p:graphicFrame>
        <p:nvGraphicFramePr>
          <p:cNvPr id="4" name="表格 3"/>
          <p:cNvGraphicFramePr>
            <a:graphicFrameLocks noGrp="1"/>
          </p:cNvGraphicFramePr>
          <p:nvPr>
            <p:extLst>
              <p:ext uri="{D42A27DB-BD31-4B8C-83A1-F6EECF244321}">
                <p14:modId xmlns:p14="http://schemas.microsoft.com/office/powerpoint/2010/main" val="397891004"/>
              </p:ext>
            </p:extLst>
          </p:nvPr>
        </p:nvGraphicFramePr>
        <p:xfrm>
          <a:off x="344345" y="1260000"/>
          <a:ext cx="8449692" cy="5582400"/>
        </p:xfrm>
        <a:graphic>
          <a:graphicData uri="http://schemas.openxmlformats.org/drawingml/2006/table">
            <a:tbl>
              <a:tblPr firstRow="1" bandRow="1">
                <a:tableStyleId>{5C22544A-7EE6-4342-B048-85BDC9FD1C3A}</a:tableStyleId>
              </a:tblPr>
              <a:tblGrid>
                <a:gridCol w="2816564">
                  <a:extLst>
                    <a:ext uri="{9D8B030D-6E8A-4147-A177-3AD203B41FA5}">
                      <a16:colId xmlns="" xmlns:a16="http://schemas.microsoft.com/office/drawing/2014/main" val="20000"/>
                    </a:ext>
                  </a:extLst>
                </a:gridCol>
                <a:gridCol w="2816564">
                  <a:extLst>
                    <a:ext uri="{9D8B030D-6E8A-4147-A177-3AD203B41FA5}">
                      <a16:colId xmlns="" xmlns:a16="http://schemas.microsoft.com/office/drawing/2014/main" val="20001"/>
                    </a:ext>
                  </a:extLst>
                </a:gridCol>
                <a:gridCol w="2816564">
                  <a:extLst>
                    <a:ext uri="{9D8B030D-6E8A-4147-A177-3AD203B41FA5}">
                      <a16:colId xmlns=""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免試入學</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特色招生</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latin typeface="微軟正黑體" panose="020B0604030504040204" pitchFamily="34" charset="-120"/>
                          <a:ea typeface="微軟正黑體" panose="020B0604030504040204" pitchFamily="34" charset="-120"/>
                        </a:rPr>
                        <a:t>其他</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00B050"/>
                    </a:solidFill>
                  </a:tcPr>
                </a:tc>
                <a:extLst>
                  <a:ext uri="{0D108BD9-81ED-4DB2-BD59-A6C34878D82A}">
                    <a16:rowId xmlns="" xmlns:a16="http://schemas.microsoft.com/office/drawing/2014/main" val="10000"/>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分區</a:t>
                      </a:r>
                      <a:r>
                        <a:rPr kumimoji="0" lang="zh-TW" altLang="en-US" sz="2400" kern="1200" dirty="0">
                          <a:solidFill>
                            <a:schemeClr val="tx1"/>
                          </a:solidFill>
                          <a:latin typeface="微軟正黑體" panose="020B0604030504040204" pitchFamily="34" charset="-120"/>
                          <a:ea typeface="+mn-ea"/>
                        </a:rPr>
                        <a:t>免試</a:t>
                      </a:r>
                      <a:endParaRPr kumimoji="0" lang="zh-TW" altLang="en-US" sz="2400" kern="1200" dirty="0">
                        <a:solidFill>
                          <a:schemeClr val="tx1"/>
                        </a:solidFill>
                        <a:latin typeface="微軟正黑體" panose="020B0604030504040204" pitchFamily="34" charset="-12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mn-ea"/>
                          <a:cs typeface="+mn-cs"/>
                        </a:rPr>
                        <a:t>專業群科甄選入學</a:t>
                      </a:r>
                      <a:endParaRPr lang="zh-TW" altLang="en-US" sz="2000" dirty="0">
                        <a:solidFill>
                          <a:schemeClr val="tx1"/>
                        </a:solidFill>
                        <a:latin typeface="微軟正黑體" panose="020B0604030504040204" pitchFamily="34" charset="-120"/>
                        <a:ea typeface="+mn-ea"/>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實用技能學程</a:t>
                      </a:r>
                    </a:p>
                  </a:txBody>
                  <a:tcPr anchor="ctr">
                    <a:solidFill>
                      <a:srgbClr val="92D050"/>
                    </a:solidFill>
                  </a:tcPr>
                </a:tc>
                <a:extLst>
                  <a:ext uri="{0D108BD9-81ED-4DB2-BD59-A6C34878D82A}">
                    <a16:rowId xmlns="" xmlns:a16="http://schemas.microsoft.com/office/drawing/2014/main" val="10001"/>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直升入學</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藝才班甄選入學</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建教合作班</a:t>
                      </a:r>
                    </a:p>
                  </a:txBody>
                  <a:tcPr anchor="ctr"/>
                </a:tc>
                <a:extLst>
                  <a:ext uri="{0D108BD9-81ED-4DB2-BD59-A6C34878D82A}">
                    <a16:rowId xmlns="" xmlns:a16="http://schemas.microsoft.com/office/drawing/2014/main" val="10002"/>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技優甄審入學</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體育班甄選入學</a:t>
                      </a: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私校單獨招生</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福智實高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92D050"/>
                    </a:solidFill>
                  </a:tcPr>
                </a:tc>
                <a:extLst>
                  <a:ext uri="{0D108BD9-81ED-4DB2-BD59-A6C34878D82A}">
                    <a16:rowId xmlns="" xmlns:a16="http://schemas.microsoft.com/office/drawing/2014/main" val="10003"/>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mn-ea"/>
                        </a:rPr>
                        <a:t>五專優先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科學班甄選入學</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微軟正黑體" panose="020B0604030504040204" pitchFamily="34" charset="-120"/>
                          <a:ea typeface="微軟正黑體" panose="020B0604030504040204" pitchFamily="34" charset="-120"/>
                          <a:cs typeface="+mn-cs"/>
                        </a:rPr>
                        <a:t>（雲林區無學校辦理此管道，但學生可報名參加）</a:t>
                      </a:r>
                    </a:p>
                  </a:txBody>
                  <a:tcPr anchor="ctr">
                    <a:solidFill>
                      <a:schemeClr val="accent2">
                        <a:lumMod val="20000"/>
                        <a:lumOff val="80000"/>
                      </a:schemeClr>
                    </a:solidFill>
                  </a:tcP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實驗教育獨招</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algn="ctr" rtl="0" eaLnBrk="1" latinLnBrk="0" hangingPunct="1">
                        <a:lnSpc>
                          <a:spcPct val="100000"/>
                        </a:lnSpc>
                        <a:spcBef>
                          <a:spcPts val="0"/>
                        </a:spcBef>
                        <a:spcAft>
                          <a:spcPts val="0"/>
                        </a:spcAft>
                      </a:pP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古坑華德福實高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p>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技術型及單科型學校獨招入學</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蔦松藝高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 xmlns:a16="http://schemas.microsoft.com/office/drawing/2014/main" val="10004"/>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五專</a:t>
                      </a:r>
                      <a:r>
                        <a:rPr kumimoji="0" lang="zh-TW" altLang="en-US" sz="2400" kern="1200" dirty="0">
                          <a:solidFill>
                            <a:schemeClr val="tx1"/>
                          </a:solidFill>
                          <a:latin typeface="微軟正黑體" panose="020B0604030504040204" pitchFamily="34" charset="-120"/>
                          <a:ea typeface="+mn-ea"/>
                        </a:rPr>
                        <a:t>聯合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lnSpc>
                          <a:spcPct val="100000"/>
                        </a:lnSpc>
                        <a:spcBef>
                          <a:spcPts val="0"/>
                        </a:spcBef>
                        <a:spcAft>
                          <a:spcPts val="0"/>
                        </a:spcAft>
                      </a:pPr>
                      <a:r>
                        <a:rPr lang="zh-TW" altLang="en-US" sz="2400" dirty="0">
                          <a:solidFill>
                            <a:schemeClr val="tx1"/>
                          </a:solidFill>
                          <a:latin typeface="微軟正黑體" panose="020B0604030504040204" pitchFamily="34" charset="-120"/>
                          <a:ea typeface="+mn-ea"/>
                        </a:rPr>
                        <a:t>考試分發入學</a:t>
                      </a:r>
                      <a:endParaRPr lang="en-US" altLang="zh-TW" sz="2400" dirty="0">
                        <a:solidFill>
                          <a:schemeClr val="tx1"/>
                        </a:solidFill>
                        <a:latin typeface="微軟正黑體" panose="020B0604030504040204" pitchFamily="34" charset="-120"/>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微軟正黑體" panose="020B0604030504040204" pitchFamily="34" charset="-120"/>
                          <a:ea typeface="+mn-ea"/>
                          <a:cs typeface="+mn-cs"/>
                        </a:rPr>
                        <a:t>（雲林區無學校辦理此管道，但學生可報名參加）</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身心障礙學生</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適性輔導就學安置</a:t>
                      </a:r>
                    </a:p>
                  </a:txBody>
                  <a:tcPr anchor="ctr">
                    <a:solidFill>
                      <a:srgbClr val="92D050"/>
                    </a:solidFill>
                  </a:tcPr>
                </a:tc>
                <a:extLst>
                  <a:ext uri="{0D108BD9-81ED-4DB2-BD59-A6C34878D82A}">
                    <a16:rowId xmlns="" xmlns:a16="http://schemas.microsoft.com/office/drawing/2014/main" val="10005"/>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rPr>
                        <a:t>軍校</a:t>
                      </a:r>
                      <a:endParaRPr kumimoji="0" lang="en-US" altLang="zh-TW" sz="24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（雲林區無學校辦理此</a:t>
                      </a:r>
                      <a:r>
                        <a:rPr kumimoji="0" lang="zh-TW" altLang="en-US" sz="1400" kern="1200" dirty="0">
                          <a:solidFill>
                            <a:schemeClr val="tx1"/>
                          </a:solidFill>
                          <a:latin typeface="微軟正黑體" panose="020B0604030504040204" pitchFamily="34" charset="-120"/>
                          <a:ea typeface="微軟正黑體" panose="020B0604030504040204" pitchFamily="34" charset="-120"/>
                          <a:cs typeface="+mn-cs"/>
                        </a:rPr>
                        <a:t>管道</a:t>
                      </a:r>
                      <a:r>
                        <a:rPr lang="zh-TW" altLang="en-US" sz="1400" dirty="0">
                          <a:solidFill>
                            <a:schemeClr val="tx1"/>
                          </a:solidFill>
                          <a:latin typeface="微軟正黑體" panose="020B0604030504040204" pitchFamily="34" charset="-120"/>
                          <a:ea typeface="微軟正黑體" panose="020B0604030504040204" pitchFamily="34" charset="-120"/>
                        </a:rPr>
                        <a:t>，但學生可報名參加）</a:t>
                      </a:r>
                    </a:p>
                  </a:txBody>
                  <a:tcPr anchor="ctr"/>
                </a:tc>
                <a:extLst>
                  <a:ext uri="{0D108BD9-81ED-4DB2-BD59-A6C34878D82A}">
                    <a16:rowId xmlns="" xmlns:a16="http://schemas.microsoft.com/office/drawing/2014/main" val="10006"/>
                  </a:ext>
                </a:extLst>
              </a:tr>
            </a:tbl>
          </a:graphicData>
        </a:graphic>
      </p:graphicFrame>
      <p:sp>
        <p:nvSpPr>
          <p:cNvPr id="5" name="矩形 4"/>
          <p:cNvSpPr/>
          <p:nvPr/>
        </p:nvSpPr>
        <p:spPr>
          <a:xfrm>
            <a:off x="467544" y="3429000"/>
            <a:ext cx="2592288" cy="2520280"/>
          </a:xfrm>
          <a:prstGeom prst="rect">
            <a:avLst/>
          </a:prstGeom>
          <a:noFill/>
          <a:ln w="57150"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58955073"/>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圖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67459">
            <a:off x="4754504" y="4502120"/>
            <a:ext cx="2389281" cy="1670114"/>
          </a:xfrm>
          <a:prstGeom prst="rect">
            <a:avLst/>
          </a:prstGeom>
        </p:spPr>
      </p:pic>
      <p:pic>
        <p:nvPicPr>
          <p:cNvPr id="32" name="圖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603" y="3533383"/>
            <a:ext cx="2389281" cy="1670114"/>
          </a:xfrm>
          <a:prstGeom prst="rect">
            <a:avLst/>
          </a:prstGeom>
        </p:spPr>
      </p:pic>
      <p:pic>
        <p:nvPicPr>
          <p:cNvPr id="31" name="圖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4552">
            <a:off x="4764541" y="2631901"/>
            <a:ext cx="2389281" cy="1670114"/>
          </a:xfrm>
          <a:prstGeom prst="rect">
            <a:avLst/>
          </a:prstGeom>
        </p:spPr>
      </p:pic>
      <p:sp>
        <p:nvSpPr>
          <p:cNvPr id="23554" name="標題 1"/>
          <p:cNvSpPr>
            <a:spLocks noGrp="1"/>
          </p:cNvSpPr>
          <p:nvPr>
            <p:ph type="title"/>
          </p:nvPr>
        </p:nvSpPr>
        <p:spPr>
          <a:xfrm>
            <a:off x="179388" y="274638"/>
            <a:ext cx="8785225" cy="1143000"/>
          </a:xfrm>
        </p:spPr>
        <p:txBody>
          <a:bodyPr/>
          <a:lstStyle/>
          <a:p>
            <a:pPr eaLnBrk="1" hangingPunct="1"/>
            <a:r>
              <a:rPr lang="zh-TW" altLang="en-US" sz="4000" b="1" dirty="0">
                <a:latin typeface="標楷體" panose="03000509000000000000" pitchFamily="65" charset="-120"/>
                <a:cs typeface="Arial Unicode MS" panose="020B0604020202020204" pitchFamily="34" charset="-120"/>
              </a:rPr>
              <a:t>五專主要入學管道流程圖</a:t>
            </a:r>
          </a:p>
        </p:txBody>
      </p:sp>
      <p:sp>
        <p:nvSpPr>
          <p:cNvPr id="10243" name="Rectangle 3"/>
          <p:cNvSpPr>
            <a:spLocks noChangeArrowheads="1"/>
          </p:cNvSpPr>
          <p:nvPr/>
        </p:nvSpPr>
        <p:spPr bwMode="auto">
          <a:xfrm>
            <a:off x="755650" y="1700213"/>
            <a:ext cx="4176713" cy="504825"/>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國中教育會考</a:t>
            </a:r>
          </a:p>
        </p:txBody>
      </p:sp>
      <p:sp>
        <p:nvSpPr>
          <p:cNvPr id="10245" name="Rectangle 5"/>
          <p:cNvSpPr>
            <a:spLocks noChangeArrowheads="1"/>
          </p:cNvSpPr>
          <p:nvPr/>
        </p:nvSpPr>
        <p:spPr bwMode="auto">
          <a:xfrm>
            <a:off x="755650" y="2925763"/>
            <a:ext cx="4176713" cy="503237"/>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Arial Unicode MS" panose="020B0604020202020204" pitchFamily="34" charset="-120"/>
              </a:rPr>
              <a:t>五專優先免試入學</a:t>
            </a:r>
          </a:p>
        </p:txBody>
      </p:sp>
      <p:sp>
        <p:nvSpPr>
          <p:cNvPr id="10246" name="Rectangle 7"/>
          <p:cNvSpPr>
            <a:spLocks noChangeArrowheads="1"/>
          </p:cNvSpPr>
          <p:nvPr/>
        </p:nvSpPr>
        <p:spPr bwMode="auto">
          <a:xfrm>
            <a:off x="755650" y="4148138"/>
            <a:ext cx="4176713" cy="504825"/>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1200" cap="none" spc="0" normalizeH="0" baseline="0" noProof="0" dirty="0">
                <a:ln>
                  <a:noFill/>
                </a:ln>
                <a:solidFill>
                  <a:srgbClr val="66FF33"/>
                </a:solidFill>
                <a:effectLst/>
                <a:uLnTx/>
                <a:uFillTx/>
                <a:latin typeface="標楷體" panose="03000509000000000000" pitchFamily="65" charset="-120"/>
                <a:ea typeface="標楷體" panose="03000509000000000000" pitchFamily="65" charset="-120"/>
                <a:cs typeface="Arial Unicode MS" panose="020B0604020202020204" pitchFamily="34" charset="-120"/>
              </a:rPr>
              <a:t>北、中、南區五專聯合免試入學</a:t>
            </a:r>
          </a:p>
        </p:txBody>
      </p:sp>
      <p:sp>
        <p:nvSpPr>
          <p:cNvPr id="10248" name="Rectangle 11"/>
          <p:cNvSpPr>
            <a:spLocks noChangeArrowheads="1"/>
          </p:cNvSpPr>
          <p:nvPr/>
        </p:nvSpPr>
        <p:spPr bwMode="auto">
          <a:xfrm>
            <a:off x="755650" y="5372100"/>
            <a:ext cx="4176713" cy="503238"/>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0"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Arial Unicode MS" panose="020B0604020202020204" pitchFamily="34" charset="-120"/>
              </a:rPr>
              <a:t>各校五專免試續招</a:t>
            </a:r>
          </a:p>
        </p:txBody>
      </p:sp>
      <p:sp>
        <p:nvSpPr>
          <p:cNvPr id="10249" name="Text Box 12"/>
          <p:cNvSpPr txBox="1">
            <a:spLocks noChangeArrowheads="1"/>
          </p:cNvSpPr>
          <p:nvPr/>
        </p:nvSpPr>
        <p:spPr bwMode="auto">
          <a:xfrm>
            <a:off x="3134866" y="2349500"/>
            <a:ext cx="21082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取得會考成績</a:t>
            </a:r>
            <a:r>
              <a:rPr kumimoji="1" lang="en-US" altLang="zh-TW"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a:t>
            </a:r>
            <a:r>
              <a:rPr kumimoji="1"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註</a:t>
            </a:r>
            <a:r>
              <a:rPr kumimoji="1" lang="en-US" altLang="zh-TW"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a:t>
            </a:r>
            <a:endParaRPr kumimoji="1"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endParaRPr>
          </a:p>
        </p:txBody>
      </p:sp>
      <p:sp>
        <p:nvSpPr>
          <p:cNvPr id="10250" name="Text Box 13"/>
          <p:cNvSpPr txBox="1">
            <a:spLocks noChangeArrowheads="1"/>
          </p:cNvSpPr>
          <p:nvPr/>
        </p:nvSpPr>
        <p:spPr bwMode="auto">
          <a:xfrm>
            <a:off x="3134866" y="3638550"/>
            <a:ext cx="232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8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未錄取</a:t>
            </a:r>
          </a:p>
        </p:txBody>
      </p:sp>
      <p:sp>
        <p:nvSpPr>
          <p:cNvPr id="10253" name="Text Box 21"/>
          <p:cNvSpPr txBox="1">
            <a:spLocks noChangeArrowheads="1"/>
          </p:cNvSpPr>
          <p:nvPr/>
        </p:nvSpPr>
        <p:spPr bwMode="auto">
          <a:xfrm>
            <a:off x="5309808" y="270854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錄取</a:t>
            </a:r>
          </a:p>
        </p:txBody>
      </p:sp>
      <p:sp>
        <p:nvSpPr>
          <p:cNvPr id="10255" name="Text Box 23"/>
          <p:cNvSpPr txBox="1">
            <a:spLocks noChangeArrowheads="1"/>
          </p:cNvSpPr>
          <p:nvPr/>
        </p:nvSpPr>
        <p:spPr bwMode="auto">
          <a:xfrm>
            <a:off x="5176143" y="377747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錄取</a:t>
            </a:r>
          </a:p>
        </p:txBody>
      </p:sp>
      <p:sp>
        <p:nvSpPr>
          <p:cNvPr id="10266" name="Text Box 24"/>
          <p:cNvSpPr txBox="1">
            <a:spLocks noChangeArrowheads="1"/>
          </p:cNvSpPr>
          <p:nvPr/>
        </p:nvSpPr>
        <p:spPr bwMode="auto">
          <a:xfrm>
            <a:off x="5106190" y="491745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錄取</a:t>
            </a:r>
          </a:p>
        </p:txBody>
      </p:sp>
      <p:sp>
        <p:nvSpPr>
          <p:cNvPr id="10268" name="Text Box 13"/>
          <p:cNvSpPr txBox="1">
            <a:spLocks noChangeArrowheads="1"/>
          </p:cNvSpPr>
          <p:nvPr/>
        </p:nvSpPr>
        <p:spPr bwMode="auto">
          <a:xfrm>
            <a:off x="3134866" y="4862513"/>
            <a:ext cx="2324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8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未錄取</a:t>
            </a:r>
          </a:p>
        </p:txBody>
      </p:sp>
      <p:sp>
        <p:nvSpPr>
          <p:cNvPr id="3" name="文字方塊 2"/>
          <p:cNvSpPr txBox="1">
            <a:spLocks noChangeArrowheads="1"/>
          </p:cNvSpPr>
          <p:nvPr/>
        </p:nvSpPr>
        <p:spPr bwMode="auto">
          <a:xfrm>
            <a:off x="827088" y="6043941"/>
            <a:ext cx="6049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註：除國立學校、護理科及</a:t>
            </a:r>
            <a:r>
              <a:rPr kumimoji="1" lang="zh-TW" alt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護理助產科</a:t>
            </a:r>
            <a:r>
              <a:rPr kumimoji="1" lang="zh-TW"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外，各校自訂是否採計會考成績。</a:t>
            </a:r>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75786" y="2266684"/>
            <a:ext cx="736440" cy="581719"/>
          </a:xfrm>
          <a:prstGeom prst="rect">
            <a:avLst/>
          </a:prstGeom>
          <a:scene3d>
            <a:camera prst="orthographicFront"/>
            <a:lightRig rig="threePt" dir="t"/>
          </a:scene3d>
          <a:sp3d>
            <a:bevelT w="114300" prst="artDeco"/>
          </a:sp3d>
        </p:spPr>
      </p:pic>
      <p:pic>
        <p:nvPicPr>
          <p:cNvPr id="29" name="圖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75786" y="3501727"/>
            <a:ext cx="736440" cy="581719"/>
          </a:xfrm>
          <a:prstGeom prst="rect">
            <a:avLst/>
          </a:prstGeom>
          <a:scene3d>
            <a:camera prst="orthographicFront"/>
            <a:lightRig rig="threePt" dir="t"/>
          </a:scene3d>
          <a:sp3d>
            <a:bevelT w="114300" prst="artDeco"/>
          </a:sp3d>
        </p:spPr>
      </p:pic>
      <p:pic>
        <p:nvPicPr>
          <p:cNvPr id="30" name="圖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75786" y="4721673"/>
            <a:ext cx="736440" cy="581719"/>
          </a:xfrm>
          <a:prstGeom prst="rect">
            <a:avLst/>
          </a:prstGeom>
          <a:scene3d>
            <a:camera prst="orthographicFront"/>
            <a:lightRig rig="threePt" dir="t"/>
          </a:scene3d>
          <a:sp3d>
            <a:bevelT w="114300" prst="artDeco"/>
          </a:sp3d>
        </p:spPr>
      </p:pic>
      <p:grpSp>
        <p:nvGrpSpPr>
          <p:cNvPr id="9" name="群組 8"/>
          <p:cNvGrpSpPr/>
          <p:nvPr/>
        </p:nvGrpSpPr>
        <p:grpSpPr>
          <a:xfrm>
            <a:off x="6219577" y="2250425"/>
            <a:ext cx="3509676" cy="4091638"/>
            <a:chOff x="6219577" y="2250425"/>
            <a:chExt cx="3509676" cy="4091638"/>
          </a:xfrm>
        </p:grpSpPr>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9577" y="2250425"/>
              <a:ext cx="3509676" cy="4091638"/>
            </a:xfrm>
            <a:prstGeom prst="rect">
              <a:avLst/>
            </a:prstGeom>
          </p:spPr>
        </p:pic>
        <p:sp>
          <p:nvSpPr>
            <p:cNvPr id="8" name="文字方塊 7"/>
            <p:cNvSpPr txBox="1"/>
            <p:nvPr/>
          </p:nvSpPr>
          <p:spPr>
            <a:xfrm>
              <a:off x="6876256" y="5218782"/>
              <a:ext cx="2088357"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五專招生學校</a:t>
              </a:r>
            </a:p>
          </p:txBody>
        </p:sp>
      </p:grpSp>
    </p:spTree>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五專免試入學</a:t>
            </a:r>
          </a:p>
        </p:txBody>
      </p:sp>
      <p:sp>
        <p:nvSpPr>
          <p:cNvPr id="5" name="流程圖: 程序 4">
            <a:extLst>
              <a:ext uri="{FF2B5EF4-FFF2-40B4-BE49-F238E27FC236}">
                <a16:creationId xmlns="" xmlns:a16="http://schemas.microsoft.com/office/drawing/2014/main" id="{8AC7359D-1575-4AA6-B46E-CAEB5A2C8F29}"/>
              </a:ext>
            </a:extLst>
          </p:cNvPr>
          <p:cNvSpPr/>
          <p:nvPr/>
        </p:nvSpPr>
        <p:spPr>
          <a:xfrm>
            <a:off x="575556" y="1484784"/>
            <a:ext cx="3600400" cy="3672409"/>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fontAlgn="auto">
              <a:spcBef>
                <a:spcPts val="0"/>
              </a:spcBef>
              <a:spcAft>
                <a:spcPts val="0"/>
              </a:spcAft>
            </a:pPr>
            <a:endParaRPr kumimoji="0" lang="en-US" altLang="zh-TW" sz="2000" dirty="0">
              <a:solidFill>
                <a:prstClr val="black"/>
              </a:solidFill>
              <a:latin typeface="+mj-ea"/>
              <a:ea typeface="+mj-ea"/>
            </a:endParaRPr>
          </a:p>
          <a:p>
            <a:pPr fontAlgn="auto">
              <a:spcBef>
                <a:spcPts val="0"/>
              </a:spcBef>
              <a:spcAft>
                <a:spcPts val="0"/>
              </a:spcAft>
            </a:pPr>
            <a:endParaRPr kumimoji="0" lang="en-US" altLang="zh-TW" sz="2000" dirty="0">
              <a:solidFill>
                <a:prstClr val="black"/>
              </a:solidFill>
              <a:latin typeface="+mj-ea"/>
              <a:ea typeface="+mj-ea"/>
            </a:endParaRPr>
          </a:p>
          <a:p>
            <a:pPr fontAlgn="auto">
              <a:spcBef>
                <a:spcPts val="0"/>
              </a:spcBef>
              <a:spcAft>
                <a:spcPts val="0"/>
              </a:spcAft>
            </a:pPr>
            <a:endParaRPr kumimoji="0" lang="en-US" altLang="zh-TW" sz="2000" dirty="0">
              <a:solidFill>
                <a:prstClr val="black"/>
              </a:solidFill>
              <a:latin typeface="+mj-ea"/>
              <a:ea typeface="+mj-ea"/>
            </a:endParaRPr>
          </a:p>
          <a:p>
            <a:pPr marL="342900" lvl="1" indent="-342900" fontAlgn="auto">
              <a:lnSpc>
                <a:spcPct val="125000"/>
              </a:lnSpc>
              <a:spcBef>
                <a:spcPts val="0"/>
              </a:spcBef>
              <a:spcAft>
                <a:spcPts val="0"/>
              </a:spcAft>
              <a:buFont typeface="Wingdings" panose="05000000000000000000" pitchFamily="2" charset="2"/>
              <a:buChar char="ü"/>
            </a:pPr>
            <a:r>
              <a:rPr kumimoji="0" lang="zh-TW" altLang="zh-TW" sz="2000" dirty="0">
                <a:solidFill>
                  <a:prstClr val="black"/>
                </a:solidFill>
                <a:latin typeface="+mj-ea"/>
                <a:ea typeface="+mj-ea"/>
              </a:rPr>
              <a:t>五專優先免試入學之免試就學區為</a:t>
            </a:r>
            <a:r>
              <a:rPr kumimoji="0" lang="zh-TW" altLang="zh-TW" sz="2000" dirty="0">
                <a:solidFill>
                  <a:srgbClr val="FF0000"/>
                </a:solidFill>
                <a:latin typeface="+mj-ea"/>
                <a:ea typeface="+mj-ea"/>
              </a:rPr>
              <a:t>全國一區</a:t>
            </a:r>
            <a:r>
              <a:rPr kumimoji="0" lang="zh-TW" altLang="en-US" sz="2000" dirty="0">
                <a:solidFill>
                  <a:prstClr val="black"/>
                </a:solidFill>
                <a:latin typeface="+mj-ea"/>
                <a:ea typeface="+mj-ea"/>
              </a:rPr>
              <a:t>。</a:t>
            </a:r>
            <a:endParaRPr kumimoji="0" lang="en-US" altLang="zh-TW" sz="2000" dirty="0">
              <a:solidFill>
                <a:prstClr val="black"/>
              </a:solidFill>
              <a:latin typeface="+mj-ea"/>
              <a:ea typeface="+mj-ea"/>
            </a:endParaRPr>
          </a:p>
          <a:p>
            <a:pPr marL="342900" lvl="1" indent="-342900" fontAlgn="auto">
              <a:lnSpc>
                <a:spcPct val="125000"/>
              </a:lnSpc>
              <a:spcBef>
                <a:spcPts val="0"/>
              </a:spcBef>
              <a:spcAft>
                <a:spcPts val="0"/>
              </a:spcAft>
              <a:buFont typeface="Wingdings" panose="05000000000000000000" pitchFamily="2" charset="2"/>
              <a:buChar char="ü"/>
            </a:pPr>
            <a:r>
              <a:rPr kumimoji="0" lang="zh-TW" altLang="zh-TW" sz="2000" dirty="0">
                <a:solidFill>
                  <a:prstClr val="black"/>
                </a:solidFill>
                <a:latin typeface="+mj-ea"/>
                <a:ea typeface="+mj-ea"/>
              </a:rPr>
              <a:t>招收對象為</a:t>
            </a:r>
            <a:r>
              <a:rPr kumimoji="0" lang="zh-TW" altLang="zh-TW" sz="2000" b="1" dirty="0">
                <a:solidFill>
                  <a:srgbClr val="FF0000"/>
                </a:solidFill>
                <a:latin typeface="+mj-ea"/>
                <a:ea typeface="+mj-ea"/>
              </a:rPr>
              <a:t>國中畢業生</a:t>
            </a:r>
            <a:r>
              <a:rPr kumimoji="0" lang="zh-TW" altLang="en-US" sz="2000" b="1" dirty="0">
                <a:solidFill>
                  <a:srgbClr val="FF0000"/>
                </a:solidFill>
                <a:latin typeface="+mj-ea"/>
                <a:ea typeface="+mj-ea"/>
              </a:rPr>
              <a:t>及具有同等學力者</a:t>
            </a:r>
            <a:r>
              <a:rPr kumimoji="0" lang="zh-TW" altLang="en-US" sz="2000" dirty="0">
                <a:solidFill>
                  <a:prstClr val="black"/>
                </a:solidFill>
                <a:latin typeface="+mj-ea"/>
                <a:ea typeface="+mj-ea"/>
              </a:rPr>
              <a:t>。</a:t>
            </a:r>
            <a:endParaRPr kumimoji="0" lang="en-US" altLang="zh-TW" sz="2000" dirty="0">
              <a:solidFill>
                <a:prstClr val="black"/>
              </a:solidFill>
              <a:latin typeface="+mj-ea"/>
              <a:ea typeface="+mj-ea"/>
            </a:endParaRPr>
          </a:p>
          <a:p>
            <a:pPr marL="342900" indent="-342900" fontAlgn="auto">
              <a:lnSpc>
                <a:spcPct val="125000"/>
              </a:lnSpc>
              <a:spcBef>
                <a:spcPts val="0"/>
              </a:spcBef>
              <a:spcAft>
                <a:spcPts val="0"/>
              </a:spcAft>
              <a:buFont typeface="Wingdings" panose="05000000000000000000" pitchFamily="2" charset="2"/>
              <a:buChar char="ü"/>
            </a:pPr>
            <a:r>
              <a:rPr kumimoji="0" lang="zh-TW" altLang="zh-TW" sz="2000" dirty="0">
                <a:solidFill>
                  <a:prstClr val="black"/>
                </a:solidFill>
                <a:latin typeface="+mj-ea"/>
                <a:ea typeface="+mj-ea"/>
              </a:rPr>
              <a:t>可依志向網路選填</a:t>
            </a:r>
            <a:r>
              <a:rPr kumimoji="0" lang="en-US" altLang="zh-TW" sz="2000" dirty="0">
                <a:solidFill>
                  <a:srgbClr val="FF0000"/>
                </a:solidFill>
                <a:latin typeface="+mj-ea"/>
                <a:ea typeface="+mj-ea"/>
              </a:rPr>
              <a:t>30</a:t>
            </a:r>
            <a:r>
              <a:rPr kumimoji="0" lang="zh-TW" altLang="zh-TW" sz="2000" dirty="0">
                <a:solidFill>
                  <a:prstClr val="black"/>
                </a:solidFill>
                <a:latin typeface="+mj-ea"/>
                <a:ea typeface="+mj-ea"/>
              </a:rPr>
              <a:t>個校科（組）為志願，經由招生委員會以</a:t>
            </a:r>
            <a:r>
              <a:rPr kumimoji="0" lang="zh-TW" altLang="zh-TW" sz="2000" dirty="0">
                <a:solidFill>
                  <a:srgbClr val="FF0000"/>
                </a:solidFill>
                <a:latin typeface="+mj-ea"/>
                <a:ea typeface="+mj-ea"/>
              </a:rPr>
              <a:t>電腦統一分發</a:t>
            </a:r>
            <a:r>
              <a:rPr kumimoji="0" lang="zh-TW" altLang="en-US" sz="2000" dirty="0">
                <a:solidFill>
                  <a:prstClr val="black"/>
                </a:solidFill>
                <a:latin typeface="+mj-ea"/>
                <a:ea typeface="+mj-ea"/>
              </a:rPr>
              <a:t>。</a:t>
            </a:r>
            <a:endParaRPr kumimoji="0" lang="en-US" altLang="zh-TW" sz="2000" dirty="0">
              <a:solidFill>
                <a:prstClr val="black"/>
              </a:solidFill>
              <a:latin typeface="+mj-ea"/>
              <a:ea typeface="+mj-ea"/>
            </a:endParaRPr>
          </a:p>
        </p:txBody>
      </p:sp>
      <p:sp>
        <p:nvSpPr>
          <p:cNvPr id="6" name="流程圖: 程序 5">
            <a:extLst>
              <a:ext uri="{FF2B5EF4-FFF2-40B4-BE49-F238E27FC236}">
                <a16:creationId xmlns="" xmlns:a16="http://schemas.microsoft.com/office/drawing/2014/main" id="{F0D3DF25-DA52-4D11-86E2-5B51EADA9873}"/>
              </a:ext>
            </a:extLst>
          </p:cNvPr>
          <p:cNvSpPr/>
          <p:nvPr/>
        </p:nvSpPr>
        <p:spPr>
          <a:xfrm>
            <a:off x="4860032" y="1484785"/>
            <a:ext cx="3672408" cy="367240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marL="0" lvl="1" fontAlgn="auto">
              <a:lnSpc>
                <a:spcPct val="125000"/>
              </a:lnSpc>
              <a:spcBef>
                <a:spcPts val="0"/>
              </a:spcBef>
              <a:spcAft>
                <a:spcPts val="0"/>
              </a:spcAft>
            </a:pPr>
            <a:endParaRPr kumimoji="0" lang="en-US" altLang="zh-TW" sz="2000" dirty="0">
              <a:solidFill>
                <a:prstClr val="black"/>
              </a:solidFill>
              <a:latin typeface="+mj-ea"/>
              <a:ea typeface="+mj-ea"/>
            </a:endParaRPr>
          </a:p>
          <a:p>
            <a:pPr marL="0" lvl="1" fontAlgn="auto">
              <a:lnSpc>
                <a:spcPct val="125000"/>
              </a:lnSpc>
              <a:spcBef>
                <a:spcPts val="0"/>
              </a:spcBef>
              <a:spcAft>
                <a:spcPts val="0"/>
              </a:spcAft>
            </a:pPr>
            <a:endParaRPr kumimoji="0" lang="en-US" altLang="zh-TW" sz="2000" dirty="0">
              <a:solidFill>
                <a:prstClr val="black"/>
              </a:solidFill>
              <a:latin typeface="+mj-ea"/>
              <a:ea typeface="+mj-ea"/>
            </a:endParaRPr>
          </a:p>
          <a:p>
            <a:pPr marL="0" lvl="1" fontAlgn="auto">
              <a:lnSpc>
                <a:spcPct val="125000"/>
              </a:lnSpc>
              <a:spcBef>
                <a:spcPts val="0"/>
              </a:spcBef>
              <a:spcAft>
                <a:spcPts val="0"/>
              </a:spcAft>
            </a:pPr>
            <a:endParaRPr kumimoji="0" lang="en-US" altLang="zh-TW" sz="2000" dirty="0">
              <a:solidFill>
                <a:prstClr val="black"/>
              </a:solidFill>
              <a:latin typeface="+mj-ea"/>
              <a:ea typeface="+mj-ea"/>
            </a:endParaRPr>
          </a:p>
          <a:p>
            <a:pPr marL="342900" lvl="1" indent="-342900" fontAlgn="auto">
              <a:lnSpc>
                <a:spcPct val="125000"/>
              </a:lnSpc>
              <a:spcBef>
                <a:spcPts val="0"/>
              </a:spcBef>
              <a:spcAft>
                <a:spcPts val="0"/>
              </a:spcAft>
              <a:buFont typeface="Wingdings" panose="05000000000000000000" pitchFamily="2" charset="2"/>
              <a:buChar char="ü"/>
            </a:pPr>
            <a:r>
              <a:rPr kumimoji="0" lang="zh-TW" altLang="zh-TW" sz="2000" dirty="0">
                <a:solidFill>
                  <a:prstClr val="black"/>
                </a:solidFill>
                <a:latin typeface="+mj-ea"/>
                <a:ea typeface="+mj-ea"/>
              </a:rPr>
              <a:t>全國一區，</a:t>
            </a:r>
            <a:r>
              <a:rPr kumimoji="0" lang="zh-TW" altLang="zh-TW" sz="2000" dirty="0">
                <a:solidFill>
                  <a:srgbClr val="FF0000"/>
                </a:solidFill>
                <a:latin typeface="+mj-ea"/>
                <a:ea typeface="+mj-ea"/>
              </a:rPr>
              <a:t>分北、中、南三個招生委員會</a:t>
            </a:r>
            <a:r>
              <a:rPr kumimoji="0" lang="zh-TW" altLang="zh-TW" sz="2000" dirty="0">
                <a:solidFill>
                  <a:prstClr val="black"/>
                </a:solidFill>
                <a:latin typeface="+mj-ea"/>
                <a:ea typeface="+mj-ea"/>
              </a:rPr>
              <a:t>辦理</a:t>
            </a:r>
            <a:r>
              <a:rPr kumimoji="0" lang="zh-TW" altLang="en-US" sz="2000" dirty="0">
                <a:solidFill>
                  <a:prstClr val="black"/>
                </a:solidFill>
                <a:latin typeface="+mj-ea"/>
                <a:ea typeface="+mj-ea"/>
              </a:rPr>
              <a:t>。</a:t>
            </a:r>
            <a:endParaRPr kumimoji="0" lang="en-US" altLang="zh-TW" sz="2000" dirty="0">
              <a:solidFill>
                <a:prstClr val="black"/>
              </a:solidFill>
              <a:latin typeface="+mj-ea"/>
              <a:ea typeface="+mj-ea"/>
            </a:endParaRPr>
          </a:p>
          <a:p>
            <a:pPr marL="342900" lvl="1" indent="-342900" fontAlgn="auto">
              <a:lnSpc>
                <a:spcPct val="125000"/>
              </a:lnSpc>
              <a:spcBef>
                <a:spcPts val="0"/>
              </a:spcBef>
              <a:spcAft>
                <a:spcPts val="0"/>
              </a:spcAft>
              <a:buFont typeface="Wingdings" panose="05000000000000000000" pitchFamily="2" charset="2"/>
              <a:buChar char="ü"/>
            </a:pPr>
            <a:r>
              <a:rPr kumimoji="0" lang="zh-TW" altLang="zh-TW" sz="2000" dirty="0">
                <a:solidFill>
                  <a:prstClr val="black"/>
                </a:solidFill>
                <a:latin typeface="+mj-ea"/>
                <a:ea typeface="+mj-ea"/>
              </a:rPr>
              <a:t>學生可分別向北、中、南區聯合免試入學招生委員會報名，但</a:t>
            </a:r>
            <a:r>
              <a:rPr kumimoji="0" lang="zh-TW" altLang="zh-TW" sz="2000" dirty="0">
                <a:solidFill>
                  <a:srgbClr val="FF0000"/>
                </a:solidFill>
                <a:latin typeface="+mj-ea"/>
                <a:ea typeface="+mj-ea"/>
              </a:rPr>
              <a:t>各區限選擇一所五專招生學校申請</a:t>
            </a:r>
            <a:r>
              <a:rPr kumimoji="0" lang="zh-TW" altLang="en-US" sz="2000" dirty="0">
                <a:solidFill>
                  <a:srgbClr val="FF0000"/>
                </a:solidFill>
                <a:latin typeface="+mj-ea"/>
                <a:ea typeface="+mj-ea"/>
              </a:rPr>
              <a:t>，現場撕榜</a:t>
            </a:r>
            <a:r>
              <a:rPr kumimoji="0" lang="zh-TW" altLang="zh-TW" sz="2000" dirty="0">
                <a:solidFill>
                  <a:prstClr val="black"/>
                </a:solidFill>
                <a:latin typeface="+mj-ea"/>
                <a:ea typeface="+mj-ea"/>
              </a:rPr>
              <a:t>。</a:t>
            </a:r>
            <a:endParaRPr kumimoji="0" lang="en-US" altLang="zh-TW" sz="2000" dirty="0">
              <a:solidFill>
                <a:prstClr val="black"/>
              </a:solidFill>
              <a:latin typeface="+mj-ea"/>
              <a:ea typeface="+mj-ea"/>
            </a:endParaRPr>
          </a:p>
        </p:txBody>
      </p:sp>
      <p:sp>
        <p:nvSpPr>
          <p:cNvPr id="7" name="流程圖: 程序 6">
            <a:extLst>
              <a:ext uri="{FF2B5EF4-FFF2-40B4-BE49-F238E27FC236}">
                <a16:creationId xmlns="" xmlns:a16="http://schemas.microsoft.com/office/drawing/2014/main" id="{419B6997-4EA9-4F7E-AAF5-CB6FB24B955D}"/>
              </a:ext>
            </a:extLst>
          </p:cNvPr>
          <p:cNvSpPr/>
          <p:nvPr/>
        </p:nvSpPr>
        <p:spPr>
          <a:xfrm>
            <a:off x="971600" y="1534638"/>
            <a:ext cx="2952328" cy="864096"/>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fontAlgn="auto">
              <a:spcBef>
                <a:spcPts val="0"/>
              </a:spcBef>
              <a:spcAft>
                <a:spcPts val="0"/>
              </a:spcAft>
            </a:pPr>
            <a:r>
              <a:rPr kumimoji="0" lang="zh-TW" altLang="en-US" sz="3200" dirty="0">
                <a:solidFill>
                  <a:prstClr val="white"/>
                </a:solidFill>
                <a:latin typeface="+mj-ea"/>
                <a:ea typeface="+mj-ea"/>
              </a:rPr>
              <a:t>優先免試</a:t>
            </a:r>
          </a:p>
        </p:txBody>
      </p:sp>
      <p:sp>
        <p:nvSpPr>
          <p:cNvPr id="8" name="流程圖: 程序 7">
            <a:extLst>
              <a:ext uri="{FF2B5EF4-FFF2-40B4-BE49-F238E27FC236}">
                <a16:creationId xmlns="" xmlns:a16="http://schemas.microsoft.com/office/drawing/2014/main" id="{921955F1-C924-4177-80B5-D0E999936752}"/>
              </a:ext>
            </a:extLst>
          </p:cNvPr>
          <p:cNvSpPr/>
          <p:nvPr/>
        </p:nvSpPr>
        <p:spPr>
          <a:xfrm>
            <a:off x="5220072" y="1628800"/>
            <a:ext cx="2952328" cy="864096"/>
          </a:xfrm>
          <a:prstGeom prst="flowChart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fontAlgn="auto">
              <a:spcBef>
                <a:spcPts val="0"/>
              </a:spcBef>
              <a:spcAft>
                <a:spcPts val="0"/>
              </a:spcAft>
            </a:pPr>
            <a:r>
              <a:rPr kumimoji="0" lang="zh-TW" altLang="en-US" sz="3200" dirty="0">
                <a:solidFill>
                  <a:prstClr val="white"/>
                </a:solidFill>
                <a:latin typeface="+mj-ea"/>
                <a:ea typeface="+mj-ea"/>
              </a:rPr>
              <a:t>聯合免試</a:t>
            </a:r>
          </a:p>
        </p:txBody>
      </p:sp>
      <p:sp>
        <p:nvSpPr>
          <p:cNvPr id="11" name="標題 1"/>
          <p:cNvSpPr txBox="1">
            <a:spLocks/>
          </p:cNvSpPr>
          <p:nvPr/>
        </p:nvSpPr>
        <p:spPr bwMode="auto">
          <a:xfrm>
            <a:off x="0" y="0"/>
            <a:ext cx="9144000" cy="1260000"/>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五專免試入學</a:t>
            </a:r>
            <a:endParaRPr lang="zh-TW" altLang="en-US" b="1" dirty="0">
              <a:solidFill>
                <a:srgbClr val="FFFF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3" name="圓角矩形 2"/>
          <p:cNvSpPr/>
          <p:nvPr/>
        </p:nvSpPr>
        <p:spPr>
          <a:xfrm>
            <a:off x="573934" y="5301208"/>
            <a:ext cx="7956884" cy="1412776"/>
          </a:xfrm>
          <a:prstGeom prst="roundRect">
            <a:avLst/>
          </a:prstGeom>
          <a:solidFill>
            <a:srgbClr val="92D050"/>
          </a:solidFill>
          <a:ln>
            <a:solidFill>
              <a:srgbClr val="006600"/>
            </a:solidFill>
          </a:ln>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Wingdings" panose="05000000000000000000" pitchFamily="2" charset="2"/>
              <a:buChar char="Ø"/>
            </a:pPr>
            <a:r>
              <a:rPr lang="zh-TW" altLang="en-US" dirty="0">
                <a:solidFill>
                  <a:srgbClr val="0070C0"/>
                </a:solidFill>
              </a:rPr>
              <a:t>五專優先免試</a:t>
            </a:r>
            <a:r>
              <a:rPr lang="zh-TW" altLang="en-US" dirty="0"/>
              <a:t>與</a:t>
            </a:r>
            <a:r>
              <a:rPr lang="zh-TW" altLang="en-US" dirty="0">
                <a:solidFill>
                  <a:srgbClr val="6600FF"/>
                </a:solidFill>
              </a:rPr>
              <a:t>五專聯合免試</a:t>
            </a:r>
            <a:r>
              <a:rPr lang="zh-TW" altLang="en-US" dirty="0"/>
              <a:t>之「</a:t>
            </a:r>
            <a:r>
              <a:rPr lang="zh-TW" altLang="en-US" dirty="0">
                <a:solidFill>
                  <a:srgbClr val="FF0000"/>
                </a:solidFill>
              </a:rPr>
              <a:t>超額比序項目積分</a:t>
            </a:r>
            <a:r>
              <a:rPr lang="zh-TW" altLang="en-US" dirty="0"/>
              <a:t>」採計方式及「</a:t>
            </a:r>
            <a:r>
              <a:rPr lang="zh-TW" altLang="en-US" dirty="0">
                <a:solidFill>
                  <a:srgbClr val="FF0000"/>
                </a:solidFill>
              </a:rPr>
              <a:t>同分比序項目順序</a:t>
            </a:r>
            <a:r>
              <a:rPr lang="zh-TW" altLang="en-US" dirty="0"/>
              <a:t>」不盡相同，且辦理錄取方式皆有所</a:t>
            </a:r>
            <a:r>
              <a:rPr lang="zh-TW" altLang="en-US" dirty="0">
                <a:solidFill>
                  <a:srgbClr val="FF0000"/>
                </a:solidFill>
              </a:rPr>
              <a:t>不同</a:t>
            </a:r>
            <a:r>
              <a:rPr lang="zh-TW" altLang="en-US" dirty="0"/>
              <a:t>，請同學務必注意。</a:t>
            </a:r>
            <a:endParaRPr lang="en-US" altLang="zh-TW" dirty="0"/>
          </a:p>
          <a:p>
            <a:pPr marL="285750" indent="-285750">
              <a:buFont typeface="Wingdings" panose="05000000000000000000" pitchFamily="2" charset="2"/>
              <a:buChar char="Ø"/>
            </a:pPr>
            <a:r>
              <a:rPr lang="en-US" altLang="zh-TW" dirty="0"/>
              <a:t>109</a:t>
            </a:r>
            <a:r>
              <a:rPr lang="zh-TW" altLang="en-US" dirty="0"/>
              <a:t>學年度優先免試提供超過</a:t>
            </a:r>
            <a:r>
              <a:rPr lang="en-US" altLang="zh-TW" dirty="0"/>
              <a:t>10000</a:t>
            </a:r>
            <a:r>
              <a:rPr lang="zh-TW" altLang="en-US" dirty="0"/>
              <a:t>個招生名額。</a:t>
            </a:r>
          </a:p>
        </p:txBody>
      </p:sp>
    </p:spTree>
    <p:extLst>
      <p:ext uri="{BB962C8B-B14F-4D97-AF65-F5344CB8AC3E}">
        <p14:creationId xmlns:p14="http://schemas.microsoft.com/office/powerpoint/2010/main" val="373634599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18" y="0"/>
            <a:ext cx="9149618" cy="1260000"/>
          </a:xfrm>
        </p:spPr>
        <p:txBody>
          <a:bodyPr>
            <a:normAutofit/>
          </a:bodyPr>
          <a:lstStyle/>
          <a:p>
            <a:pPr algn="ctr"/>
            <a:r>
              <a:rPr lang="en-US" altLang="zh-TW" sz="4400" dirty="0">
                <a:effectLst/>
              </a:rPr>
              <a:t>109</a:t>
            </a:r>
            <a:r>
              <a:rPr lang="zh-TW" altLang="en-US" sz="4400" dirty="0">
                <a:effectLst/>
              </a:rPr>
              <a:t>年雲林區主要入學管道</a:t>
            </a:r>
          </a:p>
        </p:txBody>
      </p:sp>
      <p:graphicFrame>
        <p:nvGraphicFramePr>
          <p:cNvPr id="4" name="表格 3"/>
          <p:cNvGraphicFramePr>
            <a:graphicFrameLocks noGrp="1"/>
          </p:cNvGraphicFramePr>
          <p:nvPr>
            <p:extLst>
              <p:ext uri="{D42A27DB-BD31-4B8C-83A1-F6EECF244321}">
                <p14:modId xmlns:p14="http://schemas.microsoft.com/office/powerpoint/2010/main" val="3328742196"/>
              </p:ext>
            </p:extLst>
          </p:nvPr>
        </p:nvGraphicFramePr>
        <p:xfrm>
          <a:off x="344345" y="1260000"/>
          <a:ext cx="8449692" cy="5582400"/>
        </p:xfrm>
        <a:graphic>
          <a:graphicData uri="http://schemas.openxmlformats.org/drawingml/2006/table">
            <a:tbl>
              <a:tblPr firstRow="1" bandRow="1">
                <a:tableStyleId>{5C22544A-7EE6-4342-B048-85BDC9FD1C3A}</a:tableStyleId>
              </a:tblPr>
              <a:tblGrid>
                <a:gridCol w="2816564">
                  <a:extLst>
                    <a:ext uri="{9D8B030D-6E8A-4147-A177-3AD203B41FA5}">
                      <a16:colId xmlns="" xmlns:a16="http://schemas.microsoft.com/office/drawing/2014/main" val="20000"/>
                    </a:ext>
                  </a:extLst>
                </a:gridCol>
                <a:gridCol w="2816564">
                  <a:extLst>
                    <a:ext uri="{9D8B030D-6E8A-4147-A177-3AD203B41FA5}">
                      <a16:colId xmlns="" xmlns:a16="http://schemas.microsoft.com/office/drawing/2014/main" val="20001"/>
                    </a:ext>
                  </a:extLst>
                </a:gridCol>
                <a:gridCol w="2816564">
                  <a:extLst>
                    <a:ext uri="{9D8B030D-6E8A-4147-A177-3AD203B41FA5}">
                      <a16:colId xmlns=""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免試入學</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a:latin typeface="微軟正黑體" panose="020B0604030504040204" pitchFamily="34" charset="-120"/>
                          <a:ea typeface="微軟正黑體" panose="020B0604030504040204" pitchFamily="34" charset="-120"/>
                        </a:rPr>
                        <a:t>特色招生</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latin typeface="微軟正黑體" panose="020B0604030504040204" pitchFamily="34" charset="-120"/>
                          <a:ea typeface="微軟正黑體" panose="020B0604030504040204" pitchFamily="34" charset="-120"/>
                        </a:rPr>
                        <a:t>其他</a:t>
                      </a:r>
                      <a:endParaRPr kumimoji="0" lang="zh-TW" altLang="en-US" sz="2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00B050"/>
                    </a:solidFill>
                  </a:tcPr>
                </a:tc>
                <a:extLst>
                  <a:ext uri="{0D108BD9-81ED-4DB2-BD59-A6C34878D82A}">
                    <a16:rowId xmlns="" xmlns:a16="http://schemas.microsoft.com/office/drawing/2014/main" val="10000"/>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latin typeface="微軟正黑體" panose="020B0604030504040204" pitchFamily="34" charset="-120"/>
                          <a:ea typeface="微軟正黑體" panose="020B0604030504040204" pitchFamily="34" charset="-120"/>
                        </a:rPr>
                        <a:t>分區</a:t>
                      </a:r>
                      <a:r>
                        <a:rPr kumimoji="0" lang="zh-TW" altLang="en-US" sz="2400" kern="1200" dirty="0">
                          <a:latin typeface="微軟正黑體" panose="020B0604030504040204" pitchFamily="34" charset="-120"/>
                          <a:ea typeface="+mn-ea"/>
                        </a:rPr>
                        <a:t>免試</a:t>
                      </a:r>
                      <a:endParaRPr kumimoji="0" lang="zh-TW" altLang="en-US" sz="2400" kern="1200" dirty="0">
                        <a:solidFill>
                          <a:schemeClr val="dk1"/>
                        </a:solidFill>
                        <a:latin typeface="微軟正黑體" panose="020B0604030504040204" pitchFamily="34" charset="-12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dk1"/>
                          </a:solidFill>
                          <a:latin typeface="微軟正黑體" panose="020B0604030504040204" pitchFamily="34" charset="-120"/>
                          <a:ea typeface="+mn-ea"/>
                          <a:cs typeface="+mn-cs"/>
                        </a:rPr>
                        <a:t>專業群科甄選入學</a:t>
                      </a:r>
                      <a:endParaRPr lang="zh-TW" altLang="en-US" sz="2000" dirty="0">
                        <a:latin typeface="微軟正黑體" panose="020B0604030504040204" pitchFamily="34" charset="-120"/>
                        <a:ea typeface="+mn-ea"/>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實用技能學程</a:t>
                      </a:r>
                    </a:p>
                  </a:txBody>
                  <a:tcPr anchor="ctr">
                    <a:solidFill>
                      <a:srgbClr val="92D050"/>
                    </a:solidFill>
                  </a:tcPr>
                </a:tc>
                <a:extLst>
                  <a:ext uri="{0D108BD9-81ED-4DB2-BD59-A6C34878D82A}">
                    <a16:rowId xmlns="" xmlns:a16="http://schemas.microsoft.com/office/drawing/2014/main" val="10001"/>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latin typeface="微軟正黑體" panose="020B0604030504040204" pitchFamily="34" charset="-120"/>
                          <a:ea typeface="微軟正黑體" panose="020B0604030504040204" pitchFamily="34" charset="-120"/>
                        </a:rPr>
                        <a:t>直升入學</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藝才班甄選入學</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建教合作班</a:t>
                      </a:r>
                    </a:p>
                  </a:txBody>
                  <a:tcPr anchor="ctr"/>
                </a:tc>
                <a:extLst>
                  <a:ext uri="{0D108BD9-81ED-4DB2-BD59-A6C34878D82A}">
                    <a16:rowId xmlns="" xmlns:a16="http://schemas.microsoft.com/office/drawing/2014/main" val="10002"/>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latin typeface="微軟正黑體" panose="020B0604030504040204" pitchFamily="34" charset="-120"/>
                          <a:ea typeface="微軟正黑體" panose="020B0604030504040204" pitchFamily="34" charset="-120"/>
                        </a:rPr>
                        <a:t>技優甄審入學</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體育班甄選入學</a:t>
                      </a: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私校單獨招生</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福智實高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solidFill>
                      <a:srgbClr val="92D050"/>
                    </a:solidFill>
                  </a:tcPr>
                </a:tc>
                <a:extLst>
                  <a:ext uri="{0D108BD9-81ED-4DB2-BD59-A6C34878D82A}">
                    <a16:rowId xmlns="" xmlns:a16="http://schemas.microsoft.com/office/drawing/2014/main" val="10003"/>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五專</a:t>
                      </a:r>
                      <a:r>
                        <a:rPr kumimoji="0" lang="zh-TW" altLang="en-US" sz="2400" kern="1200" dirty="0">
                          <a:solidFill>
                            <a:schemeClr val="tx1"/>
                          </a:solidFill>
                          <a:latin typeface="微軟正黑體" panose="020B0604030504040204" pitchFamily="34" charset="-120"/>
                          <a:ea typeface="+mn-ea"/>
                        </a:rPr>
                        <a:t>優先免試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科學班甄選入學</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微軟正黑體" panose="020B0604030504040204" pitchFamily="34" charset="-120"/>
                          <a:ea typeface="微軟正黑體" panose="020B0604030504040204" pitchFamily="34" charset="-120"/>
                          <a:cs typeface="+mn-cs"/>
                        </a:rPr>
                        <a:t>（雲林區無學校辦理此管道，但學生可報名參加）</a:t>
                      </a:r>
                    </a:p>
                  </a:txBody>
                  <a:tcPr anchor="ctr">
                    <a:solidFill>
                      <a:schemeClr val="accent2">
                        <a:lumMod val="20000"/>
                        <a:lumOff val="80000"/>
                      </a:schemeClr>
                    </a:solidFill>
                  </a:tcPr>
                </a:tc>
                <a:tc>
                  <a:txBody>
                    <a:bodyPr/>
                    <a:lstStyle/>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實驗教育獨招</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algn="ctr" rtl="0" eaLnBrk="1" latinLnBrk="0" hangingPunct="1">
                        <a:lnSpc>
                          <a:spcPct val="100000"/>
                        </a:lnSpc>
                        <a:spcBef>
                          <a:spcPts val="0"/>
                        </a:spcBef>
                        <a:spcAft>
                          <a:spcPts val="0"/>
                        </a:spcAft>
                      </a:pP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古坑華德福實高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p>
                    <a:p>
                      <a:pPr marL="0" algn="ctr" rtl="0" eaLnBrk="1" latinLnBrk="0" hangingPunct="1">
                        <a:lnSpc>
                          <a:spcPct val="100000"/>
                        </a:lnSpc>
                        <a:spcBef>
                          <a:spcPts val="0"/>
                        </a:spcBef>
                        <a:spcAft>
                          <a:spcPts val="0"/>
                        </a:spcAft>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技術型及單科型學校獨招入學</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kumimoji="0" lang="zh-TW" altLang="en-US" sz="1800" kern="1200" dirty="0">
                          <a:solidFill>
                            <a:schemeClr val="dk1"/>
                          </a:solidFill>
                          <a:latin typeface="微軟正黑體" panose="020B0604030504040204" pitchFamily="34" charset="-120"/>
                          <a:ea typeface="微軟正黑體" panose="020B0604030504040204" pitchFamily="34" charset="-120"/>
                          <a:cs typeface="+mn-cs"/>
                        </a:rPr>
                        <a:t>蔦松藝高</a:t>
                      </a:r>
                      <a:r>
                        <a:rPr kumimoji="0" lang="en-US" altLang="zh-TW" sz="1800" kern="1200" dirty="0">
                          <a:solidFill>
                            <a:schemeClr val="dk1"/>
                          </a:solidFill>
                          <a:latin typeface="微軟正黑體" panose="020B0604030504040204" pitchFamily="34" charset="-120"/>
                          <a:ea typeface="微軟正黑體" panose="020B0604030504040204" pitchFamily="34" charset="-120"/>
                          <a:cs typeface="+mn-cs"/>
                        </a:rPr>
                        <a:t>)</a:t>
                      </a:r>
                      <a:endPar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 xmlns:a16="http://schemas.microsoft.com/office/drawing/2014/main" val="10004"/>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tx1"/>
                          </a:solidFill>
                          <a:latin typeface="微軟正黑體" panose="020B0604030504040204" pitchFamily="34" charset="-120"/>
                          <a:ea typeface="微軟正黑體" panose="020B0604030504040204" pitchFamily="34" charset="-120"/>
                        </a:rPr>
                        <a:t>五專</a:t>
                      </a:r>
                      <a:r>
                        <a:rPr kumimoji="0" lang="zh-TW" altLang="en-US" sz="2400" kern="1200" dirty="0">
                          <a:solidFill>
                            <a:schemeClr val="tx1"/>
                          </a:solidFill>
                          <a:latin typeface="微軟正黑體" panose="020B0604030504040204" pitchFamily="34" charset="-120"/>
                          <a:ea typeface="+mn-ea"/>
                        </a:rPr>
                        <a:t>聯合</a:t>
                      </a:r>
                      <a:r>
                        <a:rPr kumimoji="0" lang="zh-TW" altLang="en-US" sz="2400" kern="1200" dirty="0">
                          <a:solidFill>
                            <a:schemeClr val="tx1"/>
                          </a:solidFill>
                          <a:latin typeface="微軟正黑體" panose="020B0604030504040204" pitchFamily="34" charset="-120"/>
                          <a:ea typeface="微軟正黑體" panose="020B0604030504040204" pitchFamily="34" charset="-120"/>
                        </a:rPr>
                        <a:t>免試</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lnSpc>
                          <a:spcPct val="100000"/>
                        </a:lnSpc>
                        <a:spcBef>
                          <a:spcPts val="0"/>
                        </a:spcBef>
                        <a:spcAft>
                          <a:spcPts val="0"/>
                        </a:spcAft>
                      </a:pPr>
                      <a:r>
                        <a:rPr lang="zh-TW" altLang="en-US" sz="2400" dirty="0">
                          <a:latin typeface="微軟正黑體" panose="020B0604030504040204" pitchFamily="34" charset="-120"/>
                          <a:ea typeface="+mn-ea"/>
                        </a:rPr>
                        <a:t>考試分發入學</a:t>
                      </a:r>
                      <a:endParaRPr lang="en-US" altLang="zh-TW" sz="2400" dirty="0">
                        <a:latin typeface="微軟正黑體" panose="020B0604030504040204" pitchFamily="34" charset="-120"/>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微軟正黑體" panose="020B0604030504040204" pitchFamily="34" charset="-120"/>
                          <a:ea typeface="+mn-ea"/>
                          <a:cs typeface="+mn-cs"/>
                        </a:rPr>
                        <a:t>（雲林區無學校辦理此管道，但學生可報名參加）</a:t>
                      </a:r>
                      <a:endParaRPr lang="zh-TW" altLang="en-US" sz="2000" dirty="0">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身心障礙學生</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適性輔導就學安置</a:t>
                      </a:r>
                    </a:p>
                  </a:txBody>
                  <a:tcPr anchor="ctr">
                    <a:solidFill>
                      <a:srgbClr val="92D050"/>
                    </a:solidFill>
                  </a:tcPr>
                </a:tc>
                <a:extLst>
                  <a:ext uri="{0D108BD9-81ED-4DB2-BD59-A6C34878D82A}">
                    <a16:rowId xmlns="" xmlns:a16="http://schemas.microsoft.com/office/drawing/2014/main" val="10005"/>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kern="1200" dirty="0">
                          <a:solidFill>
                            <a:schemeClr val="dk1"/>
                          </a:solidFill>
                          <a:latin typeface="微軟正黑體" panose="020B0604030504040204" pitchFamily="34" charset="-120"/>
                          <a:ea typeface="微軟正黑體" panose="020B0604030504040204" pitchFamily="34" charset="-120"/>
                          <a:cs typeface="+mn-cs"/>
                        </a:rPr>
                        <a:t>軍校</a:t>
                      </a:r>
                      <a:endParaRPr kumimoji="0" lang="en-US" altLang="zh-TW" sz="2400" kern="1200" dirty="0">
                        <a:solidFill>
                          <a:schemeClr val="dk1"/>
                        </a:solidFill>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latin typeface="微軟正黑體" panose="020B0604030504040204" pitchFamily="34" charset="-120"/>
                          <a:ea typeface="微軟正黑體" panose="020B0604030504040204" pitchFamily="34" charset="-120"/>
                        </a:rPr>
                        <a:t>（雲林區無學校辦理此</a:t>
                      </a:r>
                      <a:r>
                        <a:rPr kumimoji="0" lang="zh-TW" altLang="en-US" sz="1400" kern="1200" dirty="0">
                          <a:solidFill>
                            <a:schemeClr val="dk1"/>
                          </a:solidFill>
                          <a:latin typeface="微軟正黑體" panose="020B0604030504040204" pitchFamily="34" charset="-120"/>
                          <a:ea typeface="微軟正黑體" panose="020B0604030504040204" pitchFamily="34" charset="-120"/>
                          <a:cs typeface="+mn-cs"/>
                        </a:rPr>
                        <a:t>管道</a:t>
                      </a:r>
                      <a:r>
                        <a:rPr lang="zh-TW" altLang="en-US" sz="1400" dirty="0">
                          <a:latin typeface="微軟正黑體" panose="020B0604030504040204" pitchFamily="34" charset="-120"/>
                          <a:ea typeface="微軟正黑體" panose="020B0604030504040204" pitchFamily="34" charset="-120"/>
                        </a:rPr>
                        <a:t>，但學生可報名參加）</a:t>
                      </a:r>
                    </a:p>
                  </a:txBody>
                  <a:tcPr anchor="ctr"/>
                </a:tc>
                <a:extLst>
                  <a:ext uri="{0D108BD9-81ED-4DB2-BD59-A6C34878D82A}">
                    <a16:rowId xmlns="" xmlns:a16="http://schemas.microsoft.com/office/drawing/2014/main" val="10006"/>
                  </a:ext>
                </a:extLst>
              </a:tr>
            </a:tbl>
          </a:graphicData>
        </a:graphic>
      </p:graphicFrame>
      <p:grpSp>
        <p:nvGrpSpPr>
          <p:cNvPr id="7" name="群組 6"/>
          <p:cNvGrpSpPr/>
          <p:nvPr/>
        </p:nvGrpSpPr>
        <p:grpSpPr>
          <a:xfrm>
            <a:off x="395536" y="1844824"/>
            <a:ext cx="4227655" cy="4834993"/>
            <a:chOff x="344345" y="1812831"/>
            <a:chExt cx="4227655" cy="4834993"/>
          </a:xfrm>
        </p:grpSpPr>
        <p:sp>
          <p:nvSpPr>
            <p:cNvPr id="5" name="矩形 4"/>
            <p:cNvSpPr/>
            <p:nvPr/>
          </p:nvSpPr>
          <p:spPr>
            <a:xfrm>
              <a:off x="467544" y="1812831"/>
              <a:ext cx="2592288" cy="1602397"/>
            </a:xfrm>
            <a:prstGeom prst="rect">
              <a:avLst/>
            </a:prstGeom>
            <a:noFill/>
            <a:ln w="57150"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圖說文字 5"/>
            <p:cNvSpPr/>
            <p:nvPr/>
          </p:nvSpPr>
          <p:spPr>
            <a:xfrm>
              <a:off x="344345" y="5286285"/>
              <a:ext cx="4227655" cy="1361539"/>
            </a:xfrm>
            <a:prstGeom prst="wedgeRectCallout">
              <a:avLst>
                <a:gd name="adj1" fmla="val -39176"/>
                <a:gd name="adj2" fmla="val -184914"/>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sz="2400" b="1" dirty="0">
                  <a:solidFill>
                    <a:schemeClr val="tx1"/>
                  </a:solidFill>
                  <a:latin typeface="+mj-ea"/>
                  <a:ea typeface="+mj-ea"/>
                </a:rPr>
                <a:t>109</a:t>
              </a:r>
              <a:r>
                <a:rPr lang="zh-TW" altLang="en-US" sz="2400" b="1" dirty="0">
                  <a:solidFill>
                    <a:schemeClr val="tx1"/>
                  </a:solidFill>
                  <a:latin typeface="+mj-ea"/>
                  <a:ea typeface="+mj-ea"/>
                </a:rPr>
                <a:t>學年度雲林區</a:t>
              </a:r>
              <a:endParaRPr lang="en-US" altLang="zh-TW" sz="2400" b="1" dirty="0">
                <a:solidFill>
                  <a:schemeClr val="tx1"/>
                </a:solidFill>
                <a:latin typeface="+mj-ea"/>
                <a:ea typeface="+mj-ea"/>
              </a:endParaRPr>
            </a:p>
            <a:p>
              <a:pPr algn="ctr"/>
              <a:r>
                <a:rPr lang="zh-TW" altLang="en-US" sz="2400" b="1" dirty="0">
                  <a:solidFill>
                    <a:schemeClr val="tx1"/>
                  </a:solidFill>
                  <a:latin typeface="+mj-ea"/>
                  <a:ea typeface="+mj-ea"/>
                </a:rPr>
                <a:t>高級中等學校免試入學委員會</a:t>
              </a:r>
              <a:endParaRPr lang="en-US" altLang="zh-TW" sz="2400" b="1" dirty="0">
                <a:solidFill>
                  <a:schemeClr val="tx1"/>
                </a:solidFill>
                <a:latin typeface="+mj-ea"/>
                <a:ea typeface="+mj-ea"/>
              </a:endParaRPr>
            </a:p>
            <a:p>
              <a:pPr algn="ctr"/>
              <a:r>
                <a:rPr lang="zh-TW" altLang="en-US" sz="2400" b="1" dirty="0">
                  <a:solidFill>
                    <a:schemeClr val="tx1"/>
                  </a:solidFill>
                  <a:latin typeface="+mj-ea"/>
                  <a:ea typeface="+mj-ea"/>
                </a:rPr>
                <a:t>（西螺農工）辦理</a:t>
              </a:r>
            </a:p>
          </p:txBody>
        </p:sp>
      </p:grpSp>
    </p:spTree>
    <p:extLst>
      <p:ext uri="{BB962C8B-B14F-4D97-AF65-F5344CB8AC3E}">
        <p14:creationId xmlns:p14="http://schemas.microsoft.com/office/powerpoint/2010/main" val="3620079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1260000"/>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五專</a:t>
            </a: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優先</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a:t>
            </a:r>
            <a:endParaRPr lang="zh-TW" altLang="en-US" b="1" dirty="0">
              <a:solidFill>
                <a:srgbClr val="FFFF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251520" y="1484784"/>
            <a:ext cx="8640960" cy="4832092"/>
          </a:xfrm>
          <a:prstGeom prst="rect">
            <a:avLst/>
          </a:prstGeom>
          <a:noFill/>
        </p:spPr>
        <p:txBody>
          <a:bodyPr wrap="square" rtlCol="0">
            <a:spAutoFit/>
          </a:bodyPr>
          <a:lstStyle/>
          <a:p>
            <a:pPr marL="342900" indent="-342900">
              <a:buBlip>
                <a:blip r:embed="rId2"/>
              </a:buBlip>
            </a:pPr>
            <a:r>
              <a:rPr lang="zh-TW" altLang="en-US" sz="2800" dirty="0">
                <a:latin typeface="微軟正黑體" panose="020B0604030504040204" pitchFamily="34" charset="-120"/>
                <a:ea typeface="微軟正黑體" panose="020B0604030504040204" pitchFamily="34" charset="-120"/>
              </a:rPr>
              <a:t>五專優先免試入學</a:t>
            </a:r>
            <a:r>
              <a:rPr lang="zh-TW" altLang="en-US" sz="2800" dirty="0">
                <a:solidFill>
                  <a:srgbClr val="FF0000"/>
                </a:solidFill>
                <a:latin typeface="微軟正黑體" panose="020B0604030504040204" pitchFamily="34" charset="-120"/>
                <a:ea typeface="微軟正黑體" panose="020B0604030504040204" pitchFamily="34" charset="-120"/>
              </a:rPr>
              <a:t>全國一區</a:t>
            </a:r>
            <a:r>
              <a:rPr lang="zh-TW" altLang="en-US" sz="2800" dirty="0">
                <a:latin typeface="微軟正黑體" panose="020B0604030504040204" pitchFamily="34" charset="-120"/>
                <a:ea typeface="微軟正黑體" panose="020B0604030504040204" pitchFamily="34" charset="-120"/>
              </a:rPr>
              <a:t>辦理招生，採</a:t>
            </a:r>
            <a:r>
              <a:rPr lang="zh-TW" altLang="en-US" sz="2800" dirty="0">
                <a:solidFill>
                  <a:srgbClr val="FF0000"/>
                </a:solidFill>
                <a:latin typeface="微軟正黑體" panose="020B0604030504040204" pitchFamily="34" charset="-120"/>
                <a:ea typeface="微軟正黑體" panose="020B0604030504040204" pitchFamily="34" charset="-120"/>
              </a:rPr>
              <a:t>電腦選填志願分發</a:t>
            </a:r>
            <a:r>
              <a:rPr lang="zh-TW" altLang="en-US" sz="2800" dirty="0">
                <a:latin typeface="微軟正黑體" panose="020B0604030504040204" pitchFamily="34" charset="-120"/>
                <a:ea typeface="微軟正黑體" panose="020B0604030504040204" pitchFamily="34" charset="-120"/>
              </a:rPr>
              <a:t>，不限地區、學校、科</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組</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，至多</a:t>
            </a:r>
            <a:r>
              <a:rPr lang="zh-TW" altLang="en-US" sz="2800" dirty="0">
                <a:solidFill>
                  <a:srgbClr val="FF0000"/>
                </a:solidFill>
                <a:latin typeface="微軟正黑體" panose="020B0604030504040204" pitchFamily="34" charset="-120"/>
                <a:ea typeface="微軟正黑體" panose="020B0604030504040204" pitchFamily="34" charset="-120"/>
              </a:rPr>
              <a:t>可選擇</a:t>
            </a:r>
            <a:r>
              <a:rPr lang="en-US" altLang="zh-TW" sz="2800" dirty="0">
                <a:solidFill>
                  <a:srgbClr val="FF0000"/>
                </a:solidFill>
                <a:latin typeface="微軟正黑體" panose="020B0604030504040204" pitchFamily="34" charset="-120"/>
                <a:ea typeface="微軟正黑體" panose="020B0604030504040204" pitchFamily="34" charset="-120"/>
              </a:rPr>
              <a:t>30</a:t>
            </a:r>
            <a:r>
              <a:rPr lang="zh-TW" altLang="en-US" sz="2800" dirty="0">
                <a:solidFill>
                  <a:srgbClr val="FF0000"/>
                </a:solidFill>
                <a:latin typeface="微軟正黑體" panose="020B0604030504040204" pitchFamily="34" charset="-120"/>
                <a:ea typeface="微軟正黑體" panose="020B0604030504040204" pitchFamily="34" charset="-120"/>
              </a:rPr>
              <a:t>個志願</a:t>
            </a:r>
            <a:r>
              <a:rPr lang="zh-TW" altLang="en-US" sz="2800" dirty="0">
                <a:latin typeface="微軟正黑體" panose="020B0604030504040204" pitchFamily="34" charset="-120"/>
                <a:ea typeface="微軟正黑體" panose="020B0604030504040204" pitchFamily="34" charset="-120"/>
              </a:rPr>
              <a:t>。</a:t>
            </a:r>
          </a:p>
          <a:p>
            <a:pPr marL="342900" indent="-342900">
              <a:buBlip>
                <a:blip r:embed="rId2"/>
              </a:buBlip>
            </a:pPr>
            <a:r>
              <a:rPr lang="zh-TW" altLang="en-US" sz="2800" dirty="0">
                <a:latin typeface="微軟正黑體" panose="020B0604030504040204" pitchFamily="34" charset="-120"/>
                <a:ea typeface="微軟正黑體" panose="020B0604030504040204" pitchFamily="34" charset="-120"/>
              </a:rPr>
              <a:t>辦理時間：於</a:t>
            </a:r>
            <a:r>
              <a:rPr lang="zh-TW" altLang="en-US" sz="2800" dirty="0">
                <a:solidFill>
                  <a:srgbClr val="FF0000"/>
                </a:solidFill>
                <a:latin typeface="微軟正黑體" panose="020B0604030504040204" pitchFamily="34" charset="-120"/>
                <a:ea typeface="微軟正黑體" panose="020B0604030504040204" pitchFamily="34" charset="-120"/>
              </a:rPr>
              <a:t>五專聯合免試入學報名之前</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pPr marL="342900" indent="-342900">
              <a:buBlip>
                <a:blip r:embed="rId2"/>
              </a:buBlip>
            </a:pPr>
            <a:r>
              <a:rPr lang="zh-TW" altLang="en-US" sz="2800" dirty="0">
                <a:latin typeface="微軟正黑體" panose="020B0604030504040204" pitchFamily="34" charset="-120"/>
                <a:ea typeface="微軟正黑體" panose="020B0604030504040204" pitchFamily="34" charset="-120"/>
              </a:rPr>
              <a:t>積分採計方式說明如下：</a:t>
            </a:r>
            <a:endParaRPr lang="en-US" altLang="zh-TW" sz="2800" dirty="0">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全國各校科組統一積分採計項目，包含</a:t>
            </a:r>
            <a:r>
              <a:rPr lang="zh-TW" altLang="en-US" sz="2400" dirty="0">
                <a:solidFill>
                  <a:srgbClr val="FF0000"/>
                </a:solidFill>
                <a:latin typeface="微軟正黑體" panose="020B0604030504040204" pitchFamily="34" charset="-120"/>
                <a:ea typeface="微軟正黑體" panose="020B0604030504040204" pitchFamily="34" charset="-120"/>
              </a:rPr>
              <a:t>多元學習表現</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含服務學習及競賽</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6600FF"/>
                </a:solidFill>
                <a:latin typeface="微軟正黑體" panose="020B0604030504040204" pitchFamily="34" charset="-120"/>
                <a:ea typeface="微軟正黑體" panose="020B0604030504040204" pitchFamily="34" charset="-120"/>
              </a:rPr>
              <a:t>技藝優良</a:t>
            </a:r>
            <a:r>
              <a:rPr lang="zh-TW" altLang="en-US" sz="2400" dirty="0">
                <a:solidFill>
                  <a:srgbClr val="FF0000"/>
                </a:solidFill>
                <a:latin typeface="微軟正黑體" panose="020B0604030504040204" pitchFamily="34" charset="-120"/>
                <a:ea typeface="微軟正黑體" panose="020B0604030504040204" pitchFamily="34" charset="-120"/>
              </a:rPr>
              <a:t>、弱勢身分、均衡學習、志願序、國中教育會考</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含寫作測驗</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等項目</a:t>
            </a:r>
            <a:r>
              <a:rPr lang="zh-TW" altLang="en-US" sz="2400" dirty="0">
                <a:latin typeface="微軟正黑體" panose="020B0604030504040204" pitchFamily="34" charset="-120"/>
                <a:ea typeface="微軟正黑體" panose="020B0604030504040204" pitchFamily="34" charset="-120"/>
              </a:rPr>
              <a:t>。</a:t>
            </a:r>
          </a:p>
          <a:p>
            <a:pPr marL="914400" lvl="1" indent="-457200">
              <a:buFont typeface="Wingdings" panose="05000000000000000000" pitchFamily="2" charset="2"/>
              <a:buChar char="Ø"/>
            </a:pPr>
            <a:r>
              <a:rPr lang="zh-TW" altLang="en-US" sz="2400" dirty="0">
                <a:solidFill>
                  <a:srgbClr val="FF0000"/>
                </a:solidFill>
                <a:latin typeface="微軟正黑體" panose="020B0604030504040204" pitchFamily="34" charset="-120"/>
                <a:ea typeface="微軟正黑體" panose="020B0604030504040204" pitchFamily="34" charset="-120"/>
              </a:rPr>
              <a:t>護理科、護理助產科</a:t>
            </a:r>
            <a:r>
              <a:rPr lang="zh-TW" altLang="en-US" sz="2400" dirty="0">
                <a:solidFill>
                  <a:srgbClr val="6600FF"/>
                </a:solidFill>
                <a:latin typeface="微軟正黑體" panose="020B0604030504040204" pitchFamily="34" charset="-120"/>
                <a:ea typeface="微軟正黑體" panose="020B0604030504040204" pitchFamily="34" charset="-120"/>
              </a:rPr>
              <a:t>及</a:t>
            </a:r>
            <a:r>
              <a:rPr lang="zh-TW" altLang="en-US" sz="2400" dirty="0">
                <a:solidFill>
                  <a:srgbClr val="FF0000"/>
                </a:solidFill>
                <a:latin typeface="微軟正黑體" panose="020B0604030504040204" pitchFamily="34" charset="-120"/>
                <a:ea typeface="微軟正黑體" panose="020B0604030504040204" pitchFamily="34" charset="-120"/>
              </a:rPr>
              <a:t>國立五專招生學校</a:t>
            </a:r>
            <a:r>
              <a:rPr lang="zh-TW" altLang="en-US" sz="2400" dirty="0">
                <a:solidFill>
                  <a:srgbClr val="6600FF"/>
                </a:solidFill>
                <a:latin typeface="微軟正黑體" panose="020B0604030504040204" pitchFamily="34" charset="-120"/>
                <a:ea typeface="微軟正黑體" panose="020B0604030504040204" pitchFamily="34" charset="-120"/>
              </a:rPr>
              <a:t>各科</a:t>
            </a:r>
            <a:r>
              <a:rPr lang="en-US" altLang="zh-TW" sz="2400" dirty="0">
                <a:solidFill>
                  <a:srgbClr val="6600FF"/>
                </a:solidFill>
                <a:latin typeface="微軟正黑體" panose="020B0604030504040204" pitchFamily="34" charset="-120"/>
                <a:ea typeface="微軟正黑體" panose="020B0604030504040204" pitchFamily="34" charset="-120"/>
              </a:rPr>
              <a:t>(</a:t>
            </a:r>
            <a:r>
              <a:rPr lang="zh-TW" altLang="en-US" sz="2400" dirty="0">
                <a:solidFill>
                  <a:srgbClr val="6600FF"/>
                </a:solidFill>
                <a:latin typeface="微軟正黑體" panose="020B0604030504040204" pitchFamily="34" charset="-120"/>
                <a:ea typeface="微軟正黑體" panose="020B0604030504040204" pitchFamily="34" charset="-120"/>
              </a:rPr>
              <a:t>組</a:t>
            </a:r>
            <a:r>
              <a:rPr lang="en-US" altLang="zh-TW" sz="2400" dirty="0">
                <a:solidFill>
                  <a:srgbClr val="6600FF"/>
                </a:solidFill>
                <a:latin typeface="微軟正黑體" panose="020B0604030504040204" pitchFamily="34" charset="-120"/>
                <a:ea typeface="微軟正黑體" panose="020B0604030504040204" pitchFamily="34" charset="-120"/>
              </a:rPr>
              <a:t>)</a:t>
            </a:r>
            <a:r>
              <a:rPr lang="zh-TW" altLang="en-US" sz="2400" dirty="0">
                <a:solidFill>
                  <a:srgbClr val="6600FF"/>
                </a:solidFill>
                <a:latin typeface="微軟正黑體" panose="020B0604030504040204" pitchFamily="34" charset="-120"/>
                <a:ea typeface="微軟正黑體" panose="020B0604030504040204" pitchFamily="34" charset="-120"/>
              </a:rPr>
              <a:t>之免試生總積分計算項目須</a:t>
            </a:r>
            <a:r>
              <a:rPr lang="zh-TW" altLang="en-US" sz="2400" dirty="0">
                <a:solidFill>
                  <a:srgbClr val="FF0000"/>
                </a:solidFill>
                <a:latin typeface="微軟正黑體" panose="020B0604030504040204" pitchFamily="34" charset="-120"/>
                <a:ea typeface="微軟正黑體" panose="020B0604030504040204" pitchFamily="34" charset="-120"/>
              </a:rPr>
              <a:t>採計國中教育會考成績</a:t>
            </a:r>
            <a:r>
              <a:rPr lang="zh-TW" altLang="en-US" sz="2400" dirty="0">
                <a:solidFill>
                  <a:srgbClr val="6600FF"/>
                </a:solidFill>
                <a:latin typeface="微軟正黑體" panose="020B0604030504040204" pitchFamily="34" charset="-120"/>
                <a:ea typeface="微軟正黑體" panose="020B0604030504040204" pitchFamily="34" charset="-120"/>
              </a:rPr>
              <a:t>。</a:t>
            </a:r>
            <a:endParaRPr lang="en-US" altLang="zh-TW" sz="2400" dirty="0">
              <a:solidFill>
                <a:srgbClr val="6600FF"/>
              </a:solidFill>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私立五專招生學校除護理科外之科</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組</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，由各校自行決定各科</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組</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是否採計國中教育會考成績。</a:t>
            </a:r>
          </a:p>
        </p:txBody>
      </p:sp>
    </p:spTree>
    <p:extLst>
      <p:ext uri="{BB962C8B-B14F-4D97-AF65-F5344CB8AC3E}">
        <p14:creationId xmlns:p14="http://schemas.microsoft.com/office/powerpoint/2010/main" val="1321809189"/>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1260000"/>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五專</a:t>
            </a: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優先</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免試入學流程</a:t>
            </a:r>
            <a:endParaRPr lang="zh-TW" altLang="en-US" b="1" dirty="0">
              <a:solidFill>
                <a:srgbClr val="FFFF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6" name="矩形 5"/>
          <p:cNvSpPr/>
          <p:nvPr/>
        </p:nvSpPr>
        <p:spPr>
          <a:xfrm>
            <a:off x="266261" y="1717277"/>
            <a:ext cx="2520000" cy="136800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報名</a:t>
            </a:r>
            <a:r>
              <a:rPr lang="en-US" altLang="zh-TW" sz="2200" b="1" dirty="0">
                <a:solidFill>
                  <a:srgbClr val="FFFF00"/>
                </a:solidFill>
                <a:latin typeface="微軟正黑體" panose="020B0604030504040204" pitchFamily="34" charset="-120"/>
                <a:ea typeface="微軟正黑體" panose="020B0604030504040204" pitchFamily="34" charset="-120"/>
              </a:rPr>
              <a:t>(</a:t>
            </a:r>
            <a:r>
              <a:rPr lang="zh-TW" altLang="en-US" sz="2200" b="1" dirty="0">
                <a:solidFill>
                  <a:srgbClr val="FFFF00"/>
                </a:solidFill>
                <a:latin typeface="微軟正黑體" panose="020B0604030504040204" pitchFamily="34" charset="-120"/>
                <a:ea typeface="微軟正黑體" panose="020B0604030504040204" pitchFamily="34" charset="-120"/>
              </a:rPr>
              <a:t>繳件</a:t>
            </a:r>
            <a:r>
              <a:rPr lang="en-US" altLang="zh-TW" sz="2200" b="1" dirty="0">
                <a:solidFill>
                  <a:srgbClr val="FFFF00"/>
                </a:solidFill>
                <a:latin typeface="微軟正黑體" panose="020B0604030504040204" pitchFamily="34" charset="-120"/>
                <a:ea typeface="微軟正黑體" panose="020B0604030504040204" pitchFamily="34" charset="-120"/>
              </a:rPr>
              <a:t>)</a:t>
            </a:r>
          </a:p>
          <a:p>
            <a:pPr algn="ctr"/>
            <a:r>
              <a:rPr lang="en-US" altLang="zh-TW" sz="2000" b="1" dirty="0">
                <a:latin typeface="微軟正黑體" panose="020B0604030504040204" pitchFamily="34" charset="-120"/>
              </a:rPr>
              <a:t>5/18(</a:t>
            </a:r>
            <a:r>
              <a:rPr lang="zh-TW" altLang="en-US" sz="2000" b="1" dirty="0">
                <a:latin typeface="微軟正黑體" panose="020B0604030504040204" pitchFamily="34" charset="-120"/>
              </a:rPr>
              <a:t>一</a:t>
            </a:r>
            <a:r>
              <a:rPr lang="en-US" altLang="zh-TW" sz="2000" b="1" dirty="0">
                <a:latin typeface="微軟正黑體" panose="020B0604030504040204" pitchFamily="34" charset="-120"/>
              </a:rPr>
              <a:t>)-5/22(</a:t>
            </a:r>
            <a:r>
              <a:rPr lang="zh-TW" altLang="en-US" sz="2000" b="1" dirty="0">
                <a:latin typeface="微軟正黑體" panose="020B0604030504040204" pitchFamily="34" charset="-120"/>
              </a:rPr>
              <a:t>五</a:t>
            </a:r>
            <a:r>
              <a:rPr lang="en-US" altLang="zh-TW" sz="2000" b="1" dirty="0">
                <a:latin typeface="微軟正黑體" panose="020B0604030504040204" pitchFamily="34" charset="-120"/>
              </a:rPr>
              <a:t>)</a:t>
            </a:r>
            <a:endParaRPr lang="zh-TW" altLang="en-US" sz="2000" b="1" dirty="0">
              <a:latin typeface="微軟正黑體" panose="020B0604030504040204" pitchFamily="34" charset="-120"/>
            </a:endParaRPr>
          </a:p>
        </p:txBody>
      </p:sp>
      <p:sp>
        <p:nvSpPr>
          <p:cNvPr id="8" name="矩形 7"/>
          <p:cNvSpPr/>
          <p:nvPr/>
        </p:nvSpPr>
        <p:spPr>
          <a:xfrm>
            <a:off x="3307432" y="1736963"/>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rPr>
              <a:t>網路志願選填 </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rPr>
              <a:t>6/4(</a:t>
            </a:r>
            <a:r>
              <a:rPr lang="zh-TW" altLang="en-US" sz="2000" b="1" dirty="0">
                <a:latin typeface="微軟正黑體" panose="020B0604030504040204" pitchFamily="34" charset="-120"/>
              </a:rPr>
              <a:t>四</a:t>
            </a:r>
            <a:r>
              <a:rPr lang="en-US" altLang="zh-TW" sz="2000" b="1" dirty="0">
                <a:latin typeface="微軟正黑體" panose="020B0604030504040204" pitchFamily="34" charset="-120"/>
              </a:rPr>
              <a:t>)10:00</a:t>
            </a:r>
          </a:p>
          <a:p>
            <a:pPr algn="ctr"/>
            <a:r>
              <a:rPr lang="en-US" altLang="zh-TW" sz="2000" b="1" dirty="0">
                <a:latin typeface="微軟正黑體" panose="020B0604030504040204" pitchFamily="34" charset="-120"/>
                <a:ea typeface="微軟正黑體" panose="020B0604030504040204" pitchFamily="34" charset="-120"/>
              </a:rPr>
              <a:t>6/9(</a:t>
            </a:r>
            <a:r>
              <a:rPr lang="zh-TW" altLang="en-US" sz="2000" b="1" dirty="0">
                <a:latin typeface="微軟正黑體" panose="020B0604030504040204" pitchFamily="34" charset="-120"/>
                <a:ea typeface="微軟正黑體" panose="020B0604030504040204" pitchFamily="34" charset="-120"/>
              </a:rPr>
              <a:t>二</a:t>
            </a:r>
            <a:r>
              <a:rPr lang="en-US" altLang="zh-TW" sz="2000" b="1" dirty="0">
                <a:latin typeface="微軟正黑體" panose="020B0604030504040204" pitchFamily="34" charset="-120"/>
                <a:ea typeface="微軟正黑體" panose="020B0604030504040204" pitchFamily="34" charset="-120"/>
              </a:rPr>
              <a:t>)17:00</a:t>
            </a:r>
            <a:endParaRPr lang="zh-TW" altLang="en-US" sz="2000" b="1" dirty="0">
              <a:latin typeface="微軟正黑體" panose="020B0604030504040204" pitchFamily="34" charset="-120"/>
              <a:ea typeface="微軟正黑體" panose="020B0604030504040204" pitchFamily="34" charset="-120"/>
            </a:endParaRPr>
          </a:p>
        </p:txBody>
      </p:sp>
      <p:sp>
        <p:nvSpPr>
          <p:cNvPr id="9" name="矩形 8"/>
          <p:cNvSpPr/>
          <p:nvPr/>
        </p:nvSpPr>
        <p:spPr>
          <a:xfrm>
            <a:off x="6400714" y="3573016"/>
            <a:ext cx="2520000" cy="1170895"/>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報到</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rPr>
              <a:t>6/15(</a:t>
            </a:r>
            <a:r>
              <a:rPr lang="zh-TW" altLang="en-US" sz="2000" b="1" dirty="0">
                <a:latin typeface="微軟正黑體" panose="020B0604030504040204" pitchFamily="34" charset="-120"/>
              </a:rPr>
              <a:t>一</a:t>
            </a:r>
            <a:r>
              <a:rPr lang="en-US" altLang="zh-TW" sz="2000" b="1" dirty="0">
                <a:latin typeface="微軟正黑體" panose="020B0604030504040204" pitchFamily="34" charset="-120"/>
              </a:rPr>
              <a:t>) 11:00</a:t>
            </a:r>
            <a:r>
              <a:rPr lang="zh-TW" altLang="en-US" sz="2000" b="1" dirty="0">
                <a:latin typeface="微軟正黑體" panose="020B0604030504040204" pitchFamily="34" charset="-120"/>
                <a:ea typeface="微軟正黑體" panose="020B0604030504040204" pitchFamily="34" charset="-120"/>
              </a:rPr>
              <a:t>前</a:t>
            </a:r>
            <a:endParaRPr lang="en-US" altLang="zh-TW" sz="2000" b="1" dirty="0">
              <a:latin typeface="微軟正黑體" panose="020B0604030504040204" pitchFamily="34" charset="-120"/>
              <a:ea typeface="微軟正黑體" panose="020B0604030504040204" pitchFamily="34" charset="-120"/>
            </a:endParaRPr>
          </a:p>
        </p:txBody>
      </p:sp>
      <p:sp>
        <p:nvSpPr>
          <p:cNvPr id="10" name="矩形 9"/>
          <p:cNvSpPr/>
          <p:nvPr/>
        </p:nvSpPr>
        <p:spPr>
          <a:xfrm>
            <a:off x="6394808" y="5305460"/>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放棄錄取資格</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不滿意錄取學校或未錄取</a:t>
            </a:r>
            <a:r>
              <a:rPr lang="en-US" altLang="zh-TW" sz="2000" b="1" dirty="0">
                <a:latin typeface="微軟正黑體" panose="020B0604030504040204" pitchFamily="34" charset="-120"/>
                <a:ea typeface="微軟正黑體" panose="020B0604030504040204" pitchFamily="34" charset="-120"/>
              </a:rPr>
              <a:t>)</a:t>
            </a:r>
          </a:p>
          <a:p>
            <a:pPr algn="ctr"/>
            <a:r>
              <a:rPr lang="en-US" altLang="zh-TW" sz="2000" b="1" dirty="0">
                <a:latin typeface="微軟正黑體" panose="020B0604030504040204" pitchFamily="34" charset="-120"/>
              </a:rPr>
              <a:t>6/15</a:t>
            </a:r>
            <a:r>
              <a:rPr lang="zh-TW" altLang="en-US" sz="2000" b="1" dirty="0">
                <a:latin typeface="微軟正黑體" panose="020B0604030504040204" pitchFamily="34" charset="-120"/>
              </a:rPr>
              <a:t> </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一</a:t>
            </a:r>
            <a:r>
              <a:rPr lang="en-US" altLang="zh-TW" sz="2000" b="1" dirty="0">
                <a:latin typeface="微軟正黑體" panose="020B0604030504040204" pitchFamily="34" charset="-120"/>
              </a:rPr>
              <a:t>) 15:00</a:t>
            </a:r>
            <a:r>
              <a:rPr lang="zh-TW" altLang="en-US" sz="2000" b="1" dirty="0">
                <a:latin typeface="微軟正黑體" panose="020B0604030504040204" pitchFamily="34" charset="-120"/>
              </a:rPr>
              <a:t>前</a:t>
            </a:r>
            <a:endParaRPr lang="zh-TW" altLang="en-US" sz="2000" b="1" dirty="0">
              <a:latin typeface="微軟正黑體" panose="020B0604030504040204" pitchFamily="34" charset="-120"/>
              <a:ea typeface="微軟正黑體" panose="020B0604030504040204" pitchFamily="34" charset="-120"/>
            </a:endParaRPr>
          </a:p>
        </p:txBody>
      </p:sp>
      <p:cxnSp>
        <p:nvCxnSpPr>
          <p:cNvPr id="11" name="直線單箭頭接點 37"/>
          <p:cNvCxnSpPr/>
          <p:nvPr/>
        </p:nvCxnSpPr>
        <p:spPr>
          <a:xfrm flipV="1">
            <a:off x="5827432" y="2420963"/>
            <a:ext cx="544768" cy="16024"/>
          </a:xfrm>
          <a:prstGeom prst="bentConnector3">
            <a:avLst>
              <a:gd name="adj1" fmla="val -1383"/>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cxnSpLocks/>
            <a:stCxn id="9" idx="2"/>
            <a:endCxn id="10" idx="0"/>
          </p:cNvCxnSpPr>
          <p:nvPr/>
        </p:nvCxnSpPr>
        <p:spPr>
          <a:xfrm flipH="1">
            <a:off x="7654808" y="4743911"/>
            <a:ext cx="5906" cy="56154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5" name="肘形接點 41"/>
          <p:cNvCxnSpPr>
            <a:stCxn id="6" idx="3"/>
          </p:cNvCxnSpPr>
          <p:nvPr/>
        </p:nvCxnSpPr>
        <p:spPr>
          <a:xfrm>
            <a:off x="2786261" y="2401277"/>
            <a:ext cx="521171" cy="1968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61" y="3735800"/>
            <a:ext cx="2438400" cy="2194560"/>
          </a:xfrm>
          <a:prstGeom prst="rect">
            <a:avLst/>
          </a:prstGeom>
        </p:spPr>
      </p:pic>
      <p:sp>
        <p:nvSpPr>
          <p:cNvPr id="29" name="文字方塊 28"/>
          <p:cNvSpPr txBox="1"/>
          <p:nvPr/>
        </p:nvSpPr>
        <p:spPr>
          <a:xfrm>
            <a:off x="3307432" y="3735800"/>
            <a:ext cx="2792384" cy="1569660"/>
          </a:xfrm>
          <a:prstGeom prst="rect">
            <a:avLst/>
          </a:prstGeom>
          <a:noFill/>
        </p:spPr>
        <p:txBody>
          <a:bodyPr wrap="square" rtlCol="0">
            <a:spAutoFit/>
          </a:bodyPr>
          <a:lstStyle/>
          <a:p>
            <a:r>
              <a:rPr lang="zh-TW" altLang="en-US" sz="2400" dirty="0">
                <a:latin typeface="+mn-ea"/>
                <a:ea typeface="+mn-ea"/>
              </a:rPr>
              <a:t>小提醒</a:t>
            </a:r>
            <a:r>
              <a:rPr lang="en-US" altLang="zh-TW" sz="2400" dirty="0">
                <a:latin typeface="+mn-ea"/>
                <a:ea typeface="+mn-ea"/>
              </a:rPr>
              <a:t>:</a:t>
            </a:r>
          </a:p>
          <a:p>
            <a:r>
              <a:rPr lang="zh-TW" altLang="en-US" sz="2400" dirty="0">
                <a:solidFill>
                  <a:srgbClr val="FF0000"/>
                </a:solidFill>
                <a:latin typeface="+mn-ea"/>
                <a:ea typeface="+mn-ea"/>
              </a:rPr>
              <a:t>五專優先免試</a:t>
            </a:r>
            <a:r>
              <a:rPr lang="zh-TW" altLang="en-US" sz="2400" dirty="0">
                <a:latin typeface="+mn-ea"/>
                <a:ea typeface="+mn-ea"/>
              </a:rPr>
              <a:t>與</a:t>
            </a:r>
            <a:r>
              <a:rPr lang="zh-TW" altLang="en-US" sz="2400" dirty="0">
                <a:solidFill>
                  <a:srgbClr val="0000FF"/>
                </a:solidFill>
                <a:latin typeface="+mn-ea"/>
                <a:ea typeface="+mn-ea"/>
              </a:rPr>
              <a:t>五專聯合免試</a:t>
            </a:r>
            <a:r>
              <a:rPr lang="zh-TW" altLang="en-US" sz="2400" dirty="0">
                <a:latin typeface="+mn-ea"/>
                <a:ea typeface="+mn-ea"/>
              </a:rPr>
              <a:t>需</a:t>
            </a:r>
            <a:r>
              <a:rPr lang="zh-TW" altLang="en-US" sz="2400" dirty="0">
                <a:solidFill>
                  <a:schemeClr val="accent2"/>
                </a:solidFill>
                <a:latin typeface="+mn-ea"/>
                <a:ea typeface="+mn-ea"/>
              </a:rPr>
              <a:t>分開報名</a:t>
            </a:r>
            <a:r>
              <a:rPr lang="en-US" altLang="zh-TW" sz="2400" dirty="0">
                <a:solidFill>
                  <a:schemeClr val="accent2"/>
                </a:solidFill>
                <a:latin typeface="+mn-ea"/>
                <a:ea typeface="+mn-ea"/>
              </a:rPr>
              <a:t>!!!</a:t>
            </a:r>
            <a:endParaRPr lang="zh-TW" altLang="en-US" sz="2400" dirty="0">
              <a:solidFill>
                <a:schemeClr val="accent2"/>
              </a:solidFill>
              <a:latin typeface="+mn-ea"/>
              <a:ea typeface="+mn-ea"/>
            </a:endParaRPr>
          </a:p>
        </p:txBody>
      </p:sp>
      <p:cxnSp>
        <p:nvCxnSpPr>
          <p:cNvPr id="19" name="直線單箭頭接點 18">
            <a:extLst>
              <a:ext uri="{FF2B5EF4-FFF2-40B4-BE49-F238E27FC236}">
                <a16:creationId xmlns="" xmlns:a16="http://schemas.microsoft.com/office/drawing/2014/main" id="{47A10901-7F92-4BDD-839B-413F4445C1DD}"/>
              </a:ext>
            </a:extLst>
          </p:cNvPr>
          <p:cNvCxnSpPr>
            <a:cxnSpLocks/>
          </p:cNvCxnSpPr>
          <p:nvPr/>
        </p:nvCxnSpPr>
        <p:spPr>
          <a:xfrm flipH="1">
            <a:off x="7645730" y="3107781"/>
            <a:ext cx="5906" cy="56154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 xmlns:a16="http://schemas.microsoft.com/office/drawing/2014/main" id="{549867FD-5B41-4D30-8CF4-A59E921E989F}"/>
              </a:ext>
            </a:extLst>
          </p:cNvPr>
          <p:cNvSpPr/>
          <p:nvPr/>
        </p:nvSpPr>
        <p:spPr>
          <a:xfrm>
            <a:off x="6348602" y="1744667"/>
            <a:ext cx="2543597"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rPr>
              <a:t>放榜 </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rPr>
              <a:t>6/11(</a:t>
            </a:r>
            <a:r>
              <a:rPr lang="zh-TW" altLang="en-US" sz="2000" b="1" dirty="0">
                <a:latin typeface="微軟正黑體" panose="020B0604030504040204" pitchFamily="34" charset="-120"/>
              </a:rPr>
              <a:t>四</a:t>
            </a:r>
            <a:r>
              <a:rPr lang="en-US" altLang="zh-TW" sz="2000" b="1" dirty="0">
                <a:latin typeface="微軟正黑體" panose="020B0604030504040204" pitchFamily="34" charset="-120"/>
              </a:rPr>
              <a:t>)9:00</a:t>
            </a:r>
          </a:p>
        </p:txBody>
      </p:sp>
    </p:spTree>
    <p:extLst>
      <p:ext uri="{BB962C8B-B14F-4D97-AF65-F5344CB8AC3E}">
        <p14:creationId xmlns:p14="http://schemas.microsoft.com/office/powerpoint/2010/main" val="27402096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163477312"/>
              </p:ext>
            </p:extLst>
          </p:nvPr>
        </p:nvGraphicFramePr>
        <p:xfrm>
          <a:off x="251520" y="1556793"/>
          <a:ext cx="8640960" cy="4797615"/>
        </p:xfrm>
        <a:graphic>
          <a:graphicData uri="http://schemas.openxmlformats.org/drawingml/2006/table">
            <a:tbl>
              <a:tblPr firstRow="1" firstCol="1" bandRow="1">
                <a:tableStyleId>{00A15C55-8517-42AA-B614-E9B94910E393}</a:tableStyleId>
              </a:tblPr>
              <a:tblGrid>
                <a:gridCol w="1296144">
                  <a:extLst>
                    <a:ext uri="{9D8B030D-6E8A-4147-A177-3AD203B41FA5}">
                      <a16:colId xmlns="" xmlns:a16="http://schemas.microsoft.com/office/drawing/2014/main" val="20000"/>
                    </a:ext>
                  </a:extLst>
                </a:gridCol>
                <a:gridCol w="7344816">
                  <a:extLst>
                    <a:ext uri="{9D8B030D-6E8A-4147-A177-3AD203B41FA5}">
                      <a16:colId xmlns="" xmlns:a16="http://schemas.microsoft.com/office/drawing/2014/main" val="20001"/>
                    </a:ext>
                  </a:extLst>
                </a:gridCol>
              </a:tblGrid>
              <a:tr h="576063">
                <a:tc>
                  <a:txBody>
                    <a:bodyPr/>
                    <a:lstStyle/>
                    <a:p>
                      <a:pPr algn="ctr">
                        <a:lnSpc>
                          <a:spcPct val="100000"/>
                        </a:lnSpc>
                        <a:spcAft>
                          <a:spcPts val="0"/>
                        </a:spcAft>
                      </a:pPr>
                      <a:r>
                        <a:rPr lang="zh-TW" sz="2600" kern="0" dirty="0">
                          <a:effectLst/>
                          <a:latin typeface="微軟正黑體" panose="020B0604030504040204" pitchFamily="34" charset="-120"/>
                          <a:ea typeface="微軟正黑體" panose="020B0604030504040204" pitchFamily="34" charset="-120"/>
                        </a:rPr>
                        <a:t>項目</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algn="ctr">
                        <a:lnSpc>
                          <a:spcPct val="100000"/>
                        </a:lnSpc>
                        <a:spcAft>
                          <a:spcPts val="0"/>
                        </a:spcAft>
                      </a:pPr>
                      <a:r>
                        <a:rPr lang="zh-TW" sz="2600" kern="0" dirty="0">
                          <a:effectLst/>
                          <a:latin typeface="微軟正黑體" panose="020B0604030504040204" pitchFamily="34" charset="-120"/>
                          <a:ea typeface="微軟正黑體" panose="020B0604030504040204" pitchFamily="34" charset="-120"/>
                        </a:rPr>
                        <a:t>說明</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 xmlns:a16="http://schemas.microsoft.com/office/drawing/2014/main" val="10000"/>
                  </a:ext>
                </a:extLst>
              </a:tr>
              <a:tr h="1451927">
                <a:tc>
                  <a:txBody>
                    <a:bodyPr/>
                    <a:lstStyle/>
                    <a:p>
                      <a:pPr algn="ctr">
                        <a:lnSpc>
                          <a:spcPct val="100000"/>
                        </a:lnSpc>
                        <a:spcAft>
                          <a:spcPts val="0"/>
                        </a:spcAft>
                      </a:pPr>
                      <a:r>
                        <a:rPr lang="zh-TW" sz="2600" kern="0" dirty="0">
                          <a:effectLst/>
                          <a:latin typeface="微軟正黑體" panose="020B0604030504040204" pitchFamily="34" charset="-120"/>
                          <a:ea typeface="微軟正黑體" panose="020B0604030504040204" pitchFamily="34" charset="-120"/>
                        </a:rPr>
                        <a:t>實施</a:t>
                      </a:r>
                      <a:endParaRPr lang="en-US" altLang="zh-TW" sz="2600"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kern="0" dirty="0">
                          <a:effectLst/>
                          <a:latin typeface="微軟正黑體" panose="020B0604030504040204" pitchFamily="34" charset="-120"/>
                          <a:ea typeface="微軟正黑體" panose="020B0604030504040204" pitchFamily="34" charset="-120"/>
                        </a:rPr>
                        <a:t>範圍</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lvl="0" indent="-342900">
                        <a:lnSpc>
                          <a:spcPct val="100000"/>
                        </a:lnSpc>
                        <a:spcAft>
                          <a:spcPts val="0"/>
                        </a:spcAft>
                        <a:buFont typeface="Arial" panose="020B0604020202020204" pitchFamily="34" charset="0"/>
                        <a:buChar char="•"/>
                      </a:pPr>
                      <a:r>
                        <a:rPr lang="zh-TW" sz="2600" kern="0" dirty="0">
                          <a:effectLst/>
                          <a:latin typeface="微軟正黑體" panose="020B0604030504040204" pitchFamily="34" charset="-120"/>
                          <a:ea typeface="微軟正黑體" panose="020B0604030504040204" pitchFamily="34" charset="-120"/>
                        </a:rPr>
                        <a:t>分北、中、南</a:t>
                      </a:r>
                      <a:r>
                        <a:rPr lang="en-US" sz="2600" kern="0" dirty="0">
                          <a:effectLst/>
                          <a:latin typeface="微軟正黑體" panose="020B0604030504040204" pitchFamily="34" charset="-120"/>
                          <a:ea typeface="微軟正黑體" panose="020B0604030504040204" pitchFamily="34" charset="-120"/>
                        </a:rPr>
                        <a:t>3</a:t>
                      </a:r>
                      <a:r>
                        <a:rPr lang="zh-TW" sz="2600" kern="0" dirty="0">
                          <a:effectLst/>
                          <a:latin typeface="微軟正黑體" panose="020B0604030504040204" pitchFamily="34" charset="-120"/>
                          <a:ea typeface="微軟正黑體" panose="020B0604030504040204" pitchFamily="34" charset="-120"/>
                        </a:rPr>
                        <a:t>個招生區</a:t>
                      </a:r>
                      <a:r>
                        <a:rPr lang="zh-TW" altLang="en-US" sz="2600" kern="0" dirty="0">
                          <a:effectLst/>
                          <a:latin typeface="微軟正黑體" panose="020B0604030504040204" pitchFamily="34" charset="-120"/>
                          <a:ea typeface="微軟正黑體" panose="020B0604030504040204" pitchFamily="34" charset="-120"/>
                        </a:rPr>
                        <a:t>。</a:t>
                      </a:r>
                      <a:endParaRPr lang="en-US" altLang="zh-TW" sz="2600" kern="0" dirty="0">
                        <a:effectLst/>
                        <a:latin typeface="微軟正黑體" panose="020B0604030504040204" pitchFamily="34" charset="-120"/>
                        <a:ea typeface="微軟正黑體" panose="020B0604030504040204" pitchFamily="34" charset="-120"/>
                      </a:endParaRPr>
                    </a:p>
                    <a:p>
                      <a:pPr marL="342900" lvl="0" indent="-342900">
                        <a:lnSpc>
                          <a:spcPct val="100000"/>
                        </a:lnSpc>
                        <a:spcAft>
                          <a:spcPts val="0"/>
                        </a:spcAft>
                        <a:buFont typeface="Arial" panose="020B0604020202020204" pitchFamily="34" charset="0"/>
                        <a:buChar char="•"/>
                      </a:pPr>
                      <a:r>
                        <a:rPr lang="zh-TW" sz="2600" kern="0" dirty="0">
                          <a:solidFill>
                            <a:srgbClr val="FF0000"/>
                          </a:solidFill>
                          <a:effectLst/>
                          <a:latin typeface="微軟正黑體" panose="020B0604030504040204" pitchFamily="34" charset="-120"/>
                          <a:ea typeface="微軟正黑體" panose="020B0604030504040204" pitchFamily="34" charset="-120"/>
                        </a:rPr>
                        <a:t>不限原就讀國中地點，可向北、中、南報名</a:t>
                      </a:r>
                      <a:r>
                        <a:rPr lang="zh-TW" altLang="en-US" sz="2600" kern="0" dirty="0">
                          <a:effectLst/>
                          <a:latin typeface="微軟正黑體" panose="020B0604030504040204" pitchFamily="34" charset="-120"/>
                          <a:ea typeface="微軟正黑體" panose="020B0604030504040204" pitchFamily="34" charset="-120"/>
                        </a:rPr>
                        <a:t>。</a:t>
                      </a:r>
                      <a:endParaRPr lang="en-US" altLang="zh-TW" sz="2600" kern="0" dirty="0">
                        <a:effectLst/>
                        <a:latin typeface="微軟正黑體" panose="020B0604030504040204" pitchFamily="34" charset="-120"/>
                        <a:ea typeface="微軟正黑體" panose="020B0604030504040204" pitchFamily="34" charset="-120"/>
                      </a:endParaRPr>
                    </a:p>
                    <a:p>
                      <a:pPr marL="342900" lvl="0" indent="-342900">
                        <a:lnSpc>
                          <a:spcPct val="100000"/>
                        </a:lnSpc>
                        <a:spcAft>
                          <a:spcPts val="0"/>
                        </a:spcAft>
                        <a:buFont typeface="Arial" panose="020B0604020202020204" pitchFamily="34" charset="0"/>
                        <a:buChar char="•"/>
                      </a:pPr>
                      <a:r>
                        <a:rPr lang="zh-TW" sz="2600" kern="0" dirty="0">
                          <a:solidFill>
                            <a:schemeClr val="tx1"/>
                          </a:solidFill>
                          <a:effectLst/>
                          <a:latin typeface="微軟正黑體" panose="020B0604030504040204" pitchFamily="34" charset="-120"/>
                          <a:ea typeface="微軟正黑體" panose="020B0604030504040204" pitchFamily="34" charset="-120"/>
                        </a:rPr>
                        <a:t>各區</a:t>
                      </a:r>
                      <a:r>
                        <a:rPr lang="zh-TW" sz="2600" kern="0" dirty="0">
                          <a:solidFill>
                            <a:srgbClr val="FF0000"/>
                          </a:solidFill>
                          <a:effectLst/>
                          <a:latin typeface="微軟正黑體" panose="020B0604030504040204" pitchFamily="34" charset="-120"/>
                          <a:ea typeface="微軟正黑體" panose="020B0604030504040204" pitchFamily="34" charset="-120"/>
                        </a:rPr>
                        <a:t>限擇一</a:t>
                      </a:r>
                      <a:r>
                        <a:rPr lang="zh-TW" altLang="en-US" sz="2600" kern="0" dirty="0">
                          <a:solidFill>
                            <a:srgbClr val="FF0000"/>
                          </a:solidFill>
                          <a:effectLst/>
                          <a:latin typeface="微軟正黑體" panose="020B0604030504040204" pitchFamily="34" charset="-120"/>
                          <a:ea typeface="微軟正黑體" panose="020B0604030504040204" pitchFamily="34" charset="-120"/>
                        </a:rPr>
                        <a:t>所</a:t>
                      </a:r>
                      <a:r>
                        <a:rPr lang="zh-TW" sz="2600" kern="0" dirty="0">
                          <a:solidFill>
                            <a:srgbClr val="FF0000"/>
                          </a:solidFill>
                          <a:effectLst/>
                          <a:latin typeface="微軟正黑體" panose="020B0604030504040204" pitchFamily="34" charset="-120"/>
                          <a:ea typeface="微軟正黑體" panose="020B0604030504040204" pitchFamily="34" charset="-120"/>
                        </a:rPr>
                        <a:t>五專招生學校</a:t>
                      </a:r>
                      <a:r>
                        <a:rPr lang="zh-TW" sz="2600" kern="0" dirty="0">
                          <a:solidFill>
                            <a:schemeClr val="tx1"/>
                          </a:solidFill>
                          <a:effectLst/>
                          <a:latin typeface="微軟正黑體" panose="020B0604030504040204" pitchFamily="34" charset="-120"/>
                          <a:ea typeface="微軟正黑體" panose="020B0604030504040204" pitchFamily="34" charset="-120"/>
                        </a:rPr>
                        <a:t>提出申請</a:t>
                      </a:r>
                      <a:r>
                        <a:rPr lang="zh-TW" sz="2600" kern="0" dirty="0">
                          <a:effectLst/>
                          <a:latin typeface="微軟正黑體" panose="020B0604030504040204" pitchFamily="34" charset="-120"/>
                          <a:ea typeface="微軟正黑體" panose="020B0604030504040204" pitchFamily="34" charset="-120"/>
                        </a:rPr>
                        <a:t>。</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 xmlns:a16="http://schemas.microsoft.com/office/drawing/2014/main" val="10001"/>
                  </a:ext>
                </a:extLst>
              </a:tr>
              <a:tr h="2769625">
                <a:tc>
                  <a:txBody>
                    <a:bodyPr/>
                    <a:lstStyle/>
                    <a:p>
                      <a:pPr algn="ctr">
                        <a:lnSpc>
                          <a:spcPct val="100000"/>
                        </a:lnSpc>
                        <a:spcAft>
                          <a:spcPts val="0"/>
                        </a:spcAft>
                      </a:pPr>
                      <a:r>
                        <a:rPr lang="zh-TW" sz="2600" kern="0" dirty="0">
                          <a:effectLst/>
                          <a:latin typeface="微軟正黑體" panose="020B0604030504040204" pitchFamily="34" charset="-120"/>
                          <a:ea typeface="微軟正黑體" panose="020B0604030504040204" pitchFamily="34" charset="-120"/>
                        </a:rPr>
                        <a:t>錄取</a:t>
                      </a:r>
                      <a:endParaRPr lang="en-US" altLang="zh-TW" sz="2600"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kern="0" dirty="0">
                          <a:effectLst/>
                          <a:latin typeface="微軟正黑體" panose="020B0604030504040204" pitchFamily="34" charset="-120"/>
                          <a:ea typeface="微軟正黑體" panose="020B0604030504040204" pitchFamily="34" charset="-120"/>
                        </a:rPr>
                        <a:t>方式</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lvl="0" indent="-342900">
                        <a:lnSpc>
                          <a:spcPct val="100000"/>
                        </a:lnSpc>
                        <a:spcAft>
                          <a:spcPts val="0"/>
                        </a:spcAft>
                        <a:buFont typeface="Arial" panose="020B0604020202020204" pitchFamily="34" charset="0"/>
                        <a:buChar char="•"/>
                      </a:pPr>
                      <a:r>
                        <a:rPr lang="zh-TW" sz="2600" kern="0" dirty="0">
                          <a:effectLst/>
                          <a:latin typeface="微軟正黑體" panose="020B0604030504040204" pitchFamily="34" charset="-120"/>
                          <a:ea typeface="微軟正黑體" panose="020B0604030504040204" pitchFamily="34" charset="-120"/>
                        </a:rPr>
                        <a:t>依報名學校規定參加</a:t>
                      </a:r>
                      <a:r>
                        <a:rPr lang="zh-TW" altLang="en-US" sz="2600" kern="0" dirty="0">
                          <a:effectLst/>
                          <a:latin typeface="微軟正黑體" panose="020B0604030504040204" pitchFamily="34" charset="-120"/>
                          <a:ea typeface="微軟正黑體" panose="020B0604030504040204" pitchFamily="34" charset="-120"/>
                        </a:rPr>
                        <a:t>，</a:t>
                      </a:r>
                      <a:r>
                        <a:rPr lang="zh-TW" altLang="en-US" sz="2600" kern="0" dirty="0">
                          <a:solidFill>
                            <a:srgbClr val="FF0000"/>
                          </a:solidFill>
                          <a:effectLst/>
                          <a:latin typeface="微軟正黑體" panose="020B0604030504040204" pitchFamily="34" charset="-120"/>
                          <a:ea typeface="微軟正黑體" panose="020B0604030504040204" pitchFamily="34" charset="-120"/>
                        </a:rPr>
                        <a:t>僅能一校</a:t>
                      </a:r>
                      <a:r>
                        <a:rPr lang="zh-TW" sz="2600" kern="0" dirty="0">
                          <a:solidFill>
                            <a:srgbClr val="FF0000"/>
                          </a:solidFill>
                          <a:effectLst/>
                          <a:latin typeface="微軟正黑體" panose="020B0604030504040204" pitchFamily="34" charset="-120"/>
                          <a:ea typeface="微軟正黑體" panose="020B0604030504040204" pitchFamily="34" charset="-120"/>
                        </a:rPr>
                        <a:t>現場登記分發報到</a:t>
                      </a:r>
                      <a:r>
                        <a:rPr lang="zh-TW" altLang="en-US" sz="2600" kern="0" dirty="0">
                          <a:solidFill>
                            <a:srgbClr val="FF0000"/>
                          </a:solidFill>
                          <a:effectLst/>
                          <a:latin typeface="微軟正黑體" panose="020B0604030504040204" pitchFamily="34" charset="-120"/>
                          <a:ea typeface="微軟正黑體" panose="020B0604030504040204" pitchFamily="34" charset="-120"/>
                        </a:rPr>
                        <a:t>。</a:t>
                      </a:r>
                      <a:endParaRPr lang="en-US" altLang="zh-TW" sz="2600" kern="0" dirty="0">
                        <a:solidFill>
                          <a:srgbClr val="FF0000"/>
                        </a:solidFill>
                        <a:effectLst/>
                        <a:latin typeface="微軟正黑體" panose="020B0604030504040204" pitchFamily="34" charset="-120"/>
                        <a:ea typeface="微軟正黑體" panose="020B0604030504040204" pitchFamily="34" charset="-120"/>
                      </a:endParaRPr>
                    </a:p>
                    <a:p>
                      <a:pPr marL="342900" lvl="0" indent="-342900">
                        <a:lnSpc>
                          <a:spcPct val="100000"/>
                        </a:lnSpc>
                        <a:spcAft>
                          <a:spcPts val="0"/>
                        </a:spcAft>
                        <a:buFont typeface="Arial" panose="020B0604020202020204" pitchFamily="34" charset="0"/>
                        <a:buChar char="•"/>
                      </a:pPr>
                      <a:r>
                        <a:rPr lang="zh-TW" sz="2600" kern="0" dirty="0">
                          <a:effectLst/>
                          <a:latin typeface="微軟正黑體" panose="020B0604030504040204" pitchFamily="34" charset="-120"/>
                          <a:ea typeface="微軟正黑體" panose="020B0604030504040204" pitchFamily="34" charset="-120"/>
                        </a:rPr>
                        <a:t>若報名人數</a:t>
                      </a:r>
                      <a:r>
                        <a:rPr lang="zh-TW" sz="2600" kern="0" dirty="0">
                          <a:solidFill>
                            <a:srgbClr val="FF0000"/>
                          </a:solidFill>
                          <a:effectLst/>
                          <a:latin typeface="微軟正黑體" panose="020B0604030504040204" pitchFamily="34" charset="-120"/>
                          <a:ea typeface="微軟正黑體" panose="020B0604030504040204" pitchFamily="34" charset="-120"/>
                        </a:rPr>
                        <a:t>少於學校科組招生名額則全額錄</a:t>
                      </a:r>
                      <a:r>
                        <a:rPr lang="zh-TW" sz="2600" kern="0" dirty="0">
                          <a:effectLst/>
                          <a:latin typeface="微軟正黑體" panose="020B0604030504040204" pitchFamily="34" charset="-120"/>
                          <a:ea typeface="微軟正黑體" panose="020B0604030504040204" pitchFamily="34" charset="-120"/>
                        </a:rPr>
                        <a:t>取</a:t>
                      </a:r>
                      <a:endParaRPr lang="en-US" altLang="zh-TW" sz="2600" kern="0" dirty="0">
                        <a:effectLst/>
                        <a:latin typeface="微軟正黑體" panose="020B0604030504040204" pitchFamily="34" charset="-120"/>
                        <a:ea typeface="微軟正黑體" panose="020B0604030504040204" pitchFamily="34" charset="-120"/>
                      </a:endParaRPr>
                    </a:p>
                    <a:p>
                      <a:pPr marL="342900" lvl="0" indent="-342900">
                        <a:lnSpc>
                          <a:spcPct val="100000"/>
                        </a:lnSpc>
                        <a:spcAft>
                          <a:spcPts val="0"/>
                        </a:spcAft>
                        <a:buFont typeface="Arial" panose="020B0604020202020204" pitchFamily="34" charset="0"/>
                        <a:buChar char="•"/>
                      </a:pPr>
                      <a:r>
                        <a:rPr lang="zh-TW" sz="2600" kern="0" dirty="0">
                          <a:effectLst/>
                          <a:latin typeface="微軟正黑體" panose="020B0604030504040204" pitchFamily="34" charset="-120"/>
                          <a:ea typeface="微軟正黑體" panose="020B0604030504040204" pitchFamily="34" charset="-120"/>
                        </a:rPr>
                        <a:t>報名人數</a:t>
                      </a:r>
                      <a:r>
                        <a:rPr lang="zh-TW" sz="2600" kern="0" dirty="0">
                          <a:solidFill>
                            <a:srgbClr val="FF0000"/>
                          </a:solidFill>
                          <a:effectLst/>
                          <a:latin typeface="微軟正黑體" panose="020B0604030504040204" pitchFamily="34" charset="-120"/>
                          <a:ea typeface="微軟正黑體" panose="020B0604030504040204" pitchFamily="34" charset="-120"/>
                        </a:rPr>
                        <a:t>多</a:t>
                      </a:r>
                      <a:r>
                        <a:rPr lang="zh-TW" sz="2600" kern="0" dirty="0">
                          <a:effectLst/>
                          <a:latin typeface="微軟正黑體" panose="020B0604030504040204" pitchFamily="34" charset="-120"/>
                          <a:ea typeface="微軟正黑體" panose="020B0604030504040204" pitchFamily="34" charset="-120"/>
                        </a:rPr>
                        <a:t>於</a:t>
                      </a:r>
                      <a:r>
                        <a:rPr lang="zh-TW" altLang="en-US" sz="2600" kern="0" dirty="0">
                          <a:effectLst/>
                          <a:latin typeface="微軟正黑體" panose="020B0604030504040204" pitchFamily="34" charset="-120"/>
                          <a:ea typeface="微軟正黑體" panose="020B0604030504040204" pitchFamily="34" charset="-120"/>
                        </a:rPr>
                        <a:t>核定</a:t>
                      </a:r>
                      <a:r>
                        <a:rPr lang="zh-TW" sz="2600" kern="0" dirty="0">
                          <a:effectLst/>
                          <a:latin typeface="微軟正黑體" panose="020B0604030504040204" pitchFamily="34" charset="-120"/>
                          <a:ea typeface="微軟正黑體" panose="020B0604030504040204" pitchFamily="34" charset="-120"/>
                        </a:rPr>
                        <a:t>招生名額則依據</a:t>
                      </a:r>
                      <a:r>
                        <a:rPr lang="zh-TW" sz="2600" u="sng" kern="0" dirty="0">
                          <a:solidFill>
                            <a:srgbClr val="FF0000"/>
                          </a:solidFill>
                          <a:effectLst/>
                          <a:latin typeface="微軟正黑體" panose="020B0604030504040204" pitchFamily="34" charset="-120"/>
                          <a:ea typeface="微軟正黑體" panose="020B0604030504040204" pitchFamily="34" charset="-120"/>
                        </a:rPr>
                        <a:t>各校自訂之免試入學</a:t>
                      </a:r>
                      <a:r>
                        <a:rPr lang="zh-TW" sz="2600" i="0" u="sng" kern="0" dirty="0">
                          <a:solidFill>
                            <a:srgbClr val="FF0000"/>
                          </a:solidFill>
                          <a:effectLst/>
                          <a:latin typeface="微軟正黑體" panose="020B0604030504040204" pitchFamily="34" charset="-120"/>
                          <a:ea typeface="微軟正黑體" panose="020B0604030504040204" pitchFamily="34" charset="-120"/>
                        </a:rPr>
                        <a:t>超額比序項目</a:t>
                      </a:r>
                      <a:r>
                        <a:rPr lang="zh-TW" sz="2600" kern="0" dirty="0">
                          <a:solidFill>
                            <a:srgbClr val="FF0000"/>
                          </a:solidFill>
                          <a:effectLst/>
                          <a:latin typeface="微軟正黑體" panose="020B0604030504040204" pitchFamily="34" charset="-120"/>
                          <a:ea typeface="微軟正黑體" panose="020B0604030504040204" pitchFamily="34" charset="-120"/>
                        </a:rPr>
                        <a:t>進行比序，以積分高低作為分發依據</a:t>
                      </a:r>
                      <a:r>
                        <a:rPr lang="zh-TW" sz="2600" kern="0" dirty="0">
                          <a:effectLst/>
                          <a:latin typeface="微軟正黑體" panose="020B0604030504040204" pitchFamily="34" charset="-120"/>
                          <a:ea typeface="微軟正黑體" panose="020B0604030504040204" pitchFamily="34" charset="-120"/>
                        </a:rPr>
                        <a:t>。</a:t>
                      </a:r>
                      <a:r>
                        <a:rPr lang="en-US" sz="2600" kern="0" dirty="0">
                          <a:effectLst/>
                          <a:latin typeface="微軟正黑體" panose="020B0604030504040204" pitchFamily="34" charset="-120"/>
                          <a:ea typeface="微軟正黑體" panose="020B0604030504040204" pitchFamily="34" charset="-120"/>
                        </a:rPr>
                        <a:t>(</a:t>
                      </a:r>
                      <a:r>
                        <a:rPr lang="zh-TW" sz="2600" kern="0" dirty="0">
                          <a:effectLst/>
                          <a:latin typeface="微軟正黑體" panose="020B0604030504040204" pitchFamily="34" charset="-120"/>
                          <a:ea typeface="微軟正黑體" panose="020B0604030504040204" pitchFamily="34" charset="-120"/>
                        </a:rPr>
                        <a:t>採現場撕榜方式分發</a:t>
                      </a:r>
                      <a:r>
                        <a:rPr lang="en-US" sz="2600" kern="0" dirty="0">
                          <a:effectLst/>
                          <a:latin typeface="微軟正黑體" panose="020B0604030504040204" pitchFamily="34" charset="-120"/>
                          <a:ea typeface="微軟正黑體" panose="020B0604030504040204" pitchFamily="34" charset="-120"/>
                        </a:rPr>
                        <a:t>)</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 xmlns:a16="http://schemas.microsoft.com/office/drawing/2014/main" val="10002"/>
                  </a:ext>
                </a:extLst>
              </a:tr>
            </a:tbl>
          </a:graphicData>
        </a:graphic>
      </p:graphicFrame>
      <p:sp>
        <p:nvSpPr>
          <p:cNvPr id="4" name="標題 1"/>
          <p:cNvSpPr txBox="1">
            <a:spLocks/>
          </p:cNvSpPr>
          <p:nvPr/>
        </p:nvSpPr>
        <p:spPr bwMode="auto">
          <a:xfrm>
            <a:off x="0" y="0"/>
            <a:ext cx="9144000" cy="1260000"/>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五專</a:t>
            </a:r>
            <a:r>
              <a:rPr lang="zh-TW" altLang="en-US"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聯合</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a:t>
            </a:r>
            <a:endParaRPr lang="zh-TW" altLang="en-US" b="1" dirty="0">
              <a:solidFill>
                <a:srgbClr val="FFFF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8342032"/>
      </p:ext>
    </p:extLst>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4" name="矩形 3"/>
          <p:cNvSpPr/>
          <p:nvPr/>
        </p:nvSpPr>
        <p:spPr>
          <a:xfrm>
            <a:off x="971600" y="1628800"/>
            <a:ext cx="2520000" cy="136800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分北、中、南三區</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zh-TW" altLang="en-US" sz="2200" b="1" dirty="0">
                <a:solidFill>
                  <a:srgbClr val="FFFF00"/>
                </a:solidFill>
                <a:latin typeface="微軟正黑體" panose="020B0604030504040204" pitchFamily="34" charset="-120"/>
                <a:ea typeface="微軟正黑體" panose="020B0604030504040204" pitchFamily="34" charset="-120"/>
              </a:rPr>
              <a:t>報名</a:t>
            </a:r>
            <a:r>
              <a:rPr lang="en-US" altLang="zh-TW" sz="2200" b="1" dirty="0">
                <a:solidFill>
                  <a:srgbClr val="FFFF00"/>
                </a:solidFill>
                <a:latin typeface="微軟正黑體" panose="020B0604030504040204" pitchFamily="34" charset="-120"/>
                <a:ea typeface="微軟正黑體" panose="020B0604030504040204" pitchFamily="34" charset="-120"/>
              </a:rPr>
              <a:t>(</a:t>
            </a:r>
            <a:r>
              <a:rPr lang="zh-TW" altLang="en-US" sz="2200" b="1" dirty="0">
                <a:solidFill>
                  <a:srgbClr val="FFFF00"/>
                </a:solidFill>
                <a:latin typeface="微軟正黑體" panose="020B0604030504040204" pitchFamily="34" charset="-120"/>
                <a:ea typeface="微軟正黑體" panose="020B0604030504040204" pitchFamily="34" charset="-120"/>
              </a:rPr>
              <a:t>繳件</a:t>
            </a:r>
            <a:r>
              <a:rPr lang="en-US" altLang="zh-TW" sz="2200" b="1" dirty="0">
                <a:solidFill>
                  <a:srgbClr val="FFFF00"/>
                </a:solidFill>
                <a:latin typeface="微軟正黑體" panose="020B0604030504040204" pitchFamily="34" charset="-120"/>
                <a:ea typeface="微軟正黑體" panose="020B0604030504040204" pitchFamily="34" charset="-120"/>
              </a:rPr>
              <a:t>)</a:t>
            </a:r>
          </a:p>
          <a:p>
            <a:pPr algn="ctr"/>
            <a:r>
              <a:rPr lang="en-US" altLang="zh-TW" sz="2000" b="1" dirty="0">
                <a:latin typeface="微軟正黑體" panose="020B0604030504040204" pitchFamily="34" charset="-120"/>
              </a:rPr>
              <a:t>6/18(</a:t>
            </a:r>
            <a:r>
              <a:rPr lang="zh-TW" altLang="en-US" sz="2000" b="1" dirty="0">
                <a:latin typeface="微軟正黑體" panose="020B0604030504040204" pitchFamily="34" charset="-120"/>
              </a:rPr>
              <a:t>四</a:t>
            </a:r>
            <a:r>
              <a:rPr lang="en-US" altLang="zh-TW" sz="2000" b="1" dirty="0">
                <a:latin typeface="微軟正黑體" panose="020B0604030504040204" pitchFamily="34" charset="-120"/>
              </a:rPr>
              <a:t>)-6/26(</a:t>
            </a:r>
            <a:r>
              <a:rPr lang="zh-TW" altLang="en-US" sz="2000" b="1" dirty="0">
                <a:latin typeface="微軟正黑體" panose="020B0604030504040204" pitchFamily="34" charset="-120"/>
              </a:rPr>
              <a:t>五</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前</a:t>
            </a:r>
          </a:p>
        </p:txBody>
      </p:sp>
      <p:sp>
        <p:nvSpPr>
          <p:cNvPr id="5" name="矩形 4"/>
          <p:cNvSpPr/>
          <p:nvPr/>
        </p:nvSpPr>
        <p:spPr>
          <a:xfrm>
            <a:off x="971600" y="4149080"/>
            <a:ext cx="2520192" cy="1728192"/>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0000"/>
                </a:solidFill>
                <a:latin typeface="微軟正黑體" panose="020B0604030504040204" pitchFamily="34" charset="-120"/>
                <a:ea typeface="微軟正黑體" panose="020B0604030504040204" pitchFamily="34" charset="-120"/>
              </a:rPr>
              <a:t>寄發現場登記分發報到通知單</a:t>
            </a:r>
            <a:endParaRPr lang="en-US" altLang="zh-TW" sz="2200" b="1" dirty="0">
              <a:solidFill>
                <a:srgbClr val="FF0000"/>
              </a:solidFill>
              <a:latin typeface="微軟正黑體" panose="020B0604030504040204" pitchFamily="34" charset="-120"/>
              <a:ea typeface="微軟正黑體" panose="020B0604030504040204" pitchFamily="34" charset="-120"/>
            </a:endParaRPr>
          </a:p>
          <a:p>
            <a:pPr algn="ctr"/>
            <a:r>
              <a:rPr lang="en-US" altLang="zh-TW" sz="2200" b="1" dirty="0">
                <a:solidFill>
                  <a:srgbClr val="FF0000"/>
                </a:solidFill>
                <a:latin typeface="微軟正黑體" panose="020B0604030504040204" pitchFamily="34" charset="-120"/>
                <a:ea typeface="微軟正黑體" panose="020B0604030504040204" pitchFamily="34" charset="-120"/>
              </a:rPr>
              <a:t>7/3(</a:t>
            </a:r>
            <a:r>
              <a:rPr lang="zh-TW" altLang="en-US" sz="2200" b="1" dirty="0">
                <a:solidFill>
                  <a:srgbClr val="FF0000"/>
                </a:solidFill>
                <a:latin typeface="微軟正黑體" panose="020B0604030504040204" pitchFamily="34" charset="-120"/>
                <a:ea typeface="微軟正黑體" panose="020B0604030504040204" pitchFamily="34" charset="-120"/>
              </a:rPr>
              <a:t>五</a:t>
            </a:r>
            <a:r>
              <a:rPr lang="en-US" altLang="zh-TW" sz="2200" b="1" dirty="0">
                <a:solidFill>
                  <a:srgbClr val="FF0000"/>
                </a:solidFill>
                <a:latin typeface="微軟正黑體" panose="020B0604030504040204" pitchFamily="34" charset="-120"/>
                <a:ea typeface="微軟正黑體" panose="020B0604030504040204" pitchFamily="34" charset="-120"/>
              </a:rPr>
              <a:t>)</a:t>
            </a:r>
            <a:r>
              <a:rPr lang="zh-TW" altLang="en-US" sz="2200" b="1" dirty="0">
                <a:solidFill>
                  <a:srgbClr val="FF0000"/>
                </a:solidFill>
                <a:latin typeface="微軟正黑體" panose="020B0604030504040204" pitchFamily="34" charset="-120"/>
                <a:ea typeface="微軟正黑體" panose="020B0604030504040204" pitchFamily="34" charset="-120"/>
              </a:rPr>
              <a:t>前</a:t>
            </a:r>
            <a:endParaRPr lang="en-US" altLang="zh-TW" sz="2200" b="1" dirty="0">
              <a:solidFill>
                <a:srgbClr val="FF0000"/>
              </a:solidFill>
              <a:latin typeface="微軟正黑體" panose="020B0604030504040204" pitchFamily="34" charset="-120"/>
              <a:ea typeface="微軟正黑體" panose="020B0604030504040204" pitchFamily="34" charset="-120"/>
            </a:endParaRPr>
          </a:p>
          <a:p>
            <a:pPr algn="ctr"/>
            <a:r>
              <a:rPr lang="en-US" altLang="zh-TW" b="1" dirty="0">
                <a:solidFill>
                  <a:srgbClr val="006600"/>
                </a:solidFill>
                <a:latin typeface="微軟正黑體" panose="020B0604030504040204" pitchFamily="34" charset="-120"/>
                <a:ea typeface="微軟正黑體" panose="020B0604030504040204" pitchFamily="34" charset="-120"/>
              </a:rPr>
              <a:t>(7/6</a:t>
            </a:r>
            <a:r>
              <a:rPr lang="zh-TW" altLang="en-US" b="1" dirty="0">
                <a:solidFill>
                  <a:srgbClr val="006600"/>
                </a:solidFill>
                <a:latin typeface="微軟正黑體" panose="020B0604030504040204" pitchFamily="34" charset="-120"/>
                <a:ea typeface="微軟正黑體" panose="020B0604030504040204" pitchFamily="34" charset="-120"/>
              </a:rPr>
              <a:t>下午</a:t>
            </a:r>
            <a:r>
              <a:rPr lang="en-US" altLang="zh-TW" b="1" dirty="0">
                <a:solidFill>
                  <a:srgbClr val="006600"/>
                </a:solidFill>
                <a:latin typeface="微軟正黑體" panose="020B0604030504040204" pitchFamily="34" charset="-120"/>
                <a:ea typeface="微軟正黑體" panose="020B0604030504040204" pitchFamily="34" charset="-120"/>
              </a:rPr>
              <a:t>5</a:t>
            </a:r>
            <a:r>
              <a:rPr lang="zh-TW" altLang="en-US" b="1" dirty="0">
                <a:solidFill>
                  <a:srgbClr val="006600"/>
                </a:solidFill>
                <a:latin typeface="微軟正黑體" panose="020B0604030504040204" pitchFamily="34" charset="-120"/>
                <a:ea typeface="微軟正黑體" panose="020B0604030504040204" pitchFamily="34" charset="-120"/>
              </a:rPr>
              <a:t>時前確認是否收到通知單</a:t>
            </a:r>
            <a:r>
              <a:rPr lang="en-US" altLang="zh-TW" b="1" dirty="0">
                <a:solidFill>
                  <a:srgbClr val="006600"/>
                </a:solidFill>
                <a:latin typeface="微軟正黑體" panose="020B0604030504040204" pitchFamily="34" charset="-120"/>
                <a:ea typeface="微軟正黑體" panose="020B0604030504040204" pitchFamily="34" charset="-120"/>
              </a:rPr>
              <a:t>)</a:t>
            </a:r>
          </a:p>
        </p:txBody>
      </p:sp>
      <p:sp>
        <p:nvSpPr>
          <p:cNvPr id="6" name="矩形 5"/>
          <p:cNvSpPr/>
          <p:nvPr/>
        </p:nvSpPr>
        <p:spPr>
          <a:xfrm>
            <a:off x="5652120" y="1628800"/>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報到</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7/9</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四</a:t>
            </a:r>
            <a:r>
              <a:rPr lang="en-US" altLang="zh-TW" sz="2000" b="1" dirty="0">
                <a:latin typeface="微軟正黑體" panose="020B0604030504040204" pitchFamily="34" charset="-120"/>
              </a:rPr>
              <a:t>) </a:t>
            </a:r>
            <a:endParaRPr lang="zh-TW" altLang="en-US" sz="2000" b="1" dirty="0">
              <a:latin typeface="微軟正黑體" panose="020B0604030504040204" pitchFamily="34" charset="-120"/>
              <a:ea typeface="微軟正黑體" panose="020B0604030504040204" pitchFamily="34" charset="-120"/>
            </a:endParaRPr>
          </a:p>
        </p:txBody>
      </p:sp>
      <p:sp>
        <p:nvSpPr>
          <p:cNvPr id="7" name="矩形 6"/>
          <p:cNvSpPr/>
          <p:nvPr/>
        </p:nvSpPr>
        <p:spPr>
          <a:xfrm>
            <a:off x="5646350" y="4149080"/>
            <a:ext cx="2520000" cy="1368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a:solidFill>
                  <a:srgbClr val="FFFF00"/>
                </a:solidFill>
                <a:latin typeface="微軟正黑體" panose="020B0604030504040204" pitchFamily="34" charset="-120"/>
                <a:ea typeface="微軟正黑體" panose="020B0604030504040204" pitchFamily="34" charset="-120"/>
              </a:rPr>
              <a:t>放棄錄取資格</a:t>
            </a:r>
            <a:endParaRPr lang="en-US" altLang="zh-TW" sz="2200" b="1" dirty="0">
              <a:solidFill>
                <a:srgbClr val="FFFF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不滿意錄取學校或未錄取</a:t>
            </a:r>
            <a:r>
              <a:rPr lang="en-US" altLang="zh-TW" sz="2000" b="1" dirty="0">
                <a:latin typeface="微軟正黑體" panose="020B0604030504040204" pitchFamily="34" charset="-120"/>
                <a:ea typeface="微軟正黑體" panose="020B0604030504040204" pitchFamily="34" charset="-120"/>
              </a:rPr>
              <a:t>)</a:t>
            </a:r>
          </a:p>
          <a:p>
            <a:pPr algn="ctr"/>
            <a:r>
              <a:rPr lang="en-US" altLang="zh-TW" sz="2000" b="1" dirty="0">
                <a:latin typeface="微軟正黑體" panose="020B0604030504040204" pitchFamily="34" charset="-120"/>
                <a:ea typeface="微軟正黑體" panose="020B0604030504040204" pitchFamily="34" charset="-120"/>
              </a:rPr>
              <a:t>7/13</a:t>
            </a:r>
            <a:r>
              <a:rPr lang="en-US" altLang="zh-TW" sz="2000" b="1" dirty="0">
                <a:latin typeface="微軟正黑體" panose="020B0604030504040204" pitchFamily="34" charset="-120"/>
              </a:rPr>
              <a:t>(</a:t>
            </a:r>
            <a:r>
              <a:rPr lang="zh-TW" altLang="en-US" sz="2000" b="1" dirty="0">
                <a:latin typeface="微軟正黑體" panose="020B0604030504040204" pitchFamily="34" charset="-120"/>
              </a:rPr>
              <a:t>一</a:t>
            </a:r>
            <a:r>
              <a:rPr lang="en-US" altLang="zh-TW" sz="2000" b="1" dirty="0">
                <a:latin typeface="微軟正黑體" panose="020B0604030504040204" pitchFamily="34" charset="-120"/>
              </a:rPr>
              <a:t>) 12:00</a:t>
            </a:r>
            <a:r>
              <a:rPr lang="zh-TW" altLang="en-US" sz="2000" b="1" dirty="0">
                <a:latin typeface="微軟正黑體" panose="020B0604030504040204" pitchFamily="34" charset="-120"/>
              </a:rPr>
              <a:t>前</a:t>
            </a:r>
            <a:endParaRPr lang="zh-TW" altLang="en-US" sz="2000" b="1" dirty="0">
              <a:latin typeface="微軟正黑體" panose="020B0604030504040204" pitchFamily="34" charset="-120"/>
              <a:ea typeface="微軟正黑體" panose="020B0604030504040204" pitchFamily="34" charset="-120"/>
            </a:endParaRPr>
          </a:p>
        </p:txBody>
      </p:sp>
      <p:cxnSp>
        <p:nvCxnSpPr>
          <p:cNvPr id="8" name="直線單箭頭接點 7"/>
          <p:cNvCxnSpPr>
            <a:stCxn id="6" idx="2"/>
          </p:cNvCxnSpPr>
          <p:nvPr/>
        </p:nvCxnSpPr>
        <p:spPr>
          <a:xfrm flipH="1">
            <a:off x="6906352" y="2996800"/>
            <a:ext cx="5768" cy="115228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9" name="肘形接點 8"/>
          <p:cNvCxnSpPr>
            <a:stCxn id="4" idx="2"/>
            <a:endCxn id="5" idx="0"/>
          </p:cNvCxnSpPr>
          <p:nvPr/>
        </p:nvCxnSpPr>
        <p:spPr>
          <a:xfrm rot="16200000" flipH="1">
            <a:off x="1655508" y="3572892"/>
            <a:ext cx="1152280" cy="96"/>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0" name="肘形接點 9"/>
          <p:cNvCxnSpPr>
            <a:stCxn id="5" idx="3"/>
            <a:endCxn id="6" idx="1"/>
          </p:cNvCxnSpPr>
          <p:nvPr/>
        </p:nvCxnSpPr>
        <p:spPr>
          <a:xfrm flipV="1">
            <a:off x="3491792" y="2312800"/>
            <a:ext cx="2160328" cy="2700376"/>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1" name="標題 1"/>
          <p:cNvSpPr txBox="1">
            <a:spLocks/>
          </p:cNvSpPr>
          <p:nvPr/>
        </p:nvSpPr>
        <p:spPr bwMode="auto">
          <a:xfrm>
            <a:off x="0" y="0"/>
            <a:ext cx="9144000" cy="1260000"/>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五專</a:t>
            </a:r>
            <a:r>
              <a:rPr lang="zh-TW" altLang="en-US"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聯合</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免試入學流程</a:t>
            </a:r>
            <a:endParaRPr lang="zh-TW" altLang="en-US" b="1" dirty="0">
              <a:solidFill>
                <a:srgbClr val="FFFF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944550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a:xfrm>
            <a:off x="0" y="0"/>
            <a:ext cx="9144000" cy="620688"/>
          </a:xfrm>
        </p:spPr>
        <p:txBody>
          <a:bodyPr/>
          <a:lstStyle/>
          <a:p>
            <a:r>
              <a:rPr lang="zh-TW" altLang="en-US" sz="2800" dirty="0"/>
              <a:t>五專</a:t>
            </a:r>
            <a:r>
              <a:rPr lang="zh-TW" altLang="en-US" sz="2800" b="1" dirty="0">
                <a:solidFill>
                  <a:srgbClr val="FF0000"/>
                </a:solidFill>
              </a:rPr>
              <a:t>優先</a:t>
            </a:r>
            <a:r>
              <a:rPr lang="zh-TW" altLang="en-US" sz="2800" dirty="0"/>
              <a:t>與</a:t>
            </a:r>
            <a:r>
              <a:rPr lang="zh-TW" altLang="en-US" sz="2800" b="1" dirty="0">
                <a:solidFill>
                  <a:srgbClr val="007A37"/>
                </a:solidFill>
              </a:rPr>
              <a:t>聯合免試</a:t>
            </a:r>
            <a:r>
              <a:rPr lang="zh-TW" altLang="en-US" sz="2800" dirty="0"/>
              <a:t>入學之比較</a:t>
            </a:r>
            <a:r>
              <a:rPr lang="en-US" altLang="zh-TW" sz="2800" dirty="0"/>
              <a:t>(1/3)</a:t>
            </a:r>
            <a:endParaRPr lang="zh-TW" altLang="en-US" sz="2800" dirty="0"/>
          </a:p>
        </p:txBody>
      </p:sp>
      <p:graphicFrame>
        <p:nvGraphicFramePr>
          <p:cNvPr id="3" name="內容版面配置區 2"/>
          <p:cNvGraphicFramePr>
            <a:graphicFrameLocks noGrp="1"/>
          </p:cNvGraphicFramePr>
          <p:nvPr>
            <p:ph idx="1"/>
            <p:extLst/>
          </p:nvPr>
        </p:nvGraphicFramePr>
        <p:xfrm>
          <a:off x="283282" y="620688"/>
          <a:ext cx="8753214" cy="6181792"/>
        </p:xfrm>
        <a:graphic>
          <a:graphicData uri="http://schemas.openxmlformats.org/drawingml/2006/table">
            <a:tbl>
              <a:tblPr firstRow="1" firstCol="1" bandRow="1">
                <a:tableStyleId>{5C22544A-7EE6-4342-B048-85BDC9FD1C3A}</a:tableStyleId>
              </a:tblPr>
              <a:tblGrid>
                <a:gridCol w="1463276">
                  <a:extLst>
                    <a:ext uri="{9D8B030D-6E8A-4147-A177-3AD203B41FA5}">
                      <a16:colId xmlns="" xmlns:a16="http://schemas.microsoft.com/office/drawing/2014/main" val="20000"/>
                    </a:ext>
                  </a:extLst>
                </a:gridCol>
                <a:gridCol w="3905562">
                  <a:extLst>
                    <a:ext uri="{9D8B030D-6E8A-4147-A177-3AD203B41FA5}">
                      <a16:colId xmlns="" xmlns:a16="http://schemas.microsoft.com/office/drawing/2014/main" val="20001"/>
                    </a:ext>
                  </a:extLst>
                </a:gridCol>
                <a:gridCol w="3384376">
                  <a:extLst>
                    <a:ext uri="{9D8B030D-6E8A-4147-A177-3AD203B41FA5}">
                      <a16:colId xmlns="" xmlns:a16="http://schemas.microsoft.com/office/drawing/2014/main" val="20002"/>
                    </a:ext>
                  </a:extLst>
                </a:gridCol>
              </a:tblGrid>
              <a:tr h="407817">
                <a:tc>
                  <a:txBody>
                    <a:bodyPr/>
                    <a:lstStyle/>
                    <a:p>
                      <a:pPr algn="ctr">
                        <a:lnSpc>
                          <a:spcPts val="15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gn="ctr">
                        <a:lnSpc>
                          <a:spcPts val="15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五專優先免試入學</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gn="ctr">
                        <a:lnSpc>
                          <a:spcPts val="15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各區五專聯合免試入學</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rgbClr val="007A37"/>
                    </a:solidFill>
                  </a:tcPr>
                </a:tc>
                <a:extLst>
                  <a:ext uri="{0D108BD9-81ED-4DB2-BD59-A6C34878D82A}">
                    <a16:rowId xmlns="" xmlns:a16="http://schemas.microsoft.com/office/drawing/2014/main" val="10000"/>
                  </a:ext>
                </a:extLst>
              </a:tr>
              <a:tr h="230165">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實施範圍</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全國一區</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分為北、中、南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區辦理。</a:t>
                      </a:r>
                      <a:r>
                        <a:rPr lang="en-US" alt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一區一校</a:t>
                      </a:r>
                      <a:r>
                        <a:rPr lang="en-US" alt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54312" marR="54312" marT="0" marB="0" anchor="ctr">
                    <a:solidFill>
                      <a:schemeClr val="accent3">
                        <a:lumMod val="60000"/>
                        <a:lumOff val="40000"/>
                      </a:schemeClr>
                    </a:solidFill>
                  </a:tcPr>
                </a:tc>
                <a:extLst>
                  <a:ext uri="{0D108BD9-81ED-4DB2-BD59-A6C34878D82A}">
                    <a16:rowId xmlns="" xmlns:a16="http://schemas.microsoft.com/office/drawing/2014/main" val="10001"/>
                  </a:ext>
                </a:extLst>
              </a:tr>
              <a:tr h="460329">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報名資格</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600" b="1"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應屆、非應屆畢業生、符合同等學力資格者皆可報名</a:t>
                      </a:r>
                      <a:endParaRPr lang="zh-TW" altLang="zh-TW" sz="20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同左</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 xmlns:a16="http://schemas.microsoft.com/office/drawing/2014/main" val="10002"/>
                  </a:ext>
                </a:extLst>
              </a:tr>
              <a:tr h="460329">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招生名額</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600" kern="100" spc="2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依簡章名額</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依各區簡章及</a:t>
                      </a:r>
                      <a:r>
                        <a:rPr lang="en-US" alt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日網路公告實際名額</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 xmlns:a16="http://schemas.microsoft.com/office/drawing/2014/main" val="10003"/>
                  </a:ext>
                </a:extLst>
              </a:tr>
              <a:tr h="230165">
                <a:tc>
                  <a:txBody>
                    <a:bodyPr/>
                    <a:lstStyle/>
                    <a:p>
                      <a:pPr>
                        <a:lnSpc>
                          <a:spcPct val="100000"/>
                        </a:lnSpc>
                        <a:spcAft>
                          <a:spcPts val="0"/>
                        </a:spcAft>
                      </a:pPr>
                      <a:r>
                        <a:rPr lang="zh-TW" sz="1600" kern="100" spc="20">
                          <a:effectLst/>
                          <a:latin typeface="Times New Roman" panose="02020603050405020304" pitchFamily="18" charset="0"/>
                          <a:ea typeface="標楷體" panose="03000509000000000000" pitchFamily="65" charset="-120"/>
                          <a:cs typeface="Times New Roman" panose="02020603050405020304" pitchFamily="18" charset="0"/>
                        </a:rPr>
                        <a:t>辦理時間</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月下旬至</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月中旬</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月下旬至</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月中旬</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 xmlns:a16="http://schemas.microsoft.com/office/drawing/2014/main" val="10004"/>
                  </a:ext>
                </a:extLst>
              </a:tr>
              <a:tr h="757670">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同時間進行之其他入學管道</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高級中等學校各就學區優先免試入學、技優甄審入學、直升入學、實用技能學程輔導分發、特色招生專業群科甄選入學。</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高級中等學校各就學區免試入學、特色招生考試分發入學。</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 xmlns:a16="http://schemas.microsoft.com/office/drawing/2014/main" val="10005"/>
                  </a:ext>
                </a:extLst>
              </a:tr>
              <a:tr h="460329">
                <a:tc>
                  <a:txBody>
                    <a:bodyPr/>
                    <a:lstStyle/>
                    <a:p>
                      <a:pPr>
                        <a:lnSpc>
                          <a:spcPct val="100000"/>
                        </a:lnSpc>
                        <a:spcAft>
                          <a:spcPts val="0"/>
                        </a:spcAft>
                      </a:pPr>
                      <a:r>
                        <a:rPr lang="zh-TW" sz="1600" kern="100" spc="20">
                          <a:effectLst/>
                          <a:latin typeface="Times New Roman" panose="02020603050405020304" pitchFamily="18" charset="0"/>
                          <a:ea typeface="標楷體" panose="03000509000000000000" pitchFamily="65" charset="-120"/>
                          <a:cs typeface="Times New Roman" panose="02020603050405020304" pitchFamily="18" charset="0"/>
                        </a:rPr>
                        <a:t>報名方式</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國中集體報名</a:t>
                      </a:r>
                      <a:r>
                        <a:rPr lang="zh-TW" alt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個別網路報名</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國中集體報名</a:t>
                      </a:r>
                      <a:endParaRPr lang="en-US" alt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個別通訊、網路、現場報名</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 xmlns:a16="http://schemas.microsoft.com/office/drawing/2014/main" val="10006"/>
                  </a:ext>
                </a:extLst>
              </a:tr>
              <a:tr h="460329">
                <a:tc>
                  <a:txBody>
                    <a:bodyPr/>
                    <a:lstStyle/>
                    <a:p>
                      <a:pPr>
                        <a:lnSpc>
                          <a:spcPct val="100000"/>
                        </a:lnSpc>
                        <a:spcAft>
                          <a:spcPts val="0"/>
                        </a:spcAft>
                      </a:pPr>
                      <a:r>
                        <a:rPr lang="zh-TW" sz="1600" kern="100" spc="20">
                          <a:effectLst/>
                          <a:latin typeface="Times New Roman" panose="02020603050405020304" pitchFamily="18" charset="0"/>
                          <a:ea typeface="標楷體" panose="03000509000000000000" pitchFamily="65" charset="-120"/>
                          <a:cs typeface="Times New Roman" panose="02020603050405020304" pitchFamily="18" charset="0"/>
                        </a:rPr>
                        <a:t>積分證明單</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五專入學專用</a:t>
                      </a:r>
                      <a:r>
                        <a:rPr lang="zh-TW" alt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優先免試入學</a:t>
                      </a:r>
                      <a:r>
                        <a:rPr lang="zh-TW" alt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超額比序項目積分證明單</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五專入學專用</a:t>
                      </a:r>
                      <a:r>
                        <a:rPr lang="zh-TW" alt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聯合免試入學</a:t>
                      </a:r>
                      <a:r>
                        <a:rPr lang="zh-TW" alt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超額比序項目積分證明單</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 xmlns:a16="http://schemas.microsoft.com/office/drawing/2014/main" val="10007"/>
                  </a:ext>
                </a:extLst>
              </a:tr>
              <a:tr h="460329">
                <a:tc>
                  <a:txBody>
                    <a:bodyPr/>
                    <a:lstStyle/>
                    <a:p>
                      <a:pPr>
                        <a:lnSpc>
                          <a:spcPct val="100000"/>
                        </a:lnSpc>
                        <a:spcAft>
                          <a:spcPts val="0"/>
                        </a:spcAft>
                      </a:pPr>
                      <a:r>
                        <a:rPr lang="zh-TW" sz="1600" kern="100" spc="20">
                          <a:effectLst/>
                          <a:latin typeface="Times New Roman" panose="02020603050405020304" pitchFamily="18" charset="0"/>
                          <a:ea typeface="標楷體" panose="03000509000000000000" pitchFamily="65" charset="-120"/>
                          <a:cs typeface="Times New Roman" panose="02020603050405020304" pitchFamily="18" charset="0"/>
                        </a:rPr>
                        <a:t>積分採計權重</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各積分採計項目皆以原始積分加總，</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無加權權重</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各招生學校可加權採計部分主項目，至多擇</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項，加權權重以</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倍為上限。</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 xmlns:a16="http://schemas.microsoft.com/office/drawing/2014/main" val="10008"/>
                  </a:ext>
                </a:extLst>
              </a:tr>
              <a:tr h="808408">
                <a:tc>
                  <a:txBody>
                    <a:bodyPr/>
                    <a:lstStyle/>
                    <a:p>
                      <a:pPr>
                        <a:lnSpc>
                          <a:spcPct val="100000"/>
                        </a:lnSpc>
                        <a:spcAft>
                          <a:spcPts val="0"/>
                        </a:spcAft>
                      </a:pPr>
                      <a:r>
                        <a:rPr lang="zh-TW" sz="1600" kern="100" spc="20">
                          <a:effectLst/>
                          <a:latin typeface="Times New Roman" panose="02020603050405020304" pitchFamily="18" charset="0"/>
                          <a:ea typeface="標楷體" panose="03000509000000000000" pitchFamily="65" charset="-120"/>
                          <a:cs typeface="Times New Roman" panose="02020603050405020304" pitchFamily="18" charset="0"/>
                        </a:rPr>
                        <a:t>會考成績</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國立五專招生學校</a:t>
                      </a:r>
                      <a:r>
                        <a:rPr lang="zh-TW" altLang="en-US" sz="1600" kern="100" spc="2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、公私立</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護理科</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護理助產科</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必須採計國中教育會考成績；</a:t>
                      </a:r>
                      <a:r>
                        <a:rPr lang="zh-TW" alt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其餘</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由各校</a:t>
                      </a:r>
                      <a:r>
                        <a:rPr lang="zh-TW" alt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訂定</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是否採計國中教育會考成績。</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各招生學校</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皆有</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採計國中教育會考成績</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 xmlns:a16="http://schemas.microsoft.com/office/drawing/2014/main" val="10009"/>
                  </a:ext>
                </a:extLst>
              </a:tr>
              <a:tr h="460329">
                <a:tc>
                  <a:txBody>
                    <a:bodyPr/>
                    <a:lstStyle/>
                    <a:p>
                      <a:pPr>
                        <a:lnSpc>
                          <a:spcPct val="100000"/>
                        </a:lnSpc>
                        <a:spcAft>
                          <a:spcPts val="0"/>
                        </a:spcAft>
                      </a:pPr>
                      <a:r>
                        <a:rPr lang="zh-TW" sz="1600" kern="100" spc="20">
                          <a:effectLst/>
                          <a:latin typeface="Times New Roman" panose="02020603050405020304" pitchFamily="18" charset="0"/>
                          <a:ea typeface="標楷體" panose="03000509000000000000" pitchFamily="65" charset="-120"/>
                          <a:cs typeface="Times New Roman" panose="02020603050405020304" pitchFamily="18" charset="0"/>
                        </a:rPr>
                        <a:t>同分比序項目順序</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招生委員會</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統一訂定</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同分比序項目順序</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各校自訂</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同分比序項目順序</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 xmlns:a16="http://schemas.microsoft.com/office/drawing/2014/main" val="10010"/>
                  </a:ext>
                </a:extLst>
              </a:tr>
              <a:tr h="230165">
                <a:tc>
                  <a:txBody>
                    <a:bodyPr/>
                    <a:lstStyle/>
                    <a:p>
                      <a:pPr>
                        <a:lnSpc>
                          <a:spcPct val="100000"/>
                        </a:lnSpc>
                        <a:spcAft>
                          <a:spcPts val="0"/>
                        </a:spcAft>
                      </a:pPr>
                      <a:r>
                        <a:rPr lang="zh-TW" sz="1600" kern="100" spc="20">
                          <a:effectLst/>
                          <a:latin typeface="Times New Roman" panose="02020603050405020304" pitchFamily="18" charset="0"/>
                          <a:ea typeface="標楷體" panose="03000509000000000000" pitchFamily="65" charset="-120"/>
                          <a:cs typeface="Times New Roman" panose="02020603050405020304" pitchFamily="18" charset="0"/>
                        </a:rPr>
                        <a:t>志願選擇</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不限學校、地區、科組，至多</a:t>
                      </a:r>
                      <a:r>
                        <a:rPr lang="en-US"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個</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志願</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各區限擇</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所五專學校 </a:t>
                      </a:r>
                      <a:r>
                        <a:rPr lang="en-US" alt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一區一校</a:t>
                      </a:r>
                      <a:r>
                        <a:rPr lang="en-US" alt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 xmlns:a16="http://schemas.microsoft.com/office/drawing/2014/main" val="10011"/>
                  </a:ext>
                </a:extLst>
              </a:tr>
              <a:tr h="550297">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錄取方式</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採網路選填志願，由招生委員會進行志願序</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統一</a:t>
                      </a:r>
                      <a:r>
                        <a:rPr lang="zh-TW" altLang="en-US"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電腦</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分發</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，並公告錄取榜單。</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採</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現場登記分發報到</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方式辦理。</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 xmlns:a16="http://schemas.microsoft.com/office/drawing/2014/main" val="10012"/>
                  </a:ext>
                </a:extLst>
              </a:tr>
            </a:tbl>
          </a:graphicData>
        </a:graphic>
      </p:graphicFrame>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578" y="3319571"/>
            <a:ext cx="360040" cy="360040"/>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301" y="1838528"/>
            <a:ext cx="360040" cy="360040"/>
          </a:xfrm>
          <a:prstGeom prst="rect">
            <a:avLst/>
          </a:prstGeom>
        </p:spPr>
      </p:pic>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0915" y="4897060"/>
            <a:ext cx="360040" cy="360040"/>
          </a:xfrm>
          <a:prstGeom prst="rect">
            <a:avLst/>
          </a:prstGeom>
        </p:spPr>
      </p:pic>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359" y="1328254"/>
            <a:ext cx="360040" cy="360040"/>
          </a:xfrm>
          <a:prstGeom prst="rect">
            <a:avLst/>
          </a:prstGeom>
        </p:spPr>
      </p:pic>
    </p:spTree>
    <p:extLst>
      <p:ext uri="{BB962C8B-B14F-4D97-AF65-F5344CB8AC3E}">
        <p14:creationId xmlns:p14="http://schemas.microsoft.com/office/powerpoint/2010/main" val="1316829678"/>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a:xfrm>
            <a:off x="0" y="0"/>
            <a:ext cx="9144000" cy="980728"/>
          </a:xfrm>
        </p:spPr>
        <p:txBody>
          <a:bodyPr/>
          <a:lstStyle/>
          <a:p>
            <a:r>
              <a:rPr lang="zh-TW" altLang="en-US" sz="2800" dirty="0"/>
              <a:t>五專</a:t>
            </a:r>
            <a:r>
              <a:rPr lang="zh-TW" altLang="en-US" sz="2800" b="1" dirty="0">
                <a:solidFill>
                  <a:srgbClr val="FF0000"/>
                </a:solidFill>
              </a:rPr>
              <a:t>優先</a:t>
            </a:r>
            <a:r>
              <a:rPr lang="zh-TW" altLang="en-US" sz="2800" dirty="0"/>
              <a:t>與</a:t>
            </a:r>
            <a:r>
              <a:rPr lang="zh-TW" altLang="en-US" sz="2800" b="1" dirty="0">
                <a:solidFill>
                  <a:srgbClr val="007A37"/>
                </a:solidFill>
              </a:rPr>
              <a:t>聯合免試</a:t>
            </a:r>
            <a:r>
              <a:rPr lang="zh-TW" altLang="en-US" sz="2800" dirty="0"/>
              <a:t>入學之比較</a:t>
            </a:r>
            <a:r>
              <a:rPr lang="en-US" altLang="zh-TW" sz="2800" dirty="0"/>
              <a:t>(2/3)</a:t>
            </a:r>
            <a:endParaRPr lang="zh-TW" altLang="en-US" sz="2800" dirty="0"/>
          </a:p>
        </p:txBody>
      </p:sp>
      <p:graphicFrame>
        <p:nvGraphicFramePr>
          <p:cNvPr id="6" name="內容版面配置區 5"/>
          <p:cNvGraphicFramePr>
            <a:graphicFrameLocks noGrp="1"/>
          </p:cNvGraphicFramePr>
          <p:nvPr>
            <p:ph idx="1"/>
            <p:extLst/>
          </p:nvPr>
        </p:nvGraphicFramePr>
        <p:xfrm>
          <a:off x="539550" y="764704"/>
          <a:ext cx="8600298" cy="6020307"/>
        </p:xfrm>
        <a:graphic>
          <a:graphicData uri="http://schemas.openxmlformats.org/drawingml/2006/table">
            <a:tbl>
              <a:tblPr firstRow="1" firstCol="1" bandRow="1">
                <a:tableStyleId>{5C22544A-7EE6-4342-B048-85BDC9FD1C3A}</a:tableStyleId>
              </a:tblPr>
              <a:tblGrid>
                <a:gridCol w="648074">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gridCol w="2880320">
                  <a:extLst>
                    <a:ext uri="{9D8B030D-6E8A-4147-A177-3AD203B41FA5}">
                      <a16:colId xmlns="" xmlns:a16="http://schemas.microsoft.com/office/drawing/2014/main" val="20002"/>
                    </a:ext>
                  </a:extLst>
                </a:gridCol>
                <a:gridCol w="432048">
                  <a:extLst>
                    <a:ext uri="{9D8B030D-6E8A-4147-A177-3AD203B41FA5}">
                      <a16:colId xmlns="" xmlns:a16="http://schemas.microsoft.com/office/drawing/2014/main" val="20003"/>
                    </a:ext>
                  </a:extLst>
                </a:gridCol>
                <a:gridCol w="432048">
                  <a:extLst>
                    <a:ext uri="{9D8B030D-6E8A-4147-A177-3AD203B41FA5}">
                      <a16:colId xmlns="" xmlns:a16="http://schemas.microsoft.com/office/drawing/2014/main" val="20004"/>
                    </a:ext>
                  </a:extLst>
                </a:gridCol>
                <a:gridCol w="2559860">
                  <a:extLst>
                    <a:ext uri="{9D8B030D-6E8A-4147-A177-3AD203B41FA5}">
                      <a16:colId xmlns="" xmlns:a16="http://schemas.microsoft.com/office/drawing/2014/main" val="20005"/>
                    </a:ext>
                  </a:extLst>
                </a:gridCol>
                <a:gridCol w="319918">
                  <a:extLst>
                    <a:ext uri="{9D8B030D-6E8A-4147-A177-3AD203B41FA5}">
                      <a16:colId xmlns="" xmlns:a16="http://schemas.microsoft.com/office/drawing/2014/main" val="20006"/>
                    </a:ext>
                  </a:extLst>
                </a:gridCol>
                <a:gridCol w="319918">
                  <a:extLst>
                    <a:ext uri="{9D8B030D-6E8A-4147-A177-3AD203B41FA5}">
                      <a16:colId xmlns="" xmlns:a16="http://schemas.microsoft.com/office/drawing/2014/main" val="20007"/>
                    </a:ext>
                  </a:extLst>
                </a:gridCol>
              </a:tblGrid>
              <a:tr h="432048">
                <a:tc rowSpan="2" gridSpan="2">
                  <a:txBody>
                    <a:bodyPr/>
                    <a:lstStyle/>
                    <a:p>
                      <a:pPr algn="ct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超額比序項目</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rowSpan="2" hMerge="1">
                  <a:txBody>
                    <a:bodyPr/>
                    <a:lstStyle/>
                    <a:p>
                      <a:endParaRPr lang="zh-TW" altLang="en-US"/>
                    </a:p>
                  </a:txBody>
                  <a:tcPr/>
                </a:tc>
                <a:tc gridSpan="3">
                  <a:txBody>
                    <a:bodyPr/>
                    <a:lstStyle/>
                    <a:p>
                      <a:pPr algn="ctr">
                        <a:lnSpc>
                          <a:spcPct val="100000"/>
                        </a:lnSpc>
                        <a:spcAft>
                          <a:spcPts val="0"/>
                        </a:spcAft>
                      </a:pPr>
                      <a:r>
                        <a:rPr lang="zh-TW" sz="1800" kern="100" spc="20" dirty="0">
                          <a:effectLst/>
                          <a:latin typeface="標楷體" panose="03000509000000000000" pitchFamily="65" charset="-120"/>
                          <a:ea typeface="標楷體" panose="03000509000000000000" pitchFamily="65" charset="-120"/>
                        </a:rPr>
                        <a:t>五專優先免試入學</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hMerge="1">
                  <a:txBody>
                    <a:bodyPr/>
                    <a:lstStyle/>
                    <a:p>
                      <a:endParaRPr lang="zh-TW" altLang="en-US"/>
                    </a:p>
                  </a:txBody>
                  <a:tcPr/>
                </a:tc>
                <a:tc gridSpan="3">
                  <a:txBody>
                    <a:bodyPr/>
                    <a:lstStyle/>
                    <a:p>
                      <a:pPr algn="ctr">
                        <a:lnSpc>
                          <a:spcPct val="100000"/>
                        </a:lnSpc>
                        <a:spcAft>
                          <a:spcPts val="0"/>
                        </a:spcAft>
                      </a:pPr>
                      <a:r>
                        <a:rPr lang="zh-TW" sz="1800" kern="100" spc="20" dirty="0">
                          <a:effectLst/>
                          <a:latin typeface="標楷體" panose="03000509000000000000" pitchFamily="65" charset="-120"/>
                          <a:ea typeface="標楷體" panose="03000509000000000000" pitchFamily="65" charset="-120"/>
                        </a:rPr>
                        <a:t>各區五專聯合免試入學</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solidFill>
                      <a:schemeClr val="accent3">
                        <a:lumMod val="5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0"/>
                  </a:ext>
                </a:extLst>
              </a:tr>
              <a:tr h="289129">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採計說明比較</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積分</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上限</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marL="0" algn="ctr" defTabSz="914400" rtl="0" eaLnBrk="1" latinLnBrk="0" hangingPunct="1">
                        <a:lnSpc>
                          <a:spcPct val="100000"/>
                        </a:lnSpc>
                        <a:spcAft>
                          <a:spcPts val="0"/>
                        </a:spcAft>
                      </a:pPr>
                      <a:r>
                        <a:rPr lang="zh-TW" sz="1400" kern="100" spc="2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採計說明比較</a:t>
                      </a:r>
                    </a:p>
                  </a:txBody>
                  <a:tcPr marL="41073" marR="41073" marT="0" marB="0" anchor="ctr">
                    <a:solidFill>
                      <a:schemeClr val="accent3">
                        <a:lumMod val="60000"/>
                        <a:lumOff val="40000"/>
                      </a:schemeClr>
                    </a:solidFill>
                  </a:tcPr>
                </a:tc>
                <a:tc gridSpan="2">
                  <a:txBody>
                    <a:bodyPr/>
                    <a:lstStyle/>
                    <a:p>
                      <a:pPr algn="ct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積分</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上限</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60000"/>
                        <a:lumOff val="40000"/>
                      </a:schemeClr>
                    </a:solidFill>
                  </a:tcPr>
                </a:tc>
                <a:tc hMerge="1">
                  <a:txBody>
                    <a:bodyPr/>
                    <a:lstStyle/>
                    <a:p>
                      <a:endParaRPr lang="zh-TW" altLang="en-US"/>
                    </a:p>
                  </a:txBody>
                  <a:tcPr/>
                </a:tc>
                <a:extLst>
                  <a:ext uri="{0D108BD9-81ED-4DB2-BD59-A6C34878D82A}">
                    <a16:rowId xmlns="" xmlns:a16="http://schemas.microsoft.com/office/drawing/2014/main" val="10001"/>
                  </a:ext>
                </a:extLst>
              </a:tr>
              <a:tr h="860806">
                <a:tc rowSpan="4">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採計簡章所列之國際競性賽及全國性競賽，以及縣市政府主辦之區域及縣市競賽獲獎。</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row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採計簡章所列之國際競性賽及全國性競賽，以及地方政府機關主辦之區域及縣市競賽獲獎</a:t>
                      </a:r>
                      <a:endParaRPr lang="en-US" alt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20000"/>
                        <a:lumOff val="80000"/>
                      </a:schemeClr>
                    </a:solidFill>
                  </a:tcPr>
                </a:tc>
                <a:tc rowSpan="4">
                  <a:txBody>
                    <a:bodyPr/>
                    <a:lstStyle/>
                    <a:p>
                      <a:pPr>
                        <a:lnSpc>
                          <a:spcPct val="100000"/>
                        </a:lnSpc>
                        <a:spcAft>
                          <a:spcPts val="0"/>
                        </a:spcAft>
                      </a:pPr>
                      <a:r>
                        <a:rPr lang="en-US" sz="1800" kern="100" spc="20">
                          <a:effectLst/>
                          <a:latin typeface="Times New Roman" panose="02020603050405020304" pitchFamily="18" charset="0"/>
                          <a:ea typeface="標楷體" panose="03000509000000000000" pitchFamily="65" charset="-120"/>
                          <a:cs typeface="Times New Roman" panose="02020603050405020304" pitchFamily="18" charset="0"/>
                        </a:rPr>
                        <a:t>16</a:t>
                      </a:r>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extLst>
                  <a:ext uri="{0D108BD9-81ED-4DB2-BD59-A6C34878D82A}">
                    <a16:rowId xmlns="" xmlns:a16="http://schemas.microsoft.com/office/drawing/2014/main" val="10002"/>
                  </a:ext>
                </a:extLst>
              </a:tr>
              <a:tr h="1456610">
                <a:tc vMerge="1">
                  <a:txBody>
                    <a:bodyPr/>
                    <a:lstStyle/>
                    <a:p>
                      <a:endParaRPr lang="zh-TW" altLang="en-US"/>
                    </a:p>
                  </a:txBody>
                  <a:tcPr/>
                </a:tc>
                <a:tc>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marL="182563" lvl="0" indent="-182563">
                        <a:lnSpc>
                          <a:spcPct val="100000"/>
                        </a:lnSpc>
                        <a:spcAft>
                          <a:spcPts val="0"/>
                        </a:spcAft>
                        <a:buFont typeface="+mj-lt"/>
                        <a:buAutoNum type="arabicPeriod"/>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班級幹部、小老師或社團幹部，任滿一學期得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182563" lvl="0" indent="-182563">
                        <a:lnSpc>
                          <a:spcPct val="100000"/>
                        </a:lnSpc>
                        <a:spcAft>
                          <a:spcPts val="0"/>
                        </a:spcAft>
                        <a:buFont typeface="+mj-lt"/>
                        <a:buAutoNum type="arabicPeriod"/>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校內服務學習課程及活動，或於校外參加志工服務或社區服務，滿</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小時得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0.25</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vMerge="1">
                  <a:txBody>
                    <a:bodyPr/>
                    <a:lstStyle/>
                    <a:p>
                      <a:endParaRPr lang="zh-TW" altLang="en-US"/>
                    </a:p>
                  </a:txBody>
                  <a:tcPr/>
                </a:tc>
                <a:tc>
                  <a:txBody>
                    <a:bodyPr/>
                    <a:lstStyle/>
                    <a:p>
                      <a:pPr marL="182563" lvl="0" indent="-182563">
                        <a:lnSpc>
                          <a:spcPct val="100000"/>
                        </a:lnSpc>
                        <a:spcAft>
                          <a:spcPts val="0"/>
                        </a:spcAft>
                        <a:buFont typeface="+mj-lt"/>
                        <a:buAutoNum type="arabicPeriod"/>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班級幹部、小老師或社團幹部，任滿一學期得</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校內服務學習課程及活動，或於校外參加志工服務或社區服務，滿</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小時得</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60000"/>
                        <a:lumOff val="40000"/>
                      </a:schemeClr>
                    </a:solidFill>
                  </a:tcPr>
                </a:tc>
                <a:tc vMerge="1">
                  <a:txBody>
                    <a:bodyPr/>
                    <a:lstStyle/>
                    <a:p>
                      <a:endParaRPr lang="zh-TW" altLang="en-US"/>
                    </a:p>
                  </a:txBody>
                  <a:tcPr/>
                </a:tc>
                <a:extLst>
                  <a:ext uri="{0D108BD9-81ED-4DB2-BD59-A6C34878D82A}">
                    <a16:rowId xmlns="" xmlns:a16="http://schemas.microsoft.com/office/drawing/2014/main" val="10003"/>
                  </a:ext>
                </a:extLst>
              </a:tr>
              <a:tr h="286935">
                <a:tc vMerge="1">
                  <a:txBody>
                    <a:bodyPr/>
                    <a:lstStyle/>
                    <a:p>
                      <a:endParaRPr lang="zh-TW" altLang="en-US"/>
                    </a:p>
                  </a:txBody>
                  <a:tcPr/>
                </a:tc>
                <a:tc>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不採計</a:t>
                      </a:r>
                      <a:endPar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採計獎懲紀錄。</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20000"/>
                        <a:lumOff val="80000"/>
                      </a:schemeClr>
                    </a:solidFill>
                  </a:tcPr>
                </a:tc>
                <a:tc vMerge="1">
                  <a:txBody>
                    <a:bodyPr/>
                    <a:lstStyle/>
                    <a:p>
                      <a:endParaRPr lang="zh-TW" altLang="en-US"/>
                    </a:p>
                  </a:txBody>
                  <a:tcPr/>
                </a:tc>
                <a:extLst>
                  <a:ext uri="{0D108BD9-81ED-4DB2-BD59-A6C34878D82A}">
                    <a16:rowId xmlns="" xmlns:a16="http://schemas.microsoft.com/office/drawing/2014/main" val="10004"/>
                  </a:ext>
                </a:extLst>
              </a:tr>
              <a:tr h="286935">
                <a:tc vMerge="1">
                  <a:txBody>
                    <a:bodyPr/>
                    <a:lstStyle/>
                    <a:p>
                      <a:endParaRPr lang="zh-TW" altLang="en-US"/>
                    </a:p>
                  </a:txBody>
                  <a:tcPr/>
                </a:tc>
                <a:tc>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體適能</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不採計</a:t>
                      </a:r>
                      <a:endPar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採計體適能檢測成績。</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60000"/>
                        <a:lumOff val="40000"/>
                      </a:schemeClr>
                    </a:solidFill>
                  </a:tcPr>
                </a:tc>
                <a:tc vMerge="1">
                  <a:txBody>
                    <a:bodyPr/>
                    <a:lstStyle/>
                    <a:p>
                      <a:endParaRPr lang="zh-TW" altLang="en-US"/>
                    </a:p>
                  </a:txBody>
                  <a:tcPr/>
                </a:tc>
                <a:extLst>
                  <a:ext uri="{0D108BD9-81ED-4DB2-BD59-A6C34878D82A}">
                    <a16:rowId xmlns="" xmlns:a16="http://schemas.microsoft.com/office/drawing/2014/main" val="10005"/>
                  </a:ext>
                </a:extLst>
              </a:tr>
              <a:tr h="573871">
                <a:tc gridSpan="2">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依技藝教育課程平均總成績，分成</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級得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依技藝教育課程平均總成績，分成</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級得</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20000"/>
                        <a:lumOff val="80000"/>
                      </a:schemeClr>
                    </a:solidFill>
                  </a:tcP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20000"/>
                        <a:lumOff val="80000"/>
                      </a:schemeClr>
                    </a:solidFill>
                  </a:tcPr>
                </a:tc>
                <a:tc hMerge="1">
                  <a:txBody>
                    <a:bodyPr/>
                    <a:lstStyle/>
                    <a:p>
                      <a:endParaRPr lang="zh-TW" altLang="en-US"/>
                    </a:p>
                  </a:txBody>
                  <a:tcPr/>
                </a:tc>
                <a:extLst>
                  <a:ext uri="{0D108BD9-81ED-4DB2-BD59-A6C34878D82A}">
                    <a16:rowId xmlns="" xmlns:a16="http://schemas.microsoft.com/office/drawing/2014/main" val="10006"/>
                  </a:ext>
                </a:extLst>
              </a:tr>
              <a:tr h="860806">
                <a:tc gridSpan="2">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低收入戶得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分、中低收入戶、直系血親尊親屬支領失業給付及特殊境遇家庭子女得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符合低收入戶、中低收入戶、直系血親尊親屬支領失業給付子女或特殊境遇家庭子女其中一種身分者皆得</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60000"/>
                        <a:lumOff val="40000"/>
                      </a:schemeClr>
                    </a:solidFill>
                  </a:tcP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60000"/>
                        <a:lumOff val="40000"/>
                      </a:schemeClr>
                    </a:solidFill>
                  </a:tcPr>
                </a:tc>
                <a:tc hMerge="1">
                  <a:txBody>
                    <a:bodyPr/>
                    <a:lstStyle/>
                    <a:p>
                      <a:endParaRPr lang="zh-TW" altLang="en-US"/>
                    </a:p>
                  </a:txBody>
                  <a:tcPr/>
                </a:tc>
                <a:extLst>
                  <a:ext uri="{0D108BD9-81ED-4DB2-BD59-A6C34878D82A}">
                    <a16:rowId xmlns="" xmlns:a16="http://schemas.microsoft.com/office/drawing/2014/main" val="10007"/>
                  </a:ext>
                </a:extLst>
              </a:tr>
              <a:tr h="573871">
                <a:tc gridSpan="2">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每項學習領域</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60</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分以上各得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每項學習領域</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60</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分以上各得</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20000"/>
                        <a:lumOff val="80000"/>
                      </a:schemeClr>
                    </a:solidFill>
                  </a:tcP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20000"/>
                        <a:lumOff val="80000"/>
                      </a:schemeClr>
                    </a:solidFill>
                  </a:tcPr>
                </a:tc>
                <a:tc hMerge="1">
                  <a:txBody>
                    <a:bodyPr/>
                    <a:lstStyle/>
                    <a:p>
                      <a:endParaRPr lang="zh-TW" altLang="en-US"/>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631164315"/>
      </p:ext>
    </p:extLst>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a:xfrm>
            <a:off x="0" y="0"/>
            <a:ext cx="9144000" cy="980728"/>
          </a:xfrm>
        </p:spPr>
        <p:txBody>
          <a:bodyPr/>
          <a:lstStyle/>
          <a:p>
            <a:r>
              <a:rPr lang="zh-TW" altLang="en-US" sz="2800" dirty="0"/>
              <a:t>五專</a:t>
            </a:r>
            <a:r>
              <a:rPr lang="zh-TW" altLang="en-US" sz="2800" b="1" dirty="0">
                <a:solidFill>
                  <a:srgbClr val="FF0000"/>
                </a:solidFill>
              </a:rPr>
              <a:t>優先</a:t>
            </a:r>
            <a:r>
              <a:rPr lang="zh-TW" altLang="en-US" sz="2800" dirty="0"/>
              <a:t>與</a:t>
            </a:r>
            <a:r>
              <a:rPr lang="zh-TW" altLang="en-US" sz="2800" b="1" dirty="0">
                <a:solidFill>
                  <a:srgbClr val="007A37"/>
                </a:solidFill>
              </a:rPr>
              <a:t>聯合免試</a:t>
            </a:r>
            <a:r>
              <a:rPr lang="zh-TW" altLang="en-US" sz="2800" dirty="0"/>
              <a:t>入學之比較</a:t>
            </a:r>
            <a:r>
              <a:rPr lang="en-US" altLang="zh-TW" sz="2800" dirty="0"/>
              <a:t>(3/3)</a:t>
            </a:r>
            <a:endParaRPr lang="zh-TW" altLang="en-US" sz="2800" dirty="0"/>
          </a:p>
        </p:txBody>
      </p:sp>
      <p:graphicFrame>
        <p:nvGraphicFramePr>
          <p:cNvPr id="3" name="內容版面配置區 2"/>
          <p:cNvGraphicFramePr>
            <a:graphicFrameLocks noGrp="1"/>
          </p:cNvGraphicFramePr>
          <p:nvPr>
            <p:ph idx="1"/>
            <p:extLst/>
          </p:nvPr>
        </p:nvGraphicFramePr>
        <p:xfrm>
          <a:off x="611560" y="817080"/>
          <a:ext cx="8424937" cy="5403984"/>
        </p:xfrm>
        <a:graphic>
          <a:graphicData uri="http://schemas.openxmlformats.org/drawingml/2006/table">
            <a:tbl>
              <a:tblPr firstRow="1" firstCol="1" bandRow="1">
                <a:tableStyleId>{5C22544A-7EE6-4342-B048-85BDC9FD1C3A}</a:tableStyleId>
              </a:tblPr>
              <a:tblGrid>
                <a:gridCol w="1013816">
                  <a:extLst>
                    <a:ext uri="{9D8B030D-6E8A-4147-A177-3AD203B41FA5}">
                      <a16:colId xmlns="" xmlns:a16="http://schemas.microsoft.com/office/drawing/2014/main" val="20000"/>
                    </a:ext>
                  </a:extLst>
                </a:gridCol>
                <a:gridCol w="1453350">
                  <a:extLst>
                    <a:ext uri="{9D8B030D-6E8A-4147-A177-3AD203B41FA5}">
                      <a16:colId xmlns="" xmlns:a16="http://schemas.microsoft.com/office/drawing/2014/main" val="20001"/>
                    </a:ext>
                  </a:extLst>
                </a:gridCol>
                <a:gridCol w="2717410">
                  <a:extLst>
                    <a:ext uri="{9D8B030D-6E8A-4147-A177-3AD203B41FA5}">
                      <a16:colId xmlns="" xmlns:a16="http://schemas.microsoft.com/office/drawing/2014/main" val="20002"/>
                    </a:ext>
                  </a:extLst>
                </a:gridCol>
                <a:gridCol w="645667">
                  <a:extLst>
                    <a:ext uri="{9D8B030D-6E8A-4147-A177-3AD203B41FA5}">
                      <a16:colId xmlns="" xmlns:a16="http://schemas.microsoft.com/office/drawing/2014/main" val="20003"/>
                    </a:ext>
                  </a:extLst>
                </a:gridCol>
                <a:gridCol w="2090637">
                  <a:extLst>
                    <a:ext uri="{9D8B030D-6E8A-4147-A177-3AD203B41FA5}">
                      <a16:colId xmlns="" xmlns:a16="http://schemas.microsoft.com/office/drawing/2014/main" val="20004"/>
                    </a:ext>
                  </a:extLst>
                </a:gridCol>
                <a:gridCol w="504057">
                  <a:extLst>
                    <a:ext uri="{9D8B030D-6E8A-4147-A177-3AD203B41FA5}">
                      <a16:colId xmlns="" xmlns:a16="http://schemas.microsoft.com/office/drawing/2014/main" val="20005"/>
                    </a:ext>
                  </a:extLst>
                </a:gridCol>
              </a:tblGrid>
              <a:tr h="607156">
                <a:tc rowSpan="2" gridSpan="2">
                  <a:txBody>
                    <a:bodyPr/>
                    <a:lstStyle/>
                    <a:p>
                      <a:pPr algn="ct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超額比序項目</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rowSpan="2" hMerge="1">
                  <a:txBody>
                    <a:bodyPr/>
                    <a:lstStyle/>
                    <a:p>
                      <a:endParaRPr lang="zh-TW" altLang="en-US"/>
                    </a:p>
                  </a:txBody>
                  <a:tcPr/>
                </a:tc>
                <a:tc gridSpan="2">
                  <a:txBody>
                    <a:bodyPr/>
                    <a:lstStyle/>
                    <a:p>
                      <a:pPr algn="ct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五專優先免試入學</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gridSpan="2">
                  <a:txBody>
                    <a:bodyPr/>
                    <a:lstStyle/>
                    <a:p>
                      <a:pPr algn="ct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各區五專聯合免試入學</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rgbClr val="007A37"/>
                    </a:solidFill>
                  </a:tcPr>
                </a:tc>
                <a:tc hMerge="1">
                  <a:txBody>
                    <a:bodyPr/>
                    <a:lstStyle/>
                    <a:p>
                      <a:pPr algn="ctr">
                        <a:lnSpc>
                          <a:spcPts val="1500"/>
                        </a:lnSpc>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tc>
                <a:extLst>
                  <a:ext uri="{0D108BD9-81ED-4DB2-BD59-A6C34878D82A}">
                    <a16:rowId xmlns="" xmlns:a16="http://schemas.microsoft.com/office/drawing/2014/main" val="10000"/>
                  </a:ext>
                </a:extLst>
              </a:tr>
              <a:tr h="276572">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採計說明比較</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積分</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上限</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採計說明比較</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60000"/>
                        <a:lumOff val="40000"/>
                      </a:schemeClr>
                    </a:solidFill>
                  </a:tcPr>
                </a:tc>
                <a:tc>
                  <a:txBody>
                    <a:bodyPr/>
                    <a:lstStyle/>
                    <a:p>
                      <a:pPr marL="0" algn="ctr" defTabSz="914400" rtl="0" eaLnBrk="1" latinLnBrk="0" hangingPunct="1">
                        <a:lnSpc>
                          <a:spcPct val="100000"/>
                        </a:lnSpc>
                        <a:spcAft>
                          <a:spcPts val="0"/>
                        </a:spcAft>
                      </a:pPr>
                      <a:r>
                        <a:rPr lang="zh-TW" altLang="zh-TW" sz="1400" kern="100" spc="2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積分</a:t>
                      </a:r>
                    </a:p>
                    <a:p>
                      <a:pPr marL="0" algn="ctr" defTabSz="914400" rtl="0" eaLnBrk="1" latinLnBrk="0" hangingPunct="1">
                        <a:lnSpc>
                          <a:spcPct val="100000"/>
                        </a:lnSpc>
                        <a:spcAft>
                          <a:spcPts val="0"/>
                        </a:spcAft>
                      </a:pPr>
                      <a:r>
                        <a:rPr lang="zh-TW" altLang="zh-TW" sz="1400" kern="100" spc="2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上限</a:t>
                      </a:r>
                    </a:p>
                  </a:txBody>
                  <a:tcPr marL="41073" marR="41073" marT="0" marB="0" anchor="ctr">
                    <a:solidFill>
                      <a:schemeClr val="accent3">
                        <a:lumMod val="60000"/>
                        <a:lumOff val="40000"/>
                      </a:schemeClr>
                    </a:solidFill>
                  </a:tcPr>
                </a:tc>
                <a:extLst>
                  <a:ext uri="{0D108BD9-81ED-4DB2-BD59-A6C34878D82A}">
                    <a16:rowId xmlns="" xmlns:a16="http://schemas.microsoft.com/office/drawing/2014/main" val="10001"/>
                  </a:ext>
                </a:extLst>
              </a:tr>
              <a:tr h="856063">
                <a:tc gridSpan="2">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適性輔導</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nSpc>
                          <a:spcPct val="100000"/>
                        </a:lnSpc>
                        <a:spcAft>
                          <a:spcPts val="0"/>
                        </a:spcAft>
                      </a:pP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不採計</a:t>
                      </a:r>
                      <a:endPar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採計《生涯發展規劃書》中家長、導師、輔導教師勾選之意見</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 xmlns:a16="http://schemas.microsoft.com/office/drawing/2014/main" val="10002"/>
                  </a:ext>
                </a:extLst>
              </a:tr>
              <a:tr h="936104">
                <a:tc rowSpan="2">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國中教育會考</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國文、數學、英語、自然、社會</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每科目依照</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等級</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標示</a:t>
                      </a:r>
                      <a:r>
                        <a:rPr lang="en-US" alt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b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400" kern="100" spc="20" baseline="300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400" kern="100" spc="20" baseline="300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400" kern="100" spc="20" baseline="300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400" kern="100" spc="20" baseline="300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B</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C</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成績各得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6.4</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每科目依照</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等級</a:t>
                      </a:r>
                      <a:r>
                        <a:rPr lang="en-US" alt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精熟、基礎、待加強</a:t>
                      </a:r>
                      <a:r>
                        <a:rPr lang="en-US" alt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成績各得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 xmlns:a16="http://schemas.microsoft.com/office/drawing/2014/main" val="10003"/>
                  </a:ext>
                </a:extLst>
              </a:tr>
              <a:tr h="864096">
                <a:tc vMerge="1">
                  <a:txBody>
                    <a:bodyPr/>
                    <a:lstStyle/>
                    <a:p>
                      <a:endParaRPr lang="zh-TW" altLang="en-US"/>
                    </a:p>
                  </a:txBody>
                  <a:tcPr/>
                </a:tc>
                <a:tc>
                  <a:txBody>
                    <a:bodyPr/>
                    <a:lstStyle/>
                    <a:p>
                      <a:pPr>
                        <a:lnSpc>
                          <a:spcPct val="100000"/>
                        </a:lnSpc>
                        <a:spcAft>
                          <a:spcPts val="0"/>
                        </a:spcAft>
                      </a:pPr>
                      <a:r>
                        <a:rPr lang="zh-TW" sz="1800" kern="100" spc="2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依據寫作測驗級分數成績得最高</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分，並作為同分比序項目順序之最後順位</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僅作為同分比序項目順序，不納入積分採計項目</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 xmlns:a16="http://schemas.microsoft.com/office/drawing/2014/main" val="10004"/>
                  </a:ext>
                </a:extLst>
              </a:tr>
              <a:tr h="541992">
                <a:tc gridSpan="2">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nSpc>
                          <a:spcPct val="100000"/>
                        </a:lnSpc>
                        <a:spcAft>
                          <a:spcPts val="0"/>
                        </a:spcAft>
                      </a:pP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依照志願順序得</a:t>
                      </a:r>
                      <a:r>
                        <a:rPr lang="en-US"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21</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26</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8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不採計</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 xmlns:a16="http://schemas.microsoft.com/office/drawing/2014/main" val="10005"/>
                  </a:ext>
                </a:extLst>
              </a:tr>
              <a:tr h="541992">
                <a:tc gridSpan="2">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其他</a:t>
                      </a:r>
                      <a:endParaRPr lang="en-US" alt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（招生學校自訂項目）</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不採計</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由招生學校自行訂定採計項目及積分採計方式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 xmlns:a16="http://schemas.microsoft.com/office/drawing/2014/main" val="10006"/>
                  </a:ext>
                </a:extLst>
              </a:tr>
              <a:tr h="440333">
                <a:tc gridSpan="2">
                  <a:txBody>
                    <a:bodyPr/>
                    <a:lstStyle/>
                    <a:p>
                      <a:pPr algn="ctr">
                        <a:lnSpc>
                          <a:spcPct val="100000"/>
                        </a:lnSpc>
                        <a:spcAft>
                          <a:spcPts val="0"/>
                        </a:spcAft>
                      </a:pPr>
                      <a:r>
                        <a:rPr lang="zh-TW" sz="1800" kern="100" spc="20">
                          <a:effectLst/>
                          <a:latin typeface="Times New Roman" panose="02020603050405020304" pitchFamily="18" charset="0"/>
                          <a:ea typeface="標楷體" panose="03000509000000000000" pitchFamily="65" charset="-120"/>
                          <a:cs typeface="Times New Roman" panose="02020603050405020304" pitchFamily="18" charset="0"/>
                        </a:rPr>
                        <a:t>總積分合計上限</a:t>
                      </a:r>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101</a:t>
                      </a: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分（未含加權）</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60000"/>
                        <a:lumOff val="40000"/>
                      </a:schemeClr>
                    </a:solidFill>
                  </a:tcPr>
                </a:tc>
                <a:tc hMerge="1">
                  <a:txBody>
                    <a:bodyPr/>
                    <a:lstStyle/>
                    <a:p>
                      <a:endParaRPr lang="zh-TW" altLang="en-US"/>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4090357412"/>
      </p:ext>
    </p:extLst>
  </p:cSld>
  <p:clrMapOvr>
    <a:masterClrMapping/>
  </p:clrMapOvr>
  <p:transition spd="slow">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251520" y="2132856"/>
            <a:ext cx="8640960" cy="1728192"/>
          </a:xfrm>
          <a:effectLst>
            <a:outerShdw blurRad="50800" dist="38100" dir="2700000" algn="tl" rotWithShape="0">
              <a:srgbClr val="000000">
                <a:alpha val="39998"/>
              </a:srgbClr>
            </a:outerShdw>
          </a:effectLst>
        </p:spPr>
        <p:txBody>
          <a:bodyPr anchor="ctr" anchorCtr="0">
            <a:normAutofit/>
          </a:bodyPr>
          <a:lstStyle/>
          <a:p>
            <a:pPr algn="ctr">
              <a:defRPr/>
            </a:pPr>
            <a:r>
              <a:rPr lang="en-US" altLang="zh-TW" sz="4400" dirty="0">
                <a:solidFill>
                  <a:srgbClr val="0000FF"/>
                </a:solidFill>
                <a:effectLst/>
                <a:latin typeface="微軟正黑體" panose="020B0604030504040204" pitchFamily="34" charset="-120"/>
              </a:rPr>
              <a:t>5. </a:t>
            </a:r>
            <a:r>
              <a:rPr lang="zh-TW" altLang="en-US" sz="4400" dirty="0">
                <a:solidFill>
                  <a:srgbClr val="0000FF"/>
                </a:solidFill>
                <a:effectLst/>
                <a:latin typeface="微軟正黑體" panose="020B0604030504040204" pitchFamily="34" charset="-120"/>
              </a:rPr>
              <a:t>志願選填試探與輔導</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9688"/>
            <a:ext cx="3586840" cy="2808312"/>
          </a:xfrm>
          <a:prstGeom prst="rect">
            <a:avLst/>
          </a:prstGeom>
        </p:spPr>
      </p:pic>
    </p:spTree>
    <p:extLst>
      <p:ext uri="{BB962C8B-B14F-4D97-AF65-F5344CB8AC3E}">
        <p14:creationId xmlns:p14="http://schemas.microsoft.com/office/powerpoint/2010/main" val="167216680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7010400" y="6356350"/>
            <a:ext cx="2133600" cy="365125"/>
          </a:xfrm>
        </p:spPr>
        <p:txBody>
          <a:bodyPr>
            <a:normAutofit/>
          </a:bodyPr>
          <a:lstStyle/>
          <a:p>
            <a:pPr>
              <a:defRPr/>
            </a:pPr>
            <a:fld id="{7412AD99-F6F0-4AEC-AC9F-965F8B743DC8}" type="slidenum">
              <a:rPr lang="zh-TW" altLang="en-US" smtClean="0"/>
              <a:pPr>
                <a:defRPr/>
              </a:pPr>
              <a:t>88</a:t>
            </a:fld>
            <a:endParaRPr lang="zh-TW" altLang="en-US"/>
          </a:p>
        </p:txBody>
      </p:sp>
      <p:pic>
        <p:nvPicPr>
          <p:cNvPr id="3" name="圖片 2"/>
          <p:cNvPicPr>
            <a:picLocks noChangeAspect="1"/>
          </p:cNvPicPr>
          <p:nvPr/>
        </p:nvPicPr>
        <p:blipFill rotWithShape="1">
          <a:blip r:embed="rId3" cstate="print"/>
          <a:srcRect t="19537" r="4236"/>
          <a:stretch/>
        </p:blipFill>
        <p:spPr>
          <a:xfrm>
            <a:off x="-36512" y="1340768"/>
            <a:ext cx="9180512" cy="5517232"/>
          </a:xfrm>
          <a:prstGeom prst="rect">
            <a:avLst/>
          </a:prstGeom>
        </p:spPr>
      </p:pic>
      <p:sp>
        <p:nvSpPr>
          <p:cNvPr id="4" name="標題 1"/>
          <p:cNvSpPr txBox="1">
            <a:spLocks/>
          </p:cNvSpPr>
          <p:nvPr/>
        </p:nvSpPr>
        <p:spPr bwMode="auto">
          <a:xfrm>
            <a:off x="0" y="0"/>
            <a:ext cx="9144000" cy="980728"/>
          </a:xfrm>
          <a:prstGeom prst="rect">
            <a:avLst/>
          </a:prstGeom>
          <a:solidFill>
            <a:schemeClr val="accent3">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國中畢業生升學進路圖</a:t>
            </a:r>
          </a:p>
        </p:txBody>
      </p:sp>
    </p:spTree>
    <p:extLst>
      <p:ext uri="{BB962C8B-B14F-4D97-AF65-F5344CB8AC3E}">
        <p14:creationId xmlns:p14="http://schemas.microsoft.com/office/powerpoint/2010/main" val="3700317540"/>
      </p:ext>
    </p:extLst>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endParaRPr kumimoji="0" lang="en-US" altLang="zh-TW" sz="1400">
              <a:latin typeface="Calibri" pitchFamily="34" charset="0"/>
            </a:endParaRPr>
          </a:p>
        </p:txBody>
      </p:sp>
      <p:grpSp>
        <p:nvGrpSpPr>
          <p:cNvPr id="251909" name="群組 28"/>
          <p:cNvGrpSpPr>
            <a:grpSpLocks/>
          </p:cNvGrpSpPr>
          <p:nvPr/>
        </p:nvGrpSpPr>
        <p:grpSpPr bwMode="auto">
          <a:xfrm>
            <a:off x="285105" y="1366175"/>
            <a:ext cx="8634636" cy="4459433"/>
            <a:chOff x="527993" y="1245687"/>
            <a:chExt cx="8634636" cy="4459433"/>
          </a:xfrm>
        </p:grpSpPr>
        <p:sp>
          <p:nvSpPr>
            <p:cNvPr id="251911" name="AutoShape 47"/>
            <p:cNvSpPr>
              <a:spLocks/>
            </p:cNvSpPr>
            <p:nvPr/>
          </p:nvSpPr>
          <p:spPr bwMode="auto">
            <a:xfrm>
              <a:off x="1465263" y="2859087"/>
              <a:ext cx="2898775" cy="577850"/>
            </a:xfrm>
            <a:prstGeom prst="flowChartAlternateProcess">
              <a:avLst/>
            </a:prstGeom>
            <a:gradFill rotWithShape="1">
              <a:gsLst>
                <a:gs pos="0">
                  <a:srgbClr val="E5EEFF"/>
                </a:gs>
                <a:gs pos="64999">
                  <a:srgbClr val="BFD5FF"/>
                </a:gs>
                <a:gs pos="100000">
                  <a:srgbClr val="A3C4FF"/>
                </a:gs>
              </a:gsLst>
              <a:lin ang="5400000" scaled="1"/>
            </a:gradFill>
            <a:ln w="28575">
              <a:solidFill>
                <a:srgbClr val="4579B8"/>
              </a:solidFill>
              <a:miter lim="800000"/>
              <a:headEnd/>
              <a:tailEnd/>
            </a:ln>
          </p:spPr>
          <p:txBody>
            <a:bodyPr anchor="ctr"/>
            <a:lstStyle/>
            <a:p>
              <a:pPr algn="ctr"/>
              <a:r>
                <a:rPr kumimoji="0" lang="zh-TW" altLang="en-US" sz="2600" b="1">
                  <a:solidFill>
                    <a:srgbClr val="FF0000"/>
                  </a:solidFill>
                  <a:latin typeface="微軟正黑體" panose="020B0604030504040204" pitchFamily="34" charset="-120"/>
                  <a:ea typeface="微軟正黑體" panose="020B0604030504040204" pitchFamily="34" charset="-120"/>
                </a:rPr>
                <a:t>志願選填試探系統</a:t>
              </a:r>
              <a:endParaRPr kumimoji="0" lang="zh-TW" altLang="en-US">
                <a:latin typeface="微軟正黑體" panose="020B0604030504040204" pitchFamily="34" charset="-120"/>
                <a:ea typeface="微軟正黑體" panose="020B0604030504040204" pitchFamily="34" charset="-120"/>
              </a:endParaRPr>
            </a:p>
          </p:txBody>
        </p:sp>
        <p:grpSp>
          <p:nvGrpSpPr>
            <p:cNvPr id="251912" name="AutoShape 46"/>
            <p:cNvGrpSpPr>
              <a:grpSpLocks/>
            </p:cNvGrpSpPr>
            <p:nvPr/>
          </p:nvGrpSpPr>
          <p:grpSpPr bwMode="auto">
            <a:xfrm>
              <a:off x="7839224" y="1252375"/>
              <a:ext cx="1188000" cy="1080000"/>
              <a:chOff x="7596336" y="1825463"/>
              <a:chExt cx="1188000" cy="1080000"/>
            </a:xfrm>
          </p:grpSpPr>
          <p:pic>
            <p:nvPicPr>
              <p:cNvPr id="251950" name="AutoShape 46"/>
              <p:cNvPicPr>
                <a:picLocks noChangeArrowheads="1"/>
              </p:cNvPicPr>
              <p:nvPr/>
            </p:nvPicPr>
            <p:blipFill>
              <a:blip r:embed="rId3" cstate="screen"/>
              <a:srcRect/>
              <a:stretch>
                <a:fillRect/>
              </a:stretch>
            </p:blipFill>
            <p:spPr bwMode="auto">
              <a:xfrm>
                <a:off x="7596336" y="1825463"/>
                <a:ext cx="1188000" cy="1080000"/>
              </a:xfrm>
              <a:prstGeom prst="rect">
                <a:avLst/>
              </a:prstGeom>
              <a:noFill/>
              <a:ln w="9525">
                <a:noFill/>
                <a:miter lim="800000"/>
                <a:headEnd/>
                <a:tailEnd/>
              </a:ln>
            </p:spPr>
          </p:pic>
          <p:sp>
            <p:nvSpPr>
              <p:cNvPr id="251951" name="Text Box 8"/>
              <p:cNvSpPr txBox="1">
                <a:spLocks noChangeArrowheads="1"/>
              </p:cNvSpPr>
              <p:nvPr/>
            </p:nvSpPr>
            <p:spPr bwMode="auto">
              <a:xfrm>
                <a:off x="7693237" y="1897063"/>
                <a:ext cx="1006475" cy="864000"/>
              </a:xfrm>
              <a:prstGeom prst="rect">
                <a:avLst/>
              </a:prstGeom>
              <a:noFill/>
              <a:ln w="9525">
                <a:noFill/>
                <a:miter lim="800000"/>
                <a:headEnd/>
                <a:tailEnd/>
              </a:ln>
            </p:spPr>
            <p:txBody>
              <a:bodyPr lIns="0" tIns="0" rIns="0" bIns="0" anchor="ctr"/>
              <a:lstStyle/>
              <a:p>
                <a:pPr algn="ctr"/>
                <a:r>
                  <a:rPr kumimoji="0" lang="zh-TW" altLang="en-US" sz="1500" b="1" dirty="0">
                    <a:solidFill>
                      <a:srgbClr val="002060"/>
                    </a:solidFill>
                    <a:latin typeface="微軟正黑體" panose="020B0604030504040204" pitchFamily="34" charset="-120"/>
                    <a:ea typeface="微軟正黑體" panose="020B0604030504040204" pitchFamily="34" charset="-120"/>
                  </a:rPr>
                  <a:t>高中職五專</a:t>
                </a:r>
                <a:endParaRPr kumimoji="0" lang="en-US" altLang="zh-TW" sz="1500" b="1" dirty="0">
                  <a:solidFill>
                    <a:srgbClr val="002060"/>
                  </a:solidFill>
                  <a:latin typeface="微軟正黑體" panose="020B0604030504040204" pitchFamily="34" charset="-120"/>
                  <a:ea typeface="微軟正黑體" panose="020B0604030504040204" pitchFamily="34" charset="-120"/>
                </a:endParaRPr>
              </a:p>
              <a:p>
                <a:pPr algn="ctr"/>
                <a:r>
                  <a:rPr kumimoji="0" lang="zh-TW" altLang="en-US" sz="1500" b="1" dirty="0">
                    <a:solidFill>
                      <a:srgbClr val="002060"/>
                    </a:solidFill>
                    <a:latin typeface="微軟正黑體" panose="020B0604030504040204" pitchFamily="34" charset="-120"/>
                    <a:ea typeface="微軟正黑體" panose="020B0604030504040204" pitchFamily="34" charset="-120"/>
                  </a:rPr>
                  <a:t>免試名額</a:t>
                </a:r>
                <a:endParaRPr kumimoji="0" lang="zh-TW" altLang="en-US" sz="1500" b="1" dirty="0">
                  <a:latin typeface="微軟正黑體" panose="020B0604030504040204" pitchFamily="34" charset="-120"/>
                  <a:ea typeface="微軟正黑體" panose="020B0604030504040204" pitchFamily="34" charset="-120"/>
                </a:endParaRPr>
              </a:p>
            </p:txBody>
          </p:sp>
        </p:grpSp>
        <p:cxnSp>
          <p:nvCxnSpPr>
            <p:cNvPr id="251913" name="AutoShape 41"/>
            <p:cNvCxnSpPr>
              <a:cxnSpLocks noChangeShapeType="1"/>
            </p:cNvCxnSpPr>
            <p:nvPr/>
          </p:nvCxnSpPr>
          <p:spPr bwMode="auto">
            <a:xfrm rot="5400000">
              <a:off x="2584451" y="2586037"/>
              <a:ext cx="520700" cy="0"/>
            </a:xfrm>
            <a:prstGeom prst="straightConnector1">
              <a:avLst/>
            </a:prstGeom>
            <a:noFill/>
            <a:ln w="38100">
              <a:solidFill>
                <a:srgbClr val="4579B8"/>
              </a:solidFill>
              <a:round/>
              <a:headEnd/>
              <a:tailEnd type="arrow" w="med" len="med"/>
            </a:ln>
          </p:spPr>
        </p:cxnSp>
        <p:cxnSp>
          <p:nvCxnSpPr>
            <p:cNvPr id="251914" name="AutoShape 40"/>
            <p:cNvCxnSpPr>
              <a:cxnSpLocks noChangeShapeType="1"/>
            </p:cNvCxnSpPr>
            <p:nvPr/>
          </p:nvCxnSpPr>
          <p:spPr bwMode="auto">
            <a:xfrm rot="5400000">
              <a:off x="3689351" y="2586037"/>
              <a:ext cx="520700" cy="0"/>
            </a:xfrm>
            <a:prstGeom prst="straightConnector1">
              <a:avLst/>
            </a:prstGeom>
            <a:noFill/>
            <a:ln w="38100">
              <a:solidFill>
                <a:srgbClr val="4579B8"/>
              </a:solidFill>
              <a:round/>
              <a:headEnd/>
              <a:tailEnd type="arrow" w="med" len="med"/>
            </a:ln>
          </p:spPr>
        </p:cxnSp>
        <p:cxnSp>
          <p:nvCxnSpPr>
            <p:cNvPr id="251915" name="AutoShape 39"/>
            <p:cNvCxnSpPr>
              <a:cxnSpLocks noChangeShapeType="1"/>
            </p:cNvCxnSpPr>
            <p:nvPr/>
          </p:nvCxnSpPr>
          <p:spPr bwMode="auto">
            <a:xfrm rot="5400000">
              <a:off x="8169130" y="2576512"/>
              <a:ext cx="520700" cy="0"/>
            </a:xfrm>
            <a:prstGeom prst="straightConnector1">
              <a:avLst/>
            </a:prstGeom>
            <a:noFill/>
            <a:ln w="38100">
              <a:solidFill>
                <a:srgbClr val="4579B8"/>
              </a:solidFill>
              <a:round/>
              <a:headEnd type="stealth" w="med" len="med"/>
              <a:tailEnd type="stealth" w="med" len="med"/>
            </a:ln>
          </p:spPr>
        </p:cxnSp>
        <p:grpSp>
          <p:nvGrpSpPr>
            <p:cNvPr id="251916" name="群組 57"/>
            <p:cNvGrpSpPr>
              <a:grpSpLocks/>
            </p:cNvGrpSpPr>
            <p:nvPr/>
          </p:nvGrpSpPr>
          <p:grpSpPr bwMode="auto">
            <a:xfrm>
              <a:off x="1163384" y="1255712"/>
              <a:ext cx="3376464" cy="1086096"/>
              <a:chOff x="91821" y="1692275"/>
              <a:chExt cx="3376464" cy="1086096"/>
            </a:xfrm>
          </p:grpSpPr>
          <p:grpSp>
            <p:nvGrpSpPr>
              <p:cNvPr id="251941" name="AutoShape 44"/>
              <p:cNvGrpSpPr>
                <a:grpSpLocks/>
              </p:cNvGrpSpPr>
              <p:nvPr/>
            </p:nvGrpSpPr>
            <p:grpSpPr bwMode="auto">
              <a:xfrm>
                <a:off x="1186053" y="1698371"/>
                <a:ext cx="1188000" cy="1080000"/>
                <a:chOff x="2014728" y="1834896"/>
                <a:chExt cx="1188000" cy="1080000"/>
              </a:xfrm>
            </p:grpSpPr>
            <p:pic>
              <p:nvPicPr>
                <p:cNvPr id="251948" name="AutoShape 44"/>
                <p:cNvPicPr>
                  <a:picLocks noChangeArrowheads="1"/>
                </p:cNvPicPr>
                <p:nvPr/>
              </p:nvPicPr>
              <p:blipFill>
                <a:blip r:embed="rId4" cstate="screen"/>
                <a:srcRect/>
                <a:stretch>
                  <a:fillRect/>
                </a:stretch>
              </p:blipFill>
              <p:spPr bwMode="auto">
                <a:xfrm>
                  <a:off x="2014728" y="1834896"/>
                  <a:ext cx="1188000" cy="1080000"/>
                </a:xfrm>
                <a:prstGeom prst="rect">
                  <a:avLst/>
                </a:prstGeom>
                <a:noFill/>
                <a:ln w="9525">
                  <a:noFill/>
                  <a:miter lim="800000"/>
                  <a:headEnd/>
                  <a:tailEnd/>
                </a:ln>
              </p:spPr>
            </p:pic>
            <p:sp>
              <p:nvSpPr>
                <p:cNvPr id="251949" name="Text Box 39"/>
                <p:cNvSpPr txBox="1">
                  <a:spLocks noChangeArrowheads="1"/>
                </p:cNvSpPr>
                <p:nvPr/>
              </p:nvSpPr>
              <p:spPr bwMode="auto">
                <a:xfrm>
                  <a:off x="2093913" y="1895475"/>
                  <a:ext cx="1006475" cy="864000"/>
                </a:xfrm>
                <a:prstGeom prst="rect">
                  <a:avLst/>
                </a:prstGeom>
                <a:noFill/>
                <a:ln w="9525">
                  <a:noFill/>
                  <a:miter lim="800000"/>
                  <a:headEnd/>
                  <a:tailEnd/>
                </a:ln>
              </p:spPr>
              <p:txBody>
                <a:bodyPr lIns="0" tIns="0" rIns="0" bIns="0" anchor="ctr"/>
                <a:lstStyle/>
                <a:p>
                  <a:pPr algn="ctr"/>
                  <a:r>
                    <a:rPr kumimoji="0" lang="zh-TW" altLang="en-US" sz="1500" b="1" dirty="0">
                      <a:solidFill>
                        <a:srgbClr val="002060"/>
                      </a:solidFill>
                      <a:latin typeface="微軟正黑體" panose="020B0604030504040204" pitchFamily="34" charset="-120"/>
                      <a:ea typeface="微軟正黑體" panose="020B0604030504040204" pitchFamily="34" charset="-120"/>
                    </a:rPr>
                    <a:t>高中職五專</a:t>
                  </a:r>
                  <a:endParaRPr kumimoji="0" lang="en-US" altLang="zh-TW" sz="1500" b="1" dirty="0">
                    <a:solidFill>
                      <a:srgbClr val="002060"/>
                    </a:solidFill>
                    <a:latin typeface="微軟正黑體" panose="020B0604030504040204" pitchFamily="34" charset="-120"/>
                    <a:ea typeface="微軟正黑體" panose="020B0604030504040204" pitchFamily="34" charset="-120"/>
                  </a:endParaRPr>
                </a:p>
                <a:p>
                  <a:pPr algn="ctr"/>
                  <a:r>
                    <a:rPr kumimoji="0" lang="zh-TW" altLang="en-US" sz="1500" b="1" dirty="0">
                      <a:solidFill>
                        <a:srgbClr val="002060"/>
                      </a:solidFill>
                      <a:latin typeface="微軟正黑體" panose="020B0604030504040204" pitchFamily="34" charset="-120"/>
                      <a:ea typeface="微軟正黑體" panose="020B0604030504040204" pitchFamily="34" charset="-120"/>
                    </a:rPr>
                    <a:t>學校介紹</a:t>
                  </a:r>
                  <a:endParaRPr kumimoji="0" lang="zh-TW" altLang="en-US" sz="1500" b="1" dirty="0">
                    <a:latin typeface="微軟正黑體" panose="020B0604030504040204" pitchFamily="34" charset="-120"/>
                    <a:ea typeface="微軟正黑體" panose="020B0604030504040204" pitchFamily="34" charset="-120"/>
                  </a:endParaRPr>
                </a:p>
              </p:txBody>
            </p:sp>
          </p:grpSp>
          <p:grpSp>
            <p:nvGrpSpPr>
              <p:cNvPr id="251942" name="AutoShape 42"/>
              <p:cNvGrpSpPr>
                <a:grpSpLocks/>
              </p:cNvGrpSpPr>
              <p:nvPr/>
            </p:nvGrpSpPr>
            <p:grpSpPr bwMode="auto">
              <a:xfrm>
                <a:off x="2280285" y="1698371"/>
                <a:ext cx="1188000" cy="1080000"/>
                <a:chOff x="3108960" y="1834896"/>
                <a:chExt cx="1188000" cy="1080000"/>
              </a:xfrm>
            </p:grpSpPr>
            <p:pic>
              <p:nvPicPr>
                <p:cNvPr id="251946" name="AutoShape 42"/>
                <p:cNvPicPr>
                  <a:picLocks noChangeArrowheads="1"/>
                </p:cNvPicPr>
                <p:nvPr/>
              </p:nvPicPr>
              <p:blipFill>
                <a:blip r:embed="rId5" cstate="screen"/>
                <a:srcRect/>
                <a:stretch>
                  <a:fillRect/>
                </a:stretch>
              </p:blipFill>
              <p:spPr bwMode="auto">
                <a:xfrm>
                  <a:off x="3108960" y="1834896"/>
                  <a:ext cx="1188000" cy="1080000"/>
                </a:xfrm>
                <a:prstGeom prst="rect">
                  <a:avLst/>
                </a:prstGeom>
                <a:noFill/>
                <a:ln w="9525">
                  <a:noFill/>
                  <a:miter lim="800000"/>
                  <a:headEnd/>
                  <a:tailEnd/>
                </a:ln>
              </p:spPr>
            </p:pic>
            <p:sp>
              <p:nvSpPr>
                <p:cNvPr id="251947" name="Text Box 42"/>
                <p:cNvSpPr txBox="1">
                  <a:spLocks noChangeArrowheads="1"/>
                </p:cNvSpPr>
                <p:nvPr/>
              </p:nvSpPr>
              <p:spPr bwMode="auto">
                <a:xfrm>
                  <a:off x="3198813" y="1897063"/>
                  <a:ext cx="1006475" cy="864000"/>
                </a:xfrm>
                <a:prstGeom prst="rect">
                  <a:avLst/>
                </a:prstGeom>
                <a:noFill/>
                <a:ln w="9525">
                  <a:noFill/>
                  <a:miter lim="800000"/>
                  <a:headEnd/>
                  <a:tailEnd/>
                </a:ln>
              </p:spPr>
              <p:txBody>
                <a:bodyPr lIns="0" tIns="0" rIns="0" bIns="0" anchor="ctr"/>
                <a:lstStyle/>
                <a:p>
                  <a:pPr algn="ctr"/>
                  <a:r>
                    <a:rPr kumimoji="0" lang="zh-TW" altLang="en-US" sz="1500" b="1" dirty="0">
                      <a:solidFill>
                        <a:srgbClr val="002060"/>
                      </a:solidFill>
                      <a:latin typeface="微軟正黑體" panose="020B0604030504040204" pitchFamily="34" charset="-120"/>
                      <a:ea typeface="微軟正黑體" panose="020B0604030504040204" pitchFamily="34" charset="-120"/>
                    </a:rPr>
                    <a:t>高中職五專</a:t>
                  </a:r>
                  <a:endParaRPr kumimoji="0" lang="en-US" altLang="zh-TW" sz="1500" b="1" dirty="0">
                    <a:solidFill>
                      <a:srgbClr val="002060"/>
                    </a:solidFill>
                    <a:latin typeface="微軟正黑體" panose="020B0604030504040204" pitchFamily="34" charset="-120"/>
                    <a:ea typeface="微軟正黑體" panose="020B0604030504040204" pitchFamily="34" charset="-120"/>
                  </a:endParaRPr>
                </a:p>
                <a:p>
                  <a:pPr algn="ctr"/>
                  <a:r>
                    <a:rPr kumimoji="0" lang="zh-TW" altLang="en-US" sz="1500" b="1" dirty="0">
                      <a:solidFill>
                        <a:srgbClr val="002060"/>
                      </a:solidFill>
                      <a:latin typeface="微軟正黑體" panose="020B0604030504040204" pitchFamily="34" charset="-120"/>
                      <a:ea typeface="微軟正黑體" panose="020B0604030504040204" pitchFamily="34" charset="-120"/>
                    </a:rPr>
                    <a:t>課程介紹</a:t>
                  </a:r>
                  <a:endParaRPr kumimoji="0" lang="zh-TW" altLang="en-US" sz="1500" b="1" dirty="0">
                    <a:latin typeface="微軟正黑體" panose="020B0604030504040204" pitchFamily="34" charset="-120"/>
                    <a:ea typeface="微軟正黑體" panose="020B0604030504040204" pitchFamily="34" charset="-120"/>
                  </a:endParaRPr>
                </a:p>
              </p:txBody>
            </p:sp>
          </p:grpSp>
          <p:grpSp>
            <p:nvGrpSpPr>
              <p:cNvPr id="251943" name="AutoShape 35"/>
              <p:cNvGrpSpPr>
                <a:grpSpLocks/>
              </p:cNvGrpSpPr>
              <p:nvPr/>
            </p:nvGrpSpPr>
            <p:grpSpPr bwMode="auto">
              <a:xfrm>
                <a:off x="91821" y="1692275"/>
                <a:ext cx="1188000" cy="1080000"/>
                <a:chOff x="920496" y="1828800"/>
                <a:chExt cx="1188000" cy="1080000"/>
              </a:xfrm>
            </p:grpSpPr>
            <p:pic>
              <p:nvPicPr>
                <p:cNvPr id="251944" name="AutoShape 35"/>
                <p:cNvPicPr>
                  <a:picLocks noChangeArrowheads="1"/>
                </p:cNvPicPr>
                <p:nvPr/>
              </p:nvPicPr>
              <p:blipFill>
                <a:blip r:embed="rId6" cstate="screen"/>
                <a:srcRect/>
                <a:stretch>
                  <a:fillRect/>
                </a:stretch>
              </p:blipFill>
              <p:spPr bwMode="auto">
                <a:xfrm>
                  <a:off x="920496" y="1828800"/>
                  <a:ext cx="1188000" cy="1080000"/>
                </a:xfrm>
                <a:prstGeom prst="rect">
                  <a:avLst/>
                </a:prstGeom>
                <a:noFill/>
                <a:ln w="9525">
                  <a:noFill/>
                  <a:miter lim="800000"/>
                  <a:headEnd/>
                  <a:tailEnd/>
                </a:ln>
              </p:spPr>
            </p:pic>
            <p:sp>
              <p:nvSpPr>
                <p:cNvPr id="251945" name="Text Box 45"/>
                <p:cNvSpPr txBox="1">
                  <a:spLocks noChangeArrowheads="1"/>
                </p:cNvSpPr>
                <p:nvPr/>
              </p:nvSpPr>
              <p:spPr bwMode="auto">
                <a:xfrm>
                  <a:off x="1009650" y="1890713"/>
                  <a:ext cx="1006475" cy="864000"/>
                </a:xfrm>
                <a:prstGeom prst="rect">
                  <a:avLst/>
                </a:prstGeom>
                <a:noFill/>
                <a:ln w="9525">
                  <a:noFill/>
                  <a:miter lim="800000"/>
                  <a:headEnd/>
                  <a:tailEnd/>
                </a:ln>
              </p:spPr>
              <p:txBody>
                <a:bodyPr lIns="0" tIns="0" rIns="0" bIns="0" anchor="ctr"/>
                <a:lstStyle/>
                <a:p>
                  <a:pPr algn="ctr"/>
                  <a:r>
                    <a:rPr kumimoji="0" lang="zh-TW" altLang="en-US" sz="1500" b="1" dirty="0">
                      <a:solidFill>
                        <a:srgbClr val="002060"/>
                      </a:solidFill>
                      <a:latin typeface="微軟正黑體" panose="020B0604030504040204" pitchFamily="34" charset="-120"/>
                      <a:ea typeface="微軟正黑體" panose="020B0604030504040204" pitchFamily="34" charset="-120"/>
                    </a:rPr>
                    <a:t>高中職五專</a:t>
                  </a:r>
                  <a:endParaRPr kumimoji="0" lang="en-US" altLang="zh-TW" sz="1500" b="1" dirty="0">
                    <a:solidFill>
                      <a:srgbClr val="002060"/>
                    </a:solidFill>
                    <a:latin typeface="微軟正黑體" panose="020B0604030504040204" pitchFamily="34" charset="-120"/>
                    <a:ea typeface="微軟正黑體" panose="020B0604030504040204" pitchFamily="34" charset="-120"/>
                  </a:endParaRPr>
                </a:p>
                <a:p>
                  <a:pPr algn="ctr"/>
                  <a:r>
                    <a:rPr kumimoji="0" lang="zh-TW" altLang="en-US" sz="1500" b="1" dirty="0">
                      <a:solidFill>
                        <a:srgbClr val="002060"/>
                      </a:solidFill>
                      <a:latin typeface="微軟正黑體" panose="020B0604030504040204" pitchFamily="34" charset="-120"/>
                      <a:ea typeface="微軟正黑體" panose="020B0604030504040204" pitchFamily="34" charset="-120"/>
                    </a:rPr>
                    <a:t>群科介紹</a:t>
                  </a:r>
                  <a:endParaRPr kumimoji="0" lang="zh-TW" altLang="en-US" sz="1500" b="1" dirty="0">
                    <a:latin typeface="微軟正黑體" panose="020B0604030504040204" pitchFamily="34" charset="-120"/>
                    <a:ea typeface="微軟正黑體" panose="020B0604030504040204" pitchFamily="34" charset="-120"/>
                  </a:endParaRPr>
                </a:p>
              </p:txBody>
            </p:sp>
          </p:grpSp>
        </p:grpSp>
        <p:cxnSp>
          <p:nvCxnSpPr>
            <p:cNvPr id="251917" name="AutoShape 34"/>
            <p:cNvCxnSpPr>
              <a:cxnSpLocks noChangeShapeType="1"/>
            </p:cNvCxnSpPr>
            <p:nvPr/>
          </p:nvCxnSpPr>
          <p:spPr bwMode="auto">
            <a:xfrm rot="5400000">
              <a:off x="1520677" y="2586037"/>
              <a:ext cx="520700" cy="0"/>
            </a:xfrm>
            <a:prstGeom prst="straightConnector1">
              <a:avLst/>
            </a:prstGeom>
            <a:noFill/>
            <a:ln w="38100">
              <a:solidFill>
                <a:srgbClr val="4579B8"/>
              </a:solidFill>
              <a:round/>
              <a:headEnd/>
              <a:tailEnd type="arrow" w="med" len="med"/>
            </a:ln>
          </p:spPr>
        </p:cxnSp>
        <p:sp>
          <p:nvSpPr>
            <p:cNvPr id="251918" name="AutoShape 33"/>
            <p:cNvSpPr>
              <a:spLocks/>
            </p:cNvSpPr>
            <p:nvPr/>
          </p:nvSpPr>
          <p:spPr bwMode="auto">
            <a:xfrm>
              <a:off x="7767216" y="2863850"/>
              <a:ext cx="1395413" cy="577850"/>
            </a:xfrm>
            <a:prstGeom prst="flowChartAlternateProcess">
              <a:avLst/>
            </a:prstGeom>
            <a:gradFill rotWithShape="1">
              <a:gsLst>
                <a:gs pos="0">
                  <a:srgbClr val="FFE5E5"/>
                </a:gs>
                <a:gs pos="64999">
                  <a:srgbClr val="FFBEBD"/>
                </a:gs>
                <a:gs pos="100000">
                  <a:srgbClr val="FFA2A1"/>
                </a:gs>
              </a:gsLst>
              <a:lin ang="5400000" scaled="1"/>
            </a:gradFill>
            <a:ln w="28575">
              <a:solidFill>
                <a:srgbClr val="BC4542"/>
              </a:solidFill>
              <a:miter lim="800000"/>
              <a:headEnd/>
              <a:tailEnd/>
            </a:ln>
          </p:spPr>
          <p:txBody>
            <a:bodyPr anchor="ctr"/>
            <a:lstStyle/>
            <a:p>
              <a:pPr algn="ctr"/>
              <a:r>
                <a:rPr kumimoji="0" lang="zh-TW" altLang="en-US" sz="2200" b="1">
                  <a:solidFill>
                    <a:srgbClr val="0000CC"/>
                  </a:solidFill>
                  <a:latin typeface="微軟正黑體" panose="020B0604030504040204" pitchFamily="34" charset="-120"/>
                  <a:ea typeface="微軟正黑體" panose="020B0604030504040204" pitchFamily="34" charset="-120"/>
                </a:rPr>
                <a:t>超額檢視</a:t>
              </a:r>
              <a:endParaRPr kumimoji="0" lang="zh-TW" altLang="en-US">
                <a:latin typeface="微軟正黑體" panose="020B0604030504040204" pitchFamily="34" charset="-120"/>
                <a:ea typeface="微軟正黑體" panose="020B0604030504040204" pitchFamily="34" charset="-120"/>
              </a:endParaRPr>
            </a:p>
          </p:txBody>
        </p:sp>
        <p:sp>
          <p:nvSpPr>
            <p:cNvPr id="115728" name="AutoShape 25"/>
            <p:cNvSpPr>
              <a:spLocks noChangeArrowheads="1"/>
            </p:cNvSpPr>
            <p:nvPr/>
          </p:nvSpPr>
          <p:spPr bwMode="auto">
            <a:xfrm>
              <a:off x="4507211" y="2940050"/>
              <a:ext cx="595709" cy="436562"/>
            </a:xfrm>
            <a:custGeom>
              <a:avLst/>
              <a:gdLst>
                <a:gd name="T0" fmla="*/ 738250841 w 21600"/>
                <a:gd name="T1" fmla="*/ 0 h 21600"/>
                <a:gd name="T2" fmla="*/ 0 w 21600"/>
                <a:gd name="T3" fmla="*/ 89166212 h 21600"/>
                <a:gd name="T4" fmla="*/ 738250841 w 21600"/>
                <a:gd name="T5" fmla="*/ 178332424 h 21600"/>
                <a:gd name="T6" fmla="*/ 984334062 w 21600"/>
                <a:gd name="T7" fmla="*/ 8916621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767600"/>
                </a:gs>
                <a:gs pos="50000">
                  <a:srgbClr val="FFFF00"/>
                </a:gs>
                <a:gs pos="100000">
                  <a:srgbClr val="767600"/>
                </a:gs>
              </a:gsLst>
              <a:lin ang="5400000" scaled="1"/>
            </a:gradFill>
            <a:ln w="9525">
              <a:solidFill>
                <a:srgbClr val="000000"/>
              </a:solidFill>
              <a:miter lim="800000"/>
              <a:headEnd/>
              <a:tailEnd/>
            </a:ln>
            <a:effectLst>
              <a:outerShdw dist="107763" dir="13500000" algn="ctr" rotWithShape="0">
                <a:srgbClr val="808080">
                  <a:alpha val="50000"/>
                </a:srgbClr>
              </a:outerShdw>
            </a:effectLst>
          </p:spPr>
          <p:txBody>
            <a:bodyPr/>
            <a:lstStyle/>
            <a:p>
              <a:pPr>
                <a:defRPr/>
              </a:pPr>
              <a:endParaRPr lang="zh-TW" altLang="en-US">
                <a:latin typeface="微軟正黑體" panose="020B0604030504040204" pitchFamily="34" charset="-120"/>
                <a:ea typeface="微軟正黑體" panose="020B0604030504040204" pitchFamily="34" charset="-120"/>
              </a:endParaRPr>
            </a:p>
          </p:txBody>
        </p:sp>
        <p:sp>
          <p:nvSpPr>
            <p:cNvPr id="251921" name="AutoShape 24"/>
            <p:cNvSpPr>
              <a:spLocks/>
            </p:cNvSpPr>
            <p:nvPr/>
          </p:nvSpPr>
          <p:spPr bwMode="auto">
            <a:xfrm>
              <a:off x="5219669" y="2859087"/>
              <a:ext cx="1689100" cy="577850"/>
            </a:xfrm>
            <a:prstGeom prst="flowChartAlternateProcess">
              <a:avLst/>
            </a:prstGeom>
            <a:gradFill rotWithShape="1">
              <a:gsLst>
                <a:gs pos="0">
                  <a:srgbClr val="FFE5E5"/>
                </a:gs>
                <a:gs pos="64999">
                  <a:srgbClr val="FFBEBD"/>
                </a:gs>
                <a:gs pos="100000">
                  <a:srgbClr val="FFA2A1"/>
                </a:gs>
              </a:gsLst>
              <a:lin ang="5400000" scaled="1"/>
            </a:gradFill>
            <a:ln w="28575">
              <a:solidFill>
                <a:srgbClr val="BC4542"/>
              </a:solidFill>
              <a:miter lim="800000"/>
              <a:headEnd/>
              <a:tailEnd/>
            </a:ln>
          </p:spPr>
          <p:txBody>
            <a:bodyPr anchor="ctr"/>
            <a:lstStyle/>
            <a:p>
              <a:pPr algn="ctr"/>
              <a:r>
                <a:rPr kumimoji="0" lang="zh-TW" altLang="en-US" sz="2200" b="1" dirty="0">
                  <a:solidFill>
                    <a:srgbClr val="0000CC"/>
                  </a:solidFill>
                  <a:latin typeface="微軟正黑體" panose="020B0604030504040204" pitchFamily="34" charset="-120"/>
                  <a:ea typeface="微軟正黑體" panose="020B0604030504040204" pitchFamily="34" charset="-120"/>
                </a:rPr>
                <a:t>志願序填報</a:t>
              </a:r>
              <a:endParaRPr kumimoji="0" lang="zh-TW" altLang="en-US" dirty="0">
                <a:latin typeface="微軟正黑體" panose="020B0604030504040204" pitchFamily="34" charset="-120"/>
                <a:ea typeface="微軟正黑體" panose="020B0604030504040204" pitchFamily="34" charset="-120"/>
              </a:endParaRPr>
            </a:p>
          </p:txBody>
        </p:sp>
        <p:sp>
          <p:nvSpPr>
            <p:cNvPr id="251923" name="AutoShape 18"/>
            <p:cNvSpPr>
              <a:spLocks/>
            </p:cNvSpPr>
            <p:nvPr/>
          </p:nvSpPr>
          <p:spPr bwMode="auto">
            <a:xfrm>
              <a:off x="5076056" y="4011213"/>
              <a:ext cx="1939107" cy="1262362"/>
            </a:xfrm>
            <a:prstGeom prst="flowChartAlternateProcess">
              <a:avLst/>
            </a:prstGeom>
            <a:gradFill rotWithShape="1">
              <a:gsLst>
                <a:gs pos="0">
                  <a:srgbClr val="E5EEFF"/>
                </a:gs>
                <a:gs pos="64999">
                  <a:srgbClr val="BFD5FF"/>
                </a:gs>
                <a:gs pos="100000">
                  <a:srgbClr val="A3C4FF"/>
                </a:gs>
              </a:gsLst>
              <a:lin ang="5400000" scaled="1"/>
            </a:gradFill>
            <a:ln w="28575">
              <a:solidFill>
                <a:srgbClr val="4579B8"/>
              </a:solidFill>
              <a:miter lim="800000"/>
              <a:headEnd/>
              <a:tailEnd/>
            </a:ln>
          </p:spPr>
          <p:txBody>
            <a:bodyPr anchor="ctr"/>
            <a:lstStyle/>
            <a:p>
              <a:pPr algn="ctr"/>
              <a:r>
                <a:rPr kumimoji="0" lang="zh-TW" altLang="en-US" sz="2800" b="1">
                  <a:solidFill>
                    <a:srgbClr val="FF0000"/>
                  </a:solidFill>
                  <a:latin typeface="微軟正黑體" panose="020B0604030504040204" pitchFamily="34" charset="-120"/>
                  <a:ea typeface="微軟正黑體" panose="020B0604030504040204" pitchFamily="34" charset="-120"/>
                </a:rPr>
                <a:t>志願選填</a:t>
              </a:r>
              <a:r>
                <a:rPr kumimoji="0" lang="zh-TW" altLang="en-US" sz="2400" b="1">
                  <a:solidFill>
                    <a:srgbClr val="FF0000"/>
                  </a:solidFill>
                  <a:latin typeface="微軟正黑體" panose="020B0604030504040204" pitchFamily="34" charset="-120"/>
                  <a:ea typeface="微軟正黑體" panose="020B0604030504040204" pitchFamily="34" charset="-120"/>
                </a:rPr>
                <a:t>輔導</a:t>
              </a:r>
              <a:endParaRPr kumimoji="0" lang="zh-TW" altLang="en-US" sz="2400">
                <a:latin typeface="微軟正黑體" panose="020B0604030504040204" pitchFamily="34" charset="-120"/>
                <a:ea typeface="微軟正黑體" panose="020B0604030504040204" pitchFamily="34" charset="-120"/>
              </a:endParaRPr>
            </a:p>
          </p:txBody>
        </p:sp>
        <p:sp>
          <p:nvSpPr>
            <p:cNvPr id="251924" name="AutoShape 15"/>
            <p:cNvSpPr>
              <a:spLocks noChangeArrowheads="1"/>
            </p:cNvSpPr>
            <p:nvPr/>
          </p:nvSpPr>
          <p:spPr bwMode="auto">
            <a:xfrm>
              <a:off x="527993" y="2538412"/>
              <a:ext cx="398463" cy="1185863"/>
            </a:xfrm>
            <a:prstGeom prst="roundRect">
              <a:avLst>
                <a:gd name="adj" fmla="val 16667"/>
              </a:avLst>
            </a:prstGeom>
            <a:gradFill rotWithShape="0">
              <a:gsLst>
                <a:gs pos="0">
                  <a:srgbClr val="8DB3E2"/>
                </a:gs>
                <a:gs pos="100000">
                  <a:srgbClr val="E8F0F9"/>
                </a:gs>
              </a:gsLst>
              <a:lin ang="0" scaled="1"/>
            </a:gradFill>
            <a:ln w="31750">
              <a:solidFill>
                <a:srgbClr val="4F81BD"/>
              </a:solidFill>
              <a:prstDash val="dash"/>
              <a:round/>
              <a:headEnd/>
              <a:tailEnd/>
            </a:ln>
          </p:spPr>
          <p:txBody>
            <a:bodyPr anchor="ctr"/>
            <a:lstStyle/>
            <a:p>
              <a:pPr algn="ctr"/>
              <a:r>
                <a:rPr kumimoji="0" lang="zh-TW" altLang="en-US" sz="2000" b="1" dirty="0">
                  <a:solidFill>
                    <a:srgbClr val="FF0000"/>
                  </a:solidFill>
                  <a:latin typeface="微軟正黑體" panose="020B0604030504040204" pitchFamily="34" charset="-120"/>
                  <a:ea typeface="微軟正黑體" panose="020B0604030504040204" pitchFamily="34" charset="-120"/>
                </a:rPr>
                <a:t>學生登入</a:t>
              </a:r>
              <a:endParaRPr kumimoji="0" lang="zh-TW" altLang="en-US" dirty="0">
                <a:latin typeface="微軟正黑體" panose="020B0604030504040204" pitchFamily="34" charset="-120"/>
                <a:ea typeface="微軟正黑體" panose="020B0604030504040204" pitchFamily="34" charset="-120"/>
              </a:endParaRPr>
            </a:p>
          </p:txBody>
        </p:sp>
        <p:grpSp>
          <p:nvGrpSpPr>
            <p:cNvPr id="251925" name="Group 12"/>
            <p:cNvGrpSpPr>
              <a:grpSpLocks/>
            </p:cNvGrpSpPr>
            <p:nvPr/>
          </p:nvGrpSpPr>
          <p:grpSpPr bwMode="auto">
            <a:xfrm>
              <a:off x="1000126" y="3500436"/>
              <a:ext cx="1866900" cy="2184602"/>
              <a:chOff x="665" y="6006"/>
              <a:chExt cx="2940" cy="3442"/>
            </a:xfrm>
          </p:grpSpPr>
          <p:sp>
            <p:nvSpPr>
              <p:cNvPr id="115747" name="流程圖: 文件 19"/>
              <p:cNvSpPr>
                <a:spLocks noChangeArrowheads="1"/>
              </p:cNvSpPr>
              <p:nvPr/>
            </p:nvSpPr>
            <p:spPr bwMode="auto">
              <a:xfrm>
                <a:off x="665" y="6779"/>
                <a:ext cx="2940" cy="2669"/>
              </a:xfrm>
              <a:prstGeom prst="flowChartDocumen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lIns="72000" tIns="72000" rIns="7200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defRPr/>
                </a:pPr>
                <a:r>
                  <a:rPr kumimoji="0" lang="zh-TW" altLang="en-US" sz="1500" b="1" dirty="0">
                    <a:solidFill>
                      <a:srgbClr val="002060"/>
                    </a:solidFill>
                    <a:latin typeface="微軟正黑體" panose="020B0604030504040204" pitchFamily="34" charset="-120"/>
                    <a:ea typeface="微軟正黑體" panose="020B0604030504040204" pitchFamily="34" charset="-120"/>
                  </a:rPr>
                  <a:t>國中生涯輔導紀錄</a:t>
                </a:r>
                <a:endParaRPr kumimoji="0" lang="en-US" altLang="zh-TW" sz="1500" b="1" dirty="0">
                  <a:solidFill>
                    <a:srgbClr val="002060"/>
                  </a:solidFill>
                  <a:latin typeface="微軟正黑體" panose="020B0604030504040204" pitchFamily="34" charset="-120"/>
                  <a:ea typeface="微軟正黑體" panose="020B0604030504040204" pitchFamily="34" charset="-120"/>
                </a:endParaRPr>
              </a:p>
              <a:p>
                <a:pPr>
                  <a:spcBef>
                    <a:spcPct val="0"/>
                  </a:spcBef>
                  <a:buFontTx/>
                  <a:buNone/>
                  <a:defRPr/>
                </a:pPr>
                <a:r>
                  <a:rPr kumimoji="0" lang="zh-TW" altLang="en-US" sz="1500" b="1" dirty="0">
                    <a:solidFill>
                      <a:srgbClr val="002060"/>
                    </a:solidFill>
                    <a:latin typeface="微軟正黑體" panose="020B0604030504040204" pitchFamily="34" charset="-120"/>
                    <a:ea typeface="微軟正黑體" panose="020B0604030504040204" pitchFamily="34" charset="-120"/>
                  </a:rPr>
                  <a:t>手冊</a:t>
                </a:r>
                <a:endParaRPr kumimoji="0" lang="zh-TW" altLang="en-US" sz="1500" dirty="0">
                  <a:latin typeface="微軟正黑體" panose="020B0604030504040204" pitchFamily="34" charset="-120"/>
                  <a:ea typeface="微軟正黑體" panose="020B0604030504040204" pitchFamily="34" charset="-120"/>
                </a:endParaRPr>
              </a:p>
              <a:p>
                <a:pPr>
                  <a:spcBef>
                    <a:spcPct val="0"/>
                  </a:spcBef>
                  <a:buFontTx/>
                  <a:buNone/>
                  <a:defRPr/>
                </a:pPr>
                <a:r>
                  <a:rPr kumimoji="0" lang="en-US" altLang="zh-TW" sz="15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a:t>
                </a:r>
                <a:r>
                  <a:rPr kumimoji="0" lang="zh-TW" altLang="en-US" sz="1500" b="1" dirty="0">
                    <a:solidFill>
                      <a:srgbClr val="002060"/>
                    </a:solidFill>
                    <a:latin typeface="微軟正黑體" panose="020B0604030504040204" pitchFamily="34" charset="-120"/>
                    <a:ea typeface="微軟正黑體" panose="020B0604030504040204" pitchFamily="34" charset="-120"/>
                  </a:rPr>
                  <a:t>性向測驗</a:t>
                </a:r>
                <a:endParaRPr kumimoji="0" lang="zh-TW" altLang="en-US" sz="1500" dirty="0">
                  <a:latin typeface="微軟正黑體" panose="020B0604030504040204" pitchFamily="34" charset="-120"/>
                  <a:ea typeface="微軟正黑體" panose="020B0604030504040204" pitchFamily="34" charset="-120"/>
                </a:endParaRPr>
              </a:p>
              <a:p>
                <a:pPr>
                  <a:spcBef>
                    <a:spcPct val="0"/>
                  </a:spcBef>
                  <a:buFontTx/>
                  <a:buNone/>
                  <a:defRPr/>
                </a:pPr>
                <a:r>
                  <a:rPr kumimoji="0" lang="en-US" altLang="zh-TW" sz="1500" b="1" dirty="0">
                    <a:solidFill>
                      <a:srgbClr val="002060"/>
                    </a:solidFill>
                    <a:latin typeface="微軟正黑體" panose="020B0604030504040204" pitchFamily="34" charset="-120"/>
                    <a:ea typeface="微軟正黑體" panose="020B0604030504040204" pitchFamily="34" charset="-120"/>
                  </a:rPr>
                  <a:t>2.</a:t>
                </a:r>
                <a:r>
                  <a:rPr kumimoji="0" lang="zh-TW" altLang="en-US" sz="1500" b="1" dirty="0">
                    <a:solidFill>
                      <a:srgbClr val="002060"/>
                    </a:solidFill>
                    <a:latin typeface="微軟正黑體" panose="020B0604030504040204" pitchFamily="34" charset="-120"/>
                    <a:ea typeface="微軟正黑體" panose="020B0604030504040204" pitchFamily="34" charset="-120"/>
                  </a:rPr>
                  <a:t>興趣測驗</a:t>
                </a:r>
                <a:endParaRPr kumimoji="0" lang="zh-TW" altLang="en-US" sz="1500" dirty="0">
                  <a:latin typeface="微軟正黑體" panose="020B0604030504040204" pitchFamily="34" charset="-120"/>
                  <a:ea typeface="微軟正黑體" panose="020B0604030504040204" pitchFamily="34" charset="-120"/>
                </a:endParaRPr>
              </a:p>
              <a:p>
                <a:pPr>
                  <a:spcBef>
                    <a:spcPct val="0"/>
                  </a:spcBef>
                  <a:buFontTx/>
                  <a:buNone/>
                  <a:defRPr/>
                </a:pPr>
                <a:r>
                  <a:rPr kumimoji="0" lang="en-US" altLang="zh-TW" sz="1500" b="1" dirty="0">
                    <a:solidFill>
                      <a:srgbClr val="002060"/>
                    </a:solidFill>
                    <a:latin typeface="微軟正黑體" panose="020B0604030504040204" pitchFamily="34" charset="-120"/>
                    <a:ea typeface="微軟正黑體" panose="020B0604030504040204" pitchFamily="34" charset="-120"/>
                  </a:rPr>
                  <a:t>3.</a:t>
                </a:r>
                <a:r>
                  <a:rPr kumimoji="0" lang="zh-TW" altLang="en-US" sz="1500" b="1" dirty="0">
                    <a:solidFill>
                      <a:srgbClr val="002060"/>
                    </a:solidFill>
                    <a:latin typeface="微軟正黑體" panose="020B0604030504040204" pitchFamily="34" charset="-120"/>
                    <a:ea typeface="微軟正黑體" panose="020B0604030504040204" pitchFamily="34" charset="-120"/>
                  </a:rPr>
                  <a:t>其他測驗</a:t>
                </a:r>
                <a:endParaRPr kumimoji="0" lang="zh-TW" altLang="en-US" sz="1500" dirty="0">
                  <a:latin typeface="微軟正黑體" panose="020B0604030504040204" pitchFamily="34" charset="-120"/>
                  <a:ea typeface="微軟正黑體" panose="020B0604030504040204" pitchFamily="34" charset="-120"/>
                </a:endParaRPr>
              </a:p>
              <a:p>
                <a:pPr>
                  <a:spcBef>
                    <a:spcPct val="0"/>
                  </a:spcBef>
                  <a:buFontTx/>
                  <a:buNone/>
                  <a:defRPr/>
                </a:pPr>
                <a:r>
                  <a:rPr kumimoji="0" lang="en-US" altLang="zh-TW" sz="1500" b="1" dirty="0">
                    <a:solidFill>
                      <a:srgbClr val="002060"/>
                    </a:solidFill>
                    <a:latin typeface="微軟正黑體" panose="020B0604030504040204" pitchFamily="34" charset="-120"/>
                    <a:ea typeface="微軟正黑體" panose="020B0604030504040204" pitchFamily="34" charset="-120"/>
                  </a:rPr>
                  <a:t>4.</a:t>
                </a:r>
                <a:r>
                  <a:rPr kumimoji="0" lang="zh-TW" altLang="en-US" sz="1500" b="1" dirty="0">
                    <a:solidFill>
                      <a:srgbClr val="002060"/>
                    </a:solidFill>
                    <a:latin typeface="微軟正黑體" panose="020B0604030504040204" pitchFamily="34" charset="-120"/>
                    <a:ea typeface="微軟正黑體" panose="020B0604030504040204" pitchFamily="34" charset="-120"/>
                  </a:rPr>
                  <a:t>生涯發展規劃書</a:t>
                </a:r>
                <a:endParaRPr kumimoji="0" lang="zh-TW" altLang="en-US" sz="1500" dirty="0">
                  <a:latin typeface="微軟正黑體" panose="020B0604030504040204" pitchFamily="34" charset="-120"/>
                  <a:ea typeface="微軟正黑體" panose="020B0604030504040204" pitchFamily="34" charset="-120"/>
                </a:endParaRPr>
              </a:p>
            </p:txBody>
          </p:sp>
          <p:cxnSp>
            <p:nvCxnSpPr>
              <p:cNvPr id="251940" name="直線單箭頭接點 26"/>
              <p:cNvCxnSpPr>
                <a:cxnSpLocks noChangeShapeType="1"/>
              </p:cNvCxnSpPr>
              <p:nvPr/>
            </p:nvCxnSpPr>
            <p:spPr bwMode="auto">
              <a:xfrm flipV="1">
                <a:off x="2100" y="6006"/>
                <a:ext cx="0" cy="680"/>
              </a:xfrm>
              <a:prstGeom prst="straightConnector1">
                <a:avLst/>
              </a:prstGeom>
              <a:noFill/>
              <a:ln w="38100">
                <a:solidFill>
                  <a:srgbClr val="4579B8"/>
                </a:solidFill>
                <a:round/>
                <a:headEnd/>
                <a:tailEnd type="arrow" w="med" len="med"/>
              </a:ln>
            </p:spPr>
          </p:cxnSp>
        </p:grpSp>
        <p:grpSp>
          <p:nvGrpSpPr>
            <p:cNvPr id="251926" name="Group 9"/>
            <p:cNvGrpSpPr>
              <a:grpSpLocks/>
            </p:cNvGrpSpPr>
            <p:nvPr/>
          </p:nvGrpSpPr>
          <p:grpSpPr bwMode="auto">
            <a:xfrm>
              <a:off x="3019426" y="3502025"/>
              <a:ext cx="1866900" cy="2203095"/>
              <a:chOff x="665" y="5977"/>
              <a:chExt cx="2940" cy="3470"/>
            </a:xfrm>
          </p:grpSpPr>
          <p:sp>
            <p:nvSpPr>
              <p:cNvPr id="120865" name="流程圖: 文件 19"/>
              <p:cNvSpPr>
                <a:spLocks noChangeArrowheads="1"/>
              </p:cNvSpPr>
              <p:nvPr/>
            </p:nvSpPr>
            <p:spPr bwMode="auto">
              <a:xfrm>
                <a:off x="665" y="6780"/>
                <a:ext cx="2940" cy="2667"/>
              </a:xfrm>
              <a:prstGeom prst="flowChartDocument">
                <a:avLst/>
              </a:prstGeom>
              <a:solidFill>
                <a:srgbClr val="F79646"/>
              </a:solidFill>
              <a:ln w="38100">
                <a:solidFill>
                  <a:srgbClr val="F2F2F2"/>
                </a:solidFill>
                <a:miter lim="800000"/>
                <a:headEnd/>
                <a:tailEnd/>
              </a:ln>
              <a:effectLst>
                <a:outerShdw blurRad="63500" dist="29783" dir="3885598" algn="ctr" rotWithShape="0">
                  <a:srgbClr val="974706">
                    <a:alpha val="50000"/>
                  </a:srgbClr>
                </a:outerShdw>
              </a:effectLst>
            </p:spPr>
            <p:txBody>
              <a:bodyPr lIns="72000" tIns="72000" rIns="72000" bIns="0" anchor="ctr"/>
              <a:lstStyle/>
              <a:p>
                <a:pPr algn="ctr">
                  <a:defRPr/>
                </a:pPr>
                <a:r>
                  <a:rPr kumimoji="0" lang="zh-TW" altLang="en-US" b="1" dirty="0">
                    <a:solidFill>
                      <a:srgbClr val="0000CC"/>
                    </a:solidFill>
                    <a:latin typeface="微軟正黑體" panose="020B0604030504040204" pitchFamily="34" charset="-120"/>
                    <a:ea typeface="微軟正黑體" panose="020B0604030504040204" pitchFamily="34" charset="-120"/>
                    <a:cs typeface="標楷體" charset="0"/>
                  </a:rPr>
                  <a:t>各區免試入學</a:t>
                </a:r>
                <a:endParaRPr kumimoji="0" lang="en-US" altLang="zh-TW" b="1" dirty="0">
                  <a:solidFill>
                    <a:srgbClr val="0000CC"/>
                  </a:solidFill>
                  <a:latin typeface="微軟正黑體" panose="020B0604030504040204" pitchFamily="34" charset="-120"/>
                  <a:ea typeface="微軟正黑體" panose="020B0604030504040204" pitchFamily="34" charset="-120"/>
                  <a:cs typeface="標楷體" charset="0"/>
                </a:endParaRPr>
              </a:p>
              <a:p>
                <a:pPr algn="ctr">
                  <a:defRPr/>
                </a:pPr>
                <a:r>
                  <a:rPr kumimoji="0" lang="zh-TW" altLang="en-US" b="1" dirty="0">
                    <a:solidFill>
                      <a:srgbClr val="0000CC"/>
                    </a:solidFill>
                    <a:latin typeface="微軟正黑體" panose="020B0604030504040204" pitchFamily="34" charset="-120"/>
                    <a:ea typeface="微軟正黑體" panose="020B0604030504040204" pitchFamily="34" charset="-120"/>
                    <a:cs typeface="標楷體" charset="0"/>
                  </a:rPr>
                  <a:t>超額比序項目</a:t>
                </a:r>
              </a:p>
            </p:txBody>
          </p:sp>
          <p:cxnSp>
            <p:nvCxnSpPr>
              <p:cNvPr id="251938" name="直線單箭頭接點 26"/>
              <p:cNvCxnSpPr>
                <a:cxnSpLocks noChangeShapeType="1"/>
              </p:cNvCxnSpPr>
              <p:nvPr/>
            </p:nvCxnSpPr>
            <p:spPr bwMode="auto">
              <a:xfrm flipV="1">
                <a:off x="2235" y="5977"/>
                <a:ext cx="0" cy="680"/>
              </a:xfrm>
              <a:prstGeom prst="straightConnector1">
                <a:avLst/>
              </a:prstGeom>
              <a:noFill/>
              <a:ln w="38100">
                <a:solidFill>
                  <a:srgbClr val="4579B8"/>
                </a:solidFill>
                <a:round/>
                <a:headEnd/>
                <a:tailEnd type="arrow" w="med" len="med"/>
              </a:ln>
            </p:spPr>
          </p:cxnSp>
        </p:grpSp>
        <p:grpSp>
          <p:nvGrpSpPr>
            <p:cNvPr id="251928" name="Rectangle 7"/>
            <p:cNvGrpSpPr>
              <a:grpSpLocks/>
            </p:cNvGrpSpPr>
            <p:nvPr/>
          </p:nvGrpSpPr>
          <p:grpSpPr bwMode="auto">
            <a:xfrm>
              <a:off x="5995591" y="1245687"/>
              <a:ext cx="1152000" cy="1080000"/>
              <a:chOff x="5752703" y="1818775"/>
              <a:chExt cx="1152000" cy="1080000"/>
            </a:xfrm>
          </p:grpSpPr>
          <p:pic>
            <p:nvPicPr>
              <p:cNvPr id="251935" name="Rectangle 7"/>
              <p:cNvPicPr>
                <a:picLocks noChangeArrowheads="1"/>
              </p:cNvPicPr>
              <p:nvPr/>
            </p:nvPicPr>
            <p:blipFill>
              <a:blip r:embed="rId7" cstate="screen"/>
              <a:srcRect/>
              <a:stretch>
                <a:fillRect/>
              </a:stretch>
            </p:blipFill>
            <p:spPr bwMode="auto">
              <a:xfrm>
                <a:off x="5752703" y="1818775"/>
                <a:ext cx="1152000" cy="1080000"/>
              </a:xfrm>
              <a:prstGeom prst="rect">
                <a:avLst/>
              </a:prstGeom>
              <a:noFill/>
              <a:ln w="9525">
                <a:noFill/>
                <a:miter lim="800000"/>
                <a:headEnd/>
                <a:tailEnd/>
              </a:ln>
            </p:spPr>
          </p:pic>
          <p:sp>
            <p:nvSpPr>
              <p:cNvPr id="251936" name="Text Box 26"/>
              <p:cNvSpPr txBox="1">
                <a:spLocks noChangeArrowheads="1"/>
              </p:cNvSpPr>
              <p:nvPr/>
            </p:nvSpPr>
            <p:spPr bwMode="auto">
              <a:xfrm>
                <a:off x="5842435" y="1924028"/>
                <a:ext cx="1006475" cy="864000"/>
              </a:xfrm>
              <a:prstGeom prst="rect">
                <a:avLst/>
              </a:prstGeom>
              <a:noFill/>
              <a:ln w="9525">
                <a:noFill/>
                <a:miter lim="800000"/>
                <a:headEnd/>
                <a:tailEnd/>
              </a:ln>
            </p:spPr>
            <p:txBody>
              <a:bodyPr lIns="0" tIns="0" rIns="0" bIns="0" anchor="ctr" anchorCtr="0"/>
              <a:lstStyle/>
              <a:p>
                <a:pPr algn="ctr"/>
                <a:r>
                  <a:rPr kumimoji="0" lang="zh-TW" altLang="en-US" sz="1500" b="1" dirty="0">
                    <a:latin typeface="微軟正黑體" panose="020B0604030504040204" pitchFamily="34" charset="-120"/>
                    <a:ea typeface="微軟正黑體" panose="020B0604030504040204" pitchFamily="34" charset="-120"/>
                  </a:rPr>
                  <a:t>學校導師輔導教師及家長</a:t>
                </a:r>
              </a:p>
            </p:txBody>
          </p:sp>
        </p:grpSp>
        <p:grpSp>
          <p:nvGrpSpPr>
            <p:cNvPr id="251929" name="Rectangle 6"/>
            <p:cNvGrpSpPr>
              <a:grpSpLocks/>
            </p:cNvGrpSpPr>
            <p:nvPr/>
          </p:nvGrpSpPr>
          <p:grpSpPr bwMode="auto">
            <a:xfrm>
              <a:off x="4925167" y="1249075"/>
              <a:ext cx="1152000" cy="1080000"/>
              <a:chOff x="4682279" y="1822163"/>
              <a:chExt cx="1152000" cy="1080000"/>
            </a:xfrm>
          </p:grpSpPr>
          <p:pic>
            <p:nvPicPr>
              <p:cNvPr id="251933" name="Rectangle 6"/>
              <p:cNvPicPr>
                <a:picLocks noChangeArrowheads="1"/>
              </p:cNvPicPr>
              <p:nvPr/>
            </p:nvPicPr>
            <p:blipFill>
              <a:blip r:embed="rId8" cstate="screen"/>
              <a:srcRect/>
              <a:stretch>
                <a:fillRect/>
              </a:stretch>
            </p:blipFill>
            <p:spPr bwMode="auto">
              <a:xfrm>
                <a:off x="4682279" y="1822163"/>
                <a:ext cx="1152000" cy="1080000"/>
              </a:xfrm>
              <a:prstGeom prst="rect">
                <a:avLst/>
              </a:prstGeom>
              <a:noFill/>
              <a:ln w="9525">
                <a:noFill/>
                <a:miter lim="800000"/>
                <a:headEnd/>
                <a:tailEnd/>
              </a:ln>
            </p:spPr>
          </p:pic>
          <p:sp>
            <p:nvSpPr>
              <p:cNvPr id="251934" name="Text Box 29"/>
              <p:cNvSpPr txBox="1">
                <a:spLocks noChangeArrowheads="1"/>
              </p:cNvSpPr>
              <p:nvPr/>
            </p:nvSpPr>
            <p:spPr bwMode="auto">
              <a:xfrm>
                <a:off x="4751396" y="1905999"/>
                <a:ext cx="1006475" cy="864000"/>
              </a:xfrm>
              <a:prstGeom prst="rect">
                <a:avLst/>
              </a:prstGeom>
              <a:noFill/>
              <a:ln w="9525">
                <a:noFill/>
                <a:miter lim="800000"/>
                <a:headEnd/>
                <a:tailEnd/>
              </a:ln>
            </p:spPr>
            <p:txBody>
              <a:bodyPr lIns="0" tIns="0" rIns="0" bIns="0" anchor="ctr"/>
              <a:lstStyle/>
              <a:p>
                <a:pPr algn="ctr"/>
                <a:r>
                  <a:rPr kumimoji="0" lang="zh-TW" altLang="en-US" sz="1500" b="1" dirty="0">
                    <a:latin typeface="微軟正黑體" panose="020B0604030504040204" pitchFamily="34" charset="-120"/>
                    <a:ea typeface="微軟正黑體" panose="020B0604030504040204" pitchFamily="34" charset="-120"/>
                  </a:rPr>
                  <a:t>縣市教育局處</a:t>
                </a:r>
                <a:r>
                  <a:rPr kumimoji="0" lang="en-US" altLang="zh-TW" sz="1500" b="1" dirty="0">
                    <a:latin typeface="微軟正黑體" panose="020B0604030504040204" pitchFamily="34" charset="-120"/>
                    <a:ea typeface="微軟正黑體" panose="020B0604030504040204" pitchFamily="34" charset="-120"/>
                    <a:cs typeface="Times New Roman" pitchFamily="18" charset="0"/>
                  </a:rPr>
                  <a:t>(</a:t>
                </a:r>
                <a:r>
                  <a:rPr kumimoji="0" lang="zh-TW" altLang="en-US" sz="1500" b="1" dirty="0">
                    <a:latin typeface="微軟正黑體" panose="020B0604030504040204" pitchFamily="34" charset="-120"/>
                    <a:ea typeface="微軟正黑體" panose="020B0604030504040204" pitchFamily="34" charset="-120"/>
                  </a:rPr>
                  <a:t>輔諮中心</a:t>
                </a:r>
                <a:r>
                  <a:rPr kumimoji="0" lang="en-US" altLang="zh-TW" sz="1500" b="1" dirty="0">
                    <a:latin typeface="微軟正黑體" panose="020B0604030504040204" pitchFamily="34" charset="-120"/>
                    <a:ea typeface="微軟正黑體" panose="020B0604030504040204" pitchFamily="34" charset="-120"/>
                  </a:rPr>
                  <a:t>)</a:t>
                </a:r>
                <a:endParaRPr kumimoji="0" lang="zh-TW" altLang="zh-CN" sz="1500" b="1" dirty="0">
                  <a:latin typeface="微軟正黑體" panose="020B0604030504040204" pitchFamily="34" charset="-120"/>
                  <a:ea typeface="微軟正黑體" panose="020B0604030504040204" pitchFamily="34" charset="-120"/>
                </a:endParaRPr>
              </a:p>
            </p:txBody>
          </p:sp>
        </p:grpSp>
        <p:cxnSp>
          <p:nvCxnSpPr>
            <p:cNvPr id="251930" name="AutoShape 5"/>
            <p:cNvCxnSpPr>
              <a:cxnSpLocks noChangeShapeType="1"/>
            </p:cNvCxnSpPr>
            <p:nvPr/>
          </p:nvCxnSpPr>
          <p:spPr bwMode="auto">
            <a:xfrm>
              <a:off x="5507855" y="2325687"/>
              <a:ext cx="0" cy="520700"/>
            </a:xfrm>
            <a:prstGeom prst="straightConnector1">
              <a:avLst/>
            </a:prstGeom>
            <a:noFill/>
            <a:ln w="38100">
              <a:solidFill>
                <a:srgbClr val="4579B8"/>
              </a:solidFill>
              <a:round/>
              <a:headEnd/>
              <a:tailEnd type="arrow" w="med" len="med"/>
            </a:ln>
          </p:spPr>
        </p:cxnSp>
        <p:sp>
          <p:nvSpPr>
            <p:cNvPr id="50" name="AutoShape 3"/>
            <p:cNvSpPr>
              <a:spLocks noChangeArrowheads="1"/>
            </p:cNvSpPr>
            <p:nvPr/>
          </p:nvSpPr>
          <p:spPr bwMode="auto">
            <a:xfrm>
              <a:off x="1041004" y="3040062"/>
              <a:ext cx="317500" cy="217488"/>
            </a:xfrm>
            <a:prstGeom prst="chevron">
              <a:avLst>
                <a:gd name="adj" fmla="val 36496"/>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cxnSp>
          <p:nvCxnSpPr>
            <p:cNvPr id="251932" name="AutoShape 5"/>
            <p:cNvCxnSpPr>
              <a:cxnSpLocks noChangeShapeType="1"/>
            </p:cNvCxnSpPr>
            <p:nvPr/>
          </p:nvCxnSpPr>
          <p:spPr bwMode="auto">
            <a:xfrm>
              <a:off x="6596079" y="2333625"/>
              <a:ext cx="0" cy="520700"/>
            </a:xfrm>
            <a:prstGeom prst="straightConnector1">
              <a:avLst/>
            </a:prstGeom>
            <a:noFill/>
            <a:ln w="38100">
              <a:solidFill>
                <a:srgbClr val="4579B8"/>
              </a:solidFill>
              <a:round/>
              <a:headEnd/>
              <a:tailEnd type="arrow" w="med" len="med"/>
            </a:ln>
          </p:spPr>
        </p:cxnSp>
      </p:grpSp>
      <p:pic>
        <p:nvPicPr>
          <p:cNvPr id="49" name="圖片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5375" y="4052513"/>
            <a:ext cx="2021424" cy="1836127"/>
          </a:xfrm>
          <a:prstGeom prst="rect">
            <a:avLst/>
          </a:prstGeom>
        </p:spPr>
      </p:pic>
      <p:sp>
        <p:nvSpPr>
          <p:cNvPr id="48" name="標題 1"/>
          <p:cNvSpPr txBox="1">
            <a:spLocks/>
          </p:cNvSpPr>
          <p:nvPr/>
        </p:nvSpPr>
        <p:spPr bwMode="auto">
          <a:xfrm>
            <a:off x="0" y="0"/>
            <a:ext cx="9144000" cy="980728"/>
          </a:xfrm>
          <a:prstGeom prst="rect">
            <a:avLst/>
          </a:prstGeom>
          <a:solidFill>
            <a:schemeClr val="accent3">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志願選填試探與輔導</a:t>
            </a:r>
          </a:p>
        </p:txBody>
      </p:sp>
      <p:sp>
        <p:nvSpPr>
          <p:cNvPr id="51" name="AutoShape 25"/>
          <p:cNvSpPr>
            <a:spLocks noChangeArrowheads="1"/>
          </p:cNvSpPr>
          <p:nvPr/>
        </p:nvSpPr>
        <p:spPr bwMode="auto">
          <a:xfrm>
            <a:off x="6804248" y="3060538"/>
            <a:ext cx="595709" cy="436562"/>
          </a:xfrm>
          <a:custGeom>
            <a:avLst/>
            <a:gdLst>
              <a:gd name="T0" fmla="*/ 738250841 w 21600"/>
              <a:gd name="T1" fmla="*/ 0 h 21600"/>
              <a:gd name="T2" fmla="*/ 0 w 21600"/>
              <a:gd name="T3" fmla="*/ 89166212 h 21600"/>
              <a:gd name="T4" fmla="*/ 738250841 w 21600"/>
              <a:gd name="T5" fmla="*/ 178332424 h 21600"/>
              <a:gd name="T6" fmla="*/ 984334062 w 21600"/>
              <a:gd name="T7" fmla="*/ 8916621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767600"/>
              </a:gs>
              <a:gs pos="50000">
                <a:srgbClr val="FFFF00"/>
              </a:gs>
              <a:gs pos="100000">
                <a:srgbClr val="767600"/>
              </a:gs>
            </a:gsLst>
            <a:lin ang="5400000" scaled="1"/>
          </a:gradFill>
          <a:ln w="9525">
            <a:solidFill>
              <a:srgbClr val="000000"/>
            </a:solidFill>
            <a:miter lim="800000"/>
            <a:headEnd/>
            <a:tailEnd/>
          </a:ln>
          <a:effectLst>
            <a:outerShdw dist="107763" dir="13500000" algn="ctr" rotWithShape="0">
              <a:srgbClr val="808080">
                <a:alpha val="50000"/>
              </a:srgbClr>
            </a:outerShdw>
          </a:effectLst>
        </p:spPr>
        <p:txBody>
          <a:bodyPr/>
          <a:lstStyle/>
          <a:p>
            <a:pPr>
              <a:defRPr/>
            </a:pPr>
            <a:endParaRPr lang="zh-TW" altLang="en-US">
              <a:latin typeface="微軟正黑體" panose="020B0604030504040204" pitchFamily="34" charset="-120"/>
              <a:ea typeface="微軟正黑體" panose="020B0604030504040204" pitchFamily="34" charset="-120"/>
            </a:endParaRPr>
          </a:p>
        </p:txBody>
      </p:sp>
      <p:cxnSp>
        <p:nvCxnSpPr>
          <p:cNvPr id="52" name="直線單箭頭接點 26"/>
          <p:cNvCxnSpPr>
            <a:cxnSpLocks noChangeShapeType="1"/>
          </p:cNvCxnSpPr>
          <p:nvPr/>
        </p:nvCxnSpPr>
        <p:spPr bwMode="auto">
          <a:xfrm flipV="1">
            <a:off x="5853548" y="3628898"/>
            <a:ext cx="0" cy="431730"/>
          </a:xfrm>
          <a:prstGeom prst="straightConnector1">
            <a:avLst/>
          </a:prstGeom>
          <a:noFill/>
          <a:ln w="38100">
            <a:solidFill>
              <a:srgbClr val="4579B8"/>
            </a:solidFill>
            <a:round/>
            <a:headEnd/>
            <a:tailEnd type="arrow" w="med" len="med"/>
          </a:ln>
        </p:spPr>
      </p:cxnSp>
    </p:spTree>
    <p:extLst>
      <p:ext uri="{BB962C8B-B14F-4D97-AF65-F5344CB8AC3E}">
        <p14:creationId xmlns:p14="http://schemas.microsoft.com/office/powerpoint/2010/main" val="190008895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6758" name="Group 54"/>
          <p:cNvGraphicFramePr>
            <a:graphicFrameLocks noGrp="1"/>
          </p:cNvGraphicFramePr>
          <p:nvPr>
            <p:extLst>
              <p:ext uri="{D42A27DB-BD31-4B8C-83A1-F6EECF244321}">
                <p14:modId xmlns:p14="http://schemas.microsoft.com/office/powerpoint/2010/main" val="1403235020"/>
              </p:ext>
            </p:extLst>
          </p:nvPr>
        </p:nvGraphicFramePr>
        <p:xfrm>
          <a:off x="251520" y="1556792"/>
          <a:ext cx="8640960" cy="3830639"/>
        </p:xfrm>
        <a:graphic>
          <a:graphicData uri="http://schemas.openxmlformats.org/drawingml/2006/table">
            <a:tbl>
              <a:tblPr/>
              <a:tblGrid>
                <a:gridCol w="1513009">
                  <a:extLst>
                    <a:ext uri="{9D8B030D-6E8A-4147-A177-3AD203B41FA5}">
                      <a16:colId xmlns="" xmlns:a16="http://schemas.microsoft.com/office/drawing/2014/main" val="20000"/>
                    </a:ext>
                  </a:extLst>
                </a:gridCol>
                <a:gridCol w="1781987">
                  <a:extLst>
                    <a:ext uri="{9D8B030D-6E8A-4147-A177-3AD203B41FA5}">
                      <a16:colId xmlns="" xmlns:a16="http://schemas.microsoft.com/office/drawing/2014/main" val="20001"/>
                    </a:ext>
                  </a:extLst>
                </a:gridCol>
                <a:gridCol w="1295264">
                  <a:extLst>
                    <a:ext uri="{9D8B030D-6E8A-4147-A177-3AD203B41FA5}">
                      <a16:colId xmlns="" xmlns:a16="http://schemas.microsoft.com/office/drawing/2014/main" val="20002"/>
                    </a:ext>
                  </a:extLst>
                </a:gridCol>
                <a:gridCol w="1295263">
                  <a:extLst>
                    <a:ext uri="{9D8B030D-6E8A-4147-A177-3AD203B41FA5}">
                      <a16:colId xmlns="" xmlns:a16="http://schemas.microsoft.com/office/drawing/2014/main" val="20003"/>
                    </a:ext>
                  </a:extLst>
                </a:gridCol>
                <a:gridCol w="1376918">
                  <a:extLst>
                    <a:ext uri="{9D8B030D-6E8A-4147-A177-3AD203B41FA5}">
                      <a16:colId xmlns="" xmlns:a16="http://schemas.microsoft.com/office/drawing/2014/main" val="20004"/>
                    </a:ext>
                  </a:extLst>
                </a:gridCol>
                <a:gridCol w="1378519">
                  <a:extLst>
                    <a:ext uri="{9D8B030D-6E8A-4147-A177-3AD203B41FA5}">
                      <a16:colId xmlns="" xmlns:a16="http://schemas.microsoft.com/office/drawing/2014/main" val="20005"/>
                    </a:ext>
                  </a:extLst>
                </a:gridCol>
              </a:tblGrid>
              <a:tr h="890588">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rPr>
                        <a:t>高中（每學期）</a:t>
                      </a:r>
                      <a:endParaRPr kumimoji="1" lang="en-US" altLang="zh-TW" sz="2400" b="1"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高職（每學期）</a:t>
                      </a:r>
                      <a:endParaRPr kumimoji="1" lang="en-US" altLang="zh-TW"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 xmlns:a16="http://schemas.microsoft.com/office/drawing/2014/main" val="10000"/>
                  </a:ext>
                </a:extLst>
              </a:tr>
              <a:tr h="889000">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99"/>
                          </a:solidFill>
                          <a:effectLst/>
                          <a:latin typeface="微軟正黑體" panose="020B0604030504040204" pitchFamily="34" charset="-120"/>
                          <a:ea typeface="微軟正黑體" panose="020B0604030504040204" pitchFamily="34" charset="-120"/>
                        </a:rPr>
                        <a:t>免學費補助金額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免學費補助金額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 xmlns:a16="http://schemas.microsoft.com/office/drawing/2014/main" val="10001"/>
                  </a:ext>
                </a:extLst>
              </a:tr>
              <a:tr h="890588">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24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家戶年所得</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99"/>
                          </a:solidFill>
                          <a:effectLst/>
                          <a:latin typeface="微軟正黑體" panose="020B0604030504040204" pitchFamily="34" charset="-120"/>
                          <a:ea typeface="微軟正黑體" panose="020B0604030504040204" pitchFamily="34" charset="-120"/>
                        </a:rPr>
                        <a:t>公立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99"/>
                          </a:solidFill>
                          <a:effectLst/>
                          <a:latin typeface="微軟正黑體" panose="020B0604030504040204" pitchFamily="34" charset="-120"/>
                          <a:ea typeface="微軟正黑體" panose="020B0604030504040204" pitchFamily="34" charset="-120"/>
                        </a:rPr>
                        <a:t>私立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24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公立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私立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23875">
                <a:tc rowSpan="2">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en-US" altLang="zh-TW"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12</a:t>
                      </a:r>
                      <a:r>
                        <a:rPr kumimoji="1" lang="zh-TW" altLang="en-US"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年國教</a:t>
                      </a:r>
                      <a:endParaRPr kumimoji="1" lang="en-US" altLang="zh-TW"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入學後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24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148</a:t>
                      </a:r>
                      <a:r>
                        <a:rPr kumimoji="1" lang="zh-TW" altLang="en-US" sz="24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萬以上</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99"/>
                          </a:solidFill>
                          <a:effectLst/>
                          <a:latin typeface="微軟正黑體" panose="020B0604030504040204" pitchFamily="34" charset="-120"/>
                          <a:ea typeface="微軟正黑體" panose="020B0604030504040204" pitchFamily="34" charset="-120"/>
                        </a:rPr>
                        <a:t>不補助</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rPr>
                        <a:t>5000</a:t>
                      </a:r>
                      <a:endParaRPr kumimoji="1" lang="zh-TW" altLang="en-US" sz="2400" b="1"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5400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22530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3"/>
                  </a:ext>
                </a:extLst>
              </a:tr>
              <a:tr h="636588">
                <a:tc vMerge="1">
                  <a:txBody>
                    <a:bodyPr/>
                    <a:lstStyle/>
                    <a:p>
                      <a:endParaRPr lang="zh-TW"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148</a:t>
                      </a:r>
                      <a:r>
                        <a:rPr kumimoji="1" lang="zh-TW" altLang="en-US"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萬以下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2400" b="1" i="0" u="none" strike="noStrike" cap="none" normalizeH="0" baseline="0">
                          <a:ln>
                            <a:noFill/>
                          </a:ln>
                          <a:solidFill>
                            <a:srgbClr val="000099"/>
                          </a:solidFill>
                          <a:effectLst/>
                          <a:latin typeface="微軟正黑體" panose="020B0604030504040204" pitchFamily="34" charset="-120"/>
                          <a:ea typeface="微軟正黑體" panose="020B0604030504040204" pitchFamily="34" charset="-120"/>
                        </a:rPr>
                        <a:t>6240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99"/>
                          </a:solidFill>
                          <a:effectLst/>
                          <a:latin typeface="微軟正黑體" panose="020B0604030504040204" pitchFamily="34" charset="-120"/>
                          <a:ea typeface="微軟正黑體" panose="020B0604030504040204" pitchFamily="34" charset="-120"/>
                        </a:rPr>
                        <a:t>22800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24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5400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zh-TW"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22530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4"/>
                  </a:ext>
                </a:extLst>
              </a:tr>
            </a:tbl>
          </a:graphicData>
        </a:graphic>
      </p:graphicFrame>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556792"/>
            <a:ext cx="3024336" cy="1665839"/>
          </a:xfrm>
          <a:prstGeom prst="rect">
            <a:avLst/>
          </a:prstGeom>
        </p:spPr>
      </p:pic>
      <p:sp>
        <p:nvSpPr>
          <p:cNvPr id="4" name="矩形 3"/>
          <p:cNvSpPr/>
          <p:nvPr/>
        </p:nvSpPr>
        <p:spPr>
          <a:xfrm>
            <a:off x="251520" y="5589240"/>
            <a:ext cx="864096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dirty="0">
                <a:solidFill>
                  <a:srgbClr val="FFFF00"/>
                </a:solidFill>
              </a:rPr>
              <a:t>PS:</a:t>
            </a:r>
            <a:r>
              <a:rPr lang="zh-TW" altLang="en-US" sz="1600" dirty="0">
                <a:solidFill>
                  <a:srgbClr val="FFFF00"/>
                </a:solidFill>
              </a:rPr>
              <a:t>產業特殊需求類科學生補助、奬助原則</a:t>
            </a:r>
          </a:p>
          <a:p>
            <a:r>
              <a:rPr lang="zh-TW" altLang="en-US" sz="1400" dirty="0">
                <a:solidFill>
                  <a:schemeClr val="bg1"/>
                </a:solidFill>
              </a:rPr>
              <a:t>補助具中華民國國籍，就讀產業特殊需求類科學生三年之學費及雜費。</a:t>
            </a:r>
            <a:endParaRPr lang="en-US" altLang="zh-TW" sz="1400" dirty="0">
              <a:solidFill>
                <a:schemeClr val="bg1"/>
              </a:solidFill>
            </a:endParaRPr>
          </a:p>
          <a:p>
            <a:r>
              <a:rPr lang="zh-TW" altLang="en-US" sz="1400" dirty="0">
                <a:solidFill>
                  <a:schemeClr val="bg1"/>
                </a:solidFill>
              </a:rPr>
              <a:t>不包括代收代付費（使用費）、代辦費及其他法規規定得收取之費用，餘依教育部訂頒之各該年度產業特殊需求類科奬補助暨作業要點規定辦理。</a:t>
            </a:r>
          </a:p>
        </p:txBody>
      </p:sp>
      <p:sp>
        <p:nvSpPr>
          <p:cNvPr id="9" name="標題 1"/>
          <p:cNvSpPr txBox="1">
            <a:spLocks/>
          </p:cNvSpPr>
          <p:nvPr/>
        </p:nvSpPr>
        <p:spPr>
          <a:xfrm>
            <a:off x="0" y="0"/>
            <a:ext cx="9149618" cy="1260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zh-TW" altLang="en-US" sz="4400" dirty="0">
                <a:effectLst/>
              </a:rPr>
              <a:t>學費補助</a:t>
            </a:r>
          </a:p>
        </p:txBody>
      </p:sp>
    </p:spTree>
    <p:extLst>
      <p:ext uri="{BB962C8B-B14F-4D97-AF65-F5344CB8AC3E}">
        <p14:creationId xmlns:p14="http://schemas.microsoft.com/office/powerpoint/2010/main" val="1350884546"/>
      </p:ext>
    </p:extLst>
  </p:cSld>
  <p:clrMapOvr>
    <a:masterClrMapping/>
  </p:clrMapOvr>
  <p:transition spd="slow">
    <p:push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9632" y="1052736"/>
            <a:ext cx="6192688" cy="1754326"/>
          </a:xfrm>
          <a:prstGeom prst="rect">
            <a:avLst/>
          </a:prstGeom>
        </p:spPr>
        <p:txBody>
          <a:bodyPr wrap="square">
            <a:spAutoFit/>
          </a:bodyPr>
          <a:lstStyle/>
          <a:p>
            <a:r>
              <a:rPr lang="zh-TW" altLang="en-US" sz="3600" b="1" dirty="0">
                <a:solidFill>
                  <a:schemeClr val="accent2">
                    <a:lumMod val="75000"/>
                  </a:schemeClr>
                </a:solidFill>
                <a:latin typeface="微軟正黑體" panose="020B0604030504040204" pitchFamily="34" charset="-120"/>
                <a:ea typeface="微軟正黑體" panose="020B0604030504040204" pitchFamily="34" charset="-120"/>
              </a:rPr>
              <a:t>入學管道多元</a:t>
            </a:r>
            <a:endParaRPr lang="en-US" altLang="zh-TW" sz="3600" b="1" dirty="0">
              <a:solidFill>
                <a:schemeClr val="accent2">
                  <a:lumMod val="75000"/>
                </a:schemeClr>
              </a:solidFill>
              <a:latin typeface="微軟正黑體" panose="020B0604030504040204" pitchFamily="34" charset="-120"/>
              <a:ea typeface="微軟正黑體" panose="020B0604030504040204" pitchFamily="34" charset="-120"/>
            </a:endParaRPr>
          </a:p>
          <a:p>
            <a:pPr algn="ctr"/>
            <a:r>
              <a:rPr lang="zh-TW" altLang="en-US" sz="3600" b="1" dirty="0">
                <a:latin typeface="微軟正黑體" panose="020B0604030504040204" pitchFamily="34" charset="-120"/>
                <a:ea typeface="微軟正黑體" panose="020B0604030504040204" pitchFamily="34" charset="-120"/>
              </a:rPr>
              <a:t>先清楚自己就學區有哪些管道</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 </a:t>
            </a:r>
            <a:endParaRPr lang="en-US" altLang="zh-TW" sz="3600" b="1" dirty="0">
              <a:latin typeface="微軟正黑體" panose="020B0604030504040204" pitchFamily="34" charset="-120"/>
              <a:ea typeface="微軟正黑體" panose="020B0604030504040204" pitchFamily="34" charset="-120"/>
            </a:endParaRPr>
          </a:p>
          <a:p>
            <a:pPr algn="r"/>
            <a:r>
              <a:rPr lang="zh-TW" altLang="en-US" sz="3600" b="1" dirty="0">
                <a:latin typeface="微軟正黑體" panose="020B0604030504040204" pitchFamily="34" charset="-120"/>
                <a:ea typeface="微軟正黑體" panose="020B0604030504040204" pitchFamily="34" charset="-120"/>
              </a:rPr>
              <a:t>每個管道適合那些學生入學</a:t>
            </a:r>
            <a:r>
              <a:rPr lang="en-US" altLang="zh-TW" sz="3600" b="1" dirty="0">
                <a:latin typeface="微軟正黑體" panose="020B0604030504040204" pitchFamily="34" charset="-120"/>
                <a:ea typeface="微軟正黑體" panose="020B0604030504040204" pitchFamily="34" charset="-120"/>
              </a:rPr>
              <a:t>?</a:t>
            </a:r>
            <a:endParaRPr lang="zh-TW" altLang="en-US" sz="3600" b="1" dirty="0">
              <a:latin typeface="微軟正黑體" panose="020B0604030504040204" pitchFamily="34" charset="-120"/>
              <a:ea typeface="微軟正黑體" panose="020B0604030504040204" pitchFamily="34" charset="-120"/>
            </a:endParaRPr>
          </a:p>
        </p:txBody>
      </p:sp>
      <p:pic>
        <p:nvPicPr>
          <p:cNvPr id="4" name="Picture 2" descr="ID-10022368">
            <a:extLst>
              <a:ext uri="{FF2B5EF4-FFF2-40B4-BE49-F238E27FC236}">
                <a16:creationId xmlns="" xmlns:a16="http://schemas.microsoft.com/office/drawing/2014/main" id="{18056F5B-7DCF-465F-A46D-A537EDE1908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9992" y="306896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6379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5116" y="276998"/>
            <a:ext cx="2031325" cy="646331"/>
          </a:xfrm>
          <a:prstGeom prst="rect">
            <a:avLst/>
          </a:prstGeom>
        </p:spPr>
        <p:txBody>
          <a:bodyPr wrap="none">
            <a:spAutoFit/>
          </a:bodyPr>
          <a:lstStyle/>
          <a:p>
            <a:r>
              <a:rPr lang="zh-TW" altLang="en-US" sz="3600" b="1" dirty="0">
                <a:solidFill>
                  <a:srgbClr val="92D050"/>
                </a:solidFill>
                <a:latin typeface="微軟正黑體" panose="020B0604030504040204" pitchFamily="34" charset="-120"/>
                <a:ea typeface="微軟正黑體" panose="020B0604030504040204" pitchFamily="34" charset="-120"/>
              </a:rPr>
              <a:t>一般學生</a:t>
            </a:r>
          </a:p>
        </p:txBody>
      </p:sp>
      <p:sp>
        <p:nvSpPr>
          <p:cNvPr id="3" name="圓角化單一角落矩形 2">
            <a:extLst>
              <a:ext uri="{FF2B5EF4-FFF2-40B4-BE49-F238E27FC236}">
                <a16:creationId xmlns="" xmlns:a16="http://schemas.microsoft.com/office/drawing/2014/main" id="{6A84B941-4189-4E8D-AFF4-EE2A72869947}"/>
              </a:ext>
            </a:extLst>
          </p:cNvPr>
          <p:cNvSpPr/>
          <p:nvPr/>
        </p:nvSpPr>
        <p:spPr>
          <a:xfrm>
            <a:off x="431542" y="1358513"/>
            <a:ext cx="2844314" cy="518931"/>
          </a:xfrm>
          <a:prstGeom prst="round1Rect">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Times New Roman"/>
                <a:ea typeface="標楷體"/>
                <a:cs typeface="+mn-cs"/>
              </a:rPr>
              <a:t>優先免試入學</a:t>
            </a:r>
          </a:p>
        </p:txBody>
      </p:sp>
      <p:sp>
        <p:nvSpPr>
          <p:cNvPr id="4" name="圓角化同側角落矩形 3">
            <a:extLst>
              <a:ext uri="{FF2B5EF4-FFF2-40B4-BE49-F238E27FC236}">
                <a16:creationId xmlns="" xmlns:a16="http://schemas.microsoft.com/office/drawing/2014/main" id="{718DB7BF-79BA-4F3A-9484-0C9A2A8A7AF7}"/>
              </a:ext>
            </a:extLst>
          </p:cNvPr>
          <p:cNvSpPr/>
          <p:nvPr/>
        </p:nvSpPr>
        <p:spPr>
          <a:xfrm>
            <a:off x="431542" y="2021462"/>
            <a:ext cx="2844314" cy="518931"/>
          </a:xfrm>
          <a:prstGeom prst="round2SameRect">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Times New Roman"/>
                <a:ea typeface="標楷體"/>
                <a:cs typeface="+mn-cs"/>
              </a:rPr>
              <a:t>直升入學</a:t>
            </a:r>
          </a:p>
        </p:txBody>
      </p:sp>
      <p:sp>
        <p:nvSpPr>
          <p:cNvPr id="6" name="圓角化單一角落矩形 5">
            <a:extLst>
              <a:ext uri="{FF2B5EF4-FFF2-40B4-BE49-F238E27FC236}">
                <a16:creationId xmlns="" xmlns:a16="http://schemas.microsoft.com/office/drawing/2014/main" id="{79BB8CF0-8B1A-484E-9F5F-DFAFB867ED5E}"/>
              </a:ext>
            </a:extLst>
          </p:cNvPr>
          <p:cNvSpPr/>
          <p:nvPr/>
        </p:nvSpPr>
        <p:spPr>
          <a:xfrm>
            <a:off x="429209" y="2780927"/>
            <a:ext cx="2846647" cy="518931"/>
          </a:xfrm>
          <a:prstGeom prst="round1Rect">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Times New Roman"/>
                <a:ea typeface="標楷體"/>
                <a:cs typeface="+mn-cs"/>
              </a:rPr>
              <a:t>五專優先及聯合免試入學</a:t>
            </a:r>
          </a:p>
        </p:txBody>
      </p:sp>
      <p:sp>
        <p:nvSpPr>
          <p:cNvPr id="7" name="圓角化同側角落矩形 6">
            <a:extLst>
              <a:ext uri="{FF2B5EF4-FFF2-40B4-BE49-F238E27FC236}">
                <a16:creationId xmlns="" xmlns:a16="http://schemas.microsoft.com/office/drawing/2014/main" id="{D7126A95-886C-4B7C-AD05-8B3AF2CF3B51}"/>
              </a:ext>
            </a:extLst>
          </p:cNvPr>
          <p:cNvSpPr/>
          <p:nvPr/>
        </p:nvSpPr>
        <p:spPr>
          <a:xfrm>
            <a:off x="425703" y="3463954"/>
            <a:ext cx="2850153" cy="2054933"/>
          </a:xfrm>
          <a:prstGeom prst="round2SameRect">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Times New Roman"/>
                <a:ea typeface="標楷體"/>
                <a:cs typeface="+mn-cs"/>
              </a:rPr>
              <a:t>其他</a:t>
            </a:r>
            <a:endParaRPr kumimoji="0" lang="en-US" altLang="zh-TW" sz="1800" b="0" i="0" u="none" strike="noStrike" kern="0" cap="none" spc="0" normalizeH="0" baseline="0" noProof="0" dirty="0">
              <a:ln>
                <a:noFill/>
              </a:ln>
              <a:solidFill>
                <a:prstClr val="black"/>
              </a:solidFill>
              <a:effectLst/>
              <a:uLnTx/>
              <a:uFillTx/>
              <a:latin typeface="Times New Roman"/>
              <a:ea typeface="標楷體"/>
              <a:cs typeface="+mn-cs"/>
            </a:endParaRPr>
          </a:p>
          <a:p>
            <a:pPr algn="ctr" fontAlgn="auto">
              <a:spcBef>
                <a:spcPts val="0"/>
              </a:spcBef>
              <a:spcAft>
                <a:spcPts val="0"/>
              </a:spcAft>
            </a:pPr>
            <a:r>
              <a:rPr kumimoji="0" lang="zh-TW" altLang="en-US" kern="0" dirty="0">
                <a:solidFill>
                  <a:prstClr val="black"/>
                </a:solidFill>
                <a:latin typeface="Times New Roman"/>
                <a:ea typeface="標楷體"/>
              </a:rPr>
              <a:t>建教合作班</a:t>
            </a:r>
            <a:endParaRPr kumimoji="0" lang="en-US" altLang="zh-TW" kern="0" dirty="0">
              <a:solidFill>
                <a:prstClr val="black"/>
              </a:solidFill>
              <a:latin typeface="Times New Roman"/>
              <a:ea typeface="標楷體"/>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kern="0" dirty="0">
                <a:solidFill>
                  <a:prstClr val="black"/>
                </a:solidFill>
                <a:latin typeface="Times New Roman"/>
                <a:ea typeface="標楷體"/>
              </a:rPr>
              <a:t>進修部非應屆獨</a:t>
            </a:r>
            <a:r>
              <a:rPr kumimoji="0" lang="zh-TW" altLang="en-US" sz="1800" b="0" i="0" u="none" strike="noStrike" kern="0" cap="none" spc="0" normalizeH="0" baseline="0" noProof="0" dirty="0">
                <a:ln>
                  <a:noFill/>
                </a:ln>
                <a:solidFill>
                  <a:prstClr val="black"/>
                </a:solidFill>
                <a:effectLst/>
                <a:uLnTx/>
                <a:uFillTx/>
                <a:latin typeface="Times New Roman"/>
                <a:ea typeface="標楷體"/>
                <a:cs typeface="+mn-cs"/>
              </a:rPr>
              <a:t>招</a:t>
            </a:r>
            <a:endParaRPr kumimoji="0" lang="en-US" altLang="zh-TW" sz="1800" b="0" i="0" u="none" strike="noStrike" kern="0" cap="none" spc="0" normalizeH="0" baseline="0" noProof="0" dirty="0">
              <a:ln>
                <a:noFill/>
              </a:ln>
              <a:solidFill>
                <a:prstClr val="black"/>
              </a:solidFill>
              <a:effectLst/>
              <a:uLnTx/>
              <a:uFillTx/>
              <a:latin typeface="Times New Roman"/>
              <a:ea typeface="標楷體"/>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Times New Roman"/>
                <a:ea typeface="標楷體"/>
                <a:cs typeface="+mn-cs"/>
              </a:rPr>
              <a:t>獨招</a:t>
            </a:r>
            <a:endParaRPr kumimoji="0" lang="en-US" altLang="zh-TW" sz="1800" b="0" i="0" u="none" strike="noStrike" kern="0" cap="none" spc="0" normalizeH="0" baseline="0" noProof="0" dirty="0">
              <a:ln>
                <a:noFill/>
              </a:ln>
              <a:solidFill>
                <a:prstClr val="black"/>
              </a:solidFill>
              <a:effectLst/>
              <a:uLnTx/>
              <a:uFillTx/>
              <a:latin typeface="Times New Roman"/>
              <a:ea typeface="標楷體"/>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kern="0" dirty="0">
                <a:solidFill>
                  <a:prstClr val="black"/>
                </a:solidFill>
                <a:latin typeface="Times New Roman"/>
                <a:ea typeface="標楷體"/>
              </a:rPr>
              <a:t>軍校</a:t>
            </a:r>
            <a:endParaRPr kumimoji="0" lang="en-US" altLang="zh-TW" kern="0" dirty="0">
              <a:solidFill>
                <a:prstClr val="black"/>
              </a:solidFill>
              <a:latin typeface="Times New Roman"/>
              <a:ea typeface="標楷體"/>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cs typeface="+mn-cs"/>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8" name="矩形 7"/>
          <p:cNvSpPr/>
          <p:nvPr/>
        </p:nvSpPr>
        <p:spPr>
          <a:xfrm>
            <a:off x="3534272" y="85775"/>
            <a:ext cx="2236510" cy="1077218"/>
          </a:xfrm>
          <a:prstGeom prst="rect">
            <a:avLst/>
          </a:prstGeom>
        </p:spPr>
        <p:txBody>
          <a:bodyPr wrap="none">
            <a:spAutoFit/>
          </a:bodyPr>
          <a:lstStyle/>
          <a:p>
            <a:pPr algn="ctr"/>
            <a:r>
              <a:rPr lang="zh-TW" altLang="en-US" sz="3200" b="1" dirty="0">
                <a:solidFill>
                  <a:srgbClr val="0000FF"/>
                </a:solidFill>
                <a:latin typeface="微軟正黑體" panose="020B0604030504040204" pitchFamily="34" charset="-120"/>
                <a:ea typeface="微軟正黑體" panose="020B0604030504040204" pitchFamily="34" charset="-120"/>
              </a:rPr>
              <a:t>體育表現</a:t>
            </a:r>
            <a:endParaRPr lang="en-US" altLang="zh-TW" sz="3200" b="1" dirty="0">
              <a:solidFill>
                <a:srgbClr val="0000FF"/>
              </a:solidFill>
              <a:latin typeface="微軟正黑體" panose="020B0604030504040204" pitchFamily="34" charset="-120"/>
              <a:ea typeface="微軟正黑體" panose="020B0604030504040204" pitchFamily="34" charset="-120"/>
            </a:endParaRPr>
          </a:p>
          <a:p>
            <a:pPr algn="ctr"/>
            <a:r>
              <a:rPr lang="zh-TW" altLang="en-US" sz="3200" b="1" dirty="0">
                <a:solidFill>
                  <a:srgbClr val="0000FF"/>
                </a:solidFill>
                <a:latin typeface="微軟正黑體" panose="020B0604030504040204" pitchFamily="34" charset="-120"/>
                <a:ea typeface="微軟正黑體" panose="020B0604030504040204" pitchFamily="34" charset="-120"/>
              </a:rPr>
              <a:t>出眾的學生</a:t>
            </a:r>
          </a:p>
        </p:txBody>
      </p:sp>
      <p:sp>
        <p:nvSpPr>
          <p:cNvPr id="9" name="橢圓 8">
            <a:extLst>
              <a:ext uri="{FF2B5EF4-FFF2-40B4-BE49-F238E27FC236}">
                <a16:creationId xmlns="" xmlns:a16="http://schemas.microsoft.com/office/drawing/2014/main" id="{A71888DD-0C80-40A6-9A1A-CC667EC2F65D}"/>
              </a:ext>
            </a:extLst>
          </p:cNvPr>
          <p:cNvSpPr/>
          <p:nvPr/>
        </p:nvSpPr>
        <p:spPr>
          <a:xfrm>
            <a:off x="3563889" y="1172241"/>
            <a:ext cx="2160240" cy="1248647"/>
          </a:xfrm>
          <a:prstGeom prst="ellipse">
            <a:avLst/>
          </a:prstGeom>
          <a:solidFill>
            <a:schemeClr val="bg1"/>
          </a:solidFill>
          <a:ln>
            <a:solidFill>
              <a:schemeClr val="bg2">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特色招生體育班甄選入學</a:t>
            </a:r>
          </a:p>
        </p:txBody>
      </p:sp>
      <p:sp>
        <p:nvSpPr>
          <p:cNvPr id="10" name="橢圓 9">
            <a:extLst>
              <a:ext uri="{FF2B5EF4-FFF2-40B4-BE49-F238E27FC236}">
                <a16:creationId xmlns="" xmlns:a16="http://schemas.microsoft.com/office/drawing/2014/main" id="{F3EAFDCD-C38B-4142-B720-4E6F1BB4A964}"/>
              </a:ext>
            </a:extLst>
          </p:cNvPr>
          <p:cNvSpPr/>
          <p:nvPr/>
        </p:nvSpPr>
        <p:spPr>
          <a:xfrm>
            <a:off x="3580926" y="2561119"/>
            <a:ext cx="2143203" cy="1155913"/>
          </a:xfrm>
          <a:prstGeom prst="ellipse">
            <a:avLst/>
          </a:prstGeom>
          <a:solidFill>
            <a:schemeClr val="bg1"/>
          </a:solidFill>
          <a:ln>
            <a:solidFill>
              <a:schemeClr val="bg2">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運動績優獨招</a:t>
            </a:r>
          </a:p>
        </p:txBody>
      </p:sp>
      <p:sp>
        <p:nvSpPr>
          <p:cNvPr id="11" name="橢圓 10">
            <a:extLst>
              <a:ext uri="{FF2B5EF4-FFF2-40B4-BE49-F238E27FC236}">
                <a16:creationId xmlns="" xmlns:a16="http://schemas.microsoft.com/office/drawing/2014/main" id="{7F23785F-F53E-44BD-BCC8-95F16434AA0A}"/>
              </a:ext>
            </a:extLst>
          </p:cNvPr>
          <p:cNvSpPr/>
          <p:nvPr/>
        </p:nvSpPr>
        <p:spPr>
          <a:xfrm>
            <a:off x="3635897" y="3881807"/>
            <a:ext cx="2088232" cy="1317982"/>
          </a:xfrm>
          <a:prstGeom prst="ellipse">
            <a:avLst/>
          </a:prstGeom>
          <a:solidFill>
            <a:schemeClr val="bg1"/>
          </a:solidFill>
          <a:ln>
            <a:solidFill>
              <a:schemeClr val="bg2">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運動績優甄審</a:t>
            </a:r>
          </a:p>
        </p:txBody>
      </p:sp>
      <p:sp>
        <p:nvSpPr>
          <p:cNvPr id="12" name="橢圓 11">
            <a:extLst>
              <a:ext uri="{FF2B5EF4-FFF2-40B4-BE49-F238E27FC236}">
                <a16:creationId xmlns="" xmlns:a16="http://schemas.microsoft.com/office/drawing/2014/main" id="{DAC51A64-ECF8-4E82-BBEE-A1B0C38E101F}"/>
              </a:ext>
            </a:extLst>
          </p:cNvPr>
          <p:cNvSpPr/>
          <p:nvPr/>
        </p:nvSpPr>
        <p:spPr>
          <a:xfrm>
            <a:off x="3580926" y="5326665"/>
            <a:ext cx="2229696" cy="1221835"/>
          </a:xfrm>
          <a:prstGeom prst="ellipse">
            <a:avLst/>
          </a:prstGeom>
          <a:solidFill>
            <a:schemeClr val="bg1"/>
          </a:solidFill>
          <a:ln>
            <a:solidFill>
              <a:schemeClr val="bg2">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運動績優甄試</a:t>
            </a:r>
          </a:p>
        </p:txBody>
      </p:sp>
      <p:sp>
        <p:nvSpPr>
          <p:cNvPr id="13" name="矩形 12"/>
          <p:cNvSpPr/>
          <p:nvPr/>
        </p:nvSpPr>
        <p:spPr>
          <a:xfrm>
            <a:off x="6012160" y="389450"/>
            <a:ext cx="2954655" cy="646331"/>
          </a:xfrm>
          <a:prstGeom prst="rect">
            <a:avLst/>
          </a:prstGeom>
        </p:spPr>
        <p:txBody>
          <a:bodyPr wrap="none">
            <a:spAutoFit/>
          </a:bodyPr>
          <a:lstStyle/>
          <a:p>
            <a:r>
              <a:rPr lang="zh-TW" altLang="en-US" sz="3600" b="1" dirty="0">
                <a:solidFill>
                  <a:schemeClr val="accent3"/>
                </a:solidFill>
                <a:latin typeface="微軟正黑體" panose="020B0604030504040204" pitchFamily="34" charset="-120"/>
                <a:ea typeface="微軟正黑體" panose="020B0604030504040204" pitchFamily="34" charset="-120"/>
              </a:rPr>
              <a:t>身心障礙學生</a:t>
            </a:r>
          </a:p>
        </p:txBody>
      </p:sp>
      <p:sp>
        <p:nvSpPr>
          <p:cNvPr id="14" name="心形 13">
            <a:extLst>
              <a:ext uri="{FF2B5EF4-FFF2-40B4-BE49-F238E27FC236}">
                <a16:creationId xmlns="" xmlns:a16="http://schemas.microsoft.com/office/drawing/2014/main" id="{BA265EF2-D95A-46A7-9EDA-3AA360D7D24A}"/>
              </a:ext>
            </a:extLst>
          </p:cNvPr>
          <p:cNvSpPr/>
          <p:nvPr/>
        </p:nvSpPr>
        <p:spPr>
          <a:xfrm>
            <a:off x="6300192" y="1333869"/>
            <a:ext cx="2160240" cy="1894115"/>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a:t>身心障礙學生適性輔導安置</a:t>
            </a:r>
          </a:p>
        </p:txBody>
      </p:sp>
      <p:sp>
        <p:nvSpPr>
          <p:cNvPr id="15" name="心形 14">
            <a:extLst>
              <a:ext uri="{FF2B5EF4-FFF2-40B4-BE49-F238E27FC236}">
                <a16:creationId xmlns="" xmlns:a16="http://schemas.microsoft.com/office/drawing/2014/main" id="{C2B06334-8ADE-4E25-AA61-7B8631FA7372}"/>
              </a:ext>
            </a:extLst>
          </p:cNvPr>
          <p:cNvSpPr/>
          <p:nvPr/>
        </p:nvSpPr>
        <p:spPr>
          <a:xfrm>
            <a:off x="6299989" y="4077072"/>
            <a:ext cx="2160240" cy="1938131"/>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a:t>各入學管道均提供</a:t>
            </a:r>
            <a:r>
              <a:rPr lang="en-US" altLang="zh-TW" dirty="0"/>
              <a:t>2%</a:t>
            </a:r>
            <a:r>
              <a:rPr lang="zh-TW" altLang="en-US" dirty="0"/>
              <a:t>外加名額</a:t>
            </a:r>
          </a:p>
        </p:txBody>
      </p:sp>
    </p:spTree>
    <p:extLst>
      <p:ext uri="{BB962C8B-B14F-4D97-AF65-F5344CB8AC3E}">
        <p14:creationId xmlns:p14="http://schemas.microsoft.com/office/powerpoint/2010/main" val="30494073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4444" y="370789"/>
            <a:ext cx="2664296" cy="1200329"/>
          </a:xfrm>
          <a:prstGeom prst="rect">
            <a:avLst/>
          </a:prstGeom>
        </p:spPr>
        <p:txBody>
          <a:bodyPr wrap="square">
            <a:spAutoFit/>
          </a:bodyPr>
          <a:lstStyle/>
          <a:p>
            <a:r>
              <a:rPr lang="zh-TW" altLang="en-US" sz="3600" b="1" dirty="0">
                <a:solidFill>
                  <a:schemeClr val="accent4">
                    <a:lumMod val="40000"/>
                    <a:lumOff val="60000"/>
                  </a:schemeClr>
                </a:solidFill>
                <a:latin typeface="微軟正黑體" panose="020B0604030504040204" pitchFamily="34" charset="-120"/>
                <a:ea typeface="微軟正黑體" panose="020B0604030504040204" pitchFamily="34" charset="-120"/>
              </a:rPr>
              <a:t>學術傾向資賦優異學生</a:t>
            </a:r>
          </a:p>
        </p:txBody>
      </p:sp>
      <p:sp>
        <p:nvSpPr>
          <p:cNvPr id="4" name="流程圖: 文件 3">
            <a:extLst>
              <a:ext uri="{FF2B5EF4-FFF2-40B4-BE49-F238E27FC236}">
                <a16:creationId xmlns="" xmlns:a16="http://schemas.microsoft.com/office/drawing/2014/main" id="{04A6712C-211D-4FD7-8BB6-43DE33A52388}"/>
              </a:ext>
            </a:extLst>
          </p:cNvPr>
          <p:cNvSpPr/>
          <p:nvPr/>
        </p:nvSpPr>
        <p:spPr>
          <a:xfrm>
            <a:off x="764444" y="1844824"/>
            <a:ext cx="2664296" cy="936104"/>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科學班甄選入學</a:t>
            </a:r>
          </a:p>
        </p:txBody>
      </p:sp>
      <p:sp>
        <p:nvSpPr>
          <p:cNvPr id="5" name="流程圖: 文件 4">
            <a:extLst>
              <a:ext uri="{FF2B5EF4-FFF2-40B4-BE49-F238E27FC236}">
                <a16:creationId xmlns="" xmlns:a16="http://schemas.microsoft.com/office/drawing/2014/main" id="{66891839-1941-4D70-A826-73BB76D62CD1}"/>
              </a:ext>
            </a:extLst>
          </p:cNvPr>
          <p:cNvSpPr/>
          <p:nvPr/>
        </p:nvSpPr>
        <p:spPr>
          <a:xfrm>
            <a:off x="742876" y="3332926"/>
            <a:ext cx="2664296" cy="1080120"/>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分區免試入學</a:t>
            </a:r>
            <a:endParaRPr lang="en-US" altLang="zh-TW" sz="2400" b="1" dirty="0">
              <a:latin typeface="微軟正黑體" panose="020B0604030504040204" pitchFamily="34" charset="-120"/>
              <a:ea typeface="微軟正黑體" panose="020B0604030504040204" pitchFamily="34" charset="-120"/>
            </a:endParaRPr>
          </a:p>
          <a:p>
            <a:pPr algn="ctr"/>
            <a:r>
              <a:rPr lang="zh-TW" altLang="en-US" sz="2400" b="1" dirty="0">
                <a:latin typeface="微軟正黑體" panose="020B0604030504040204" pitchFamily="34" charset="-120"/>
                <a:ea typeface="微軟正黑體" panose="020B0604030504040204" pitchFamily="34" charset="-120"/>
              </a:rPr>
              <a:t>資優班鑑定</a:t>
            </a:r>
          </a:p>
        </p:txBody>
      </p:sp>
      <p:sp>
        <p:nvSpPr>
          <p:cNvPr id="6" name="流程圖: 文件 5">
            <a:extLst>
              <a:ext uri="{FF2B5EF4-FFF2-40B4-BE49-F238E27FC236}">
                <a16:creationId xmlns="" xmlns:a16="http://schemas.microsoft.com/office/drawing/2014/main" id="{7459E34B-6A79-4B9A-91E1-20585353B4B8}"/>
              </a:ext>
            </a:extLst>
          </p:cNvPr>
          <p:cNvSpPr/>
          <p:nvPr/>
        </p:nvSpPr>
        <p:spPr>
          <a:xfrm>
            <a:off x="764444" y="4869159"/>
            <a:ext cx="2664296" cy="1080120"/>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特色招生考試分發</a:t>
            </a:r>
          </a:p>
        </p:txBody>
      </p:sp>
      <p:sp>
        <p:nvSpPr>
          <p:cNvPr id="8" name="矩形 7"/>
          <p:cNvSpPr/>
          <p:nvPr/>
        </p:nvSpPr>
        <p:spPr>
          <a:xfrm>
            <a:off x="3865105" y="370789"/>
            <a:ext cx="2435087" cy="1200329"/>
          </a:xfrm>
          <a:prstGeom prst="rect">
            <a:avLst/>
          </a:prstGeom>
        </p:spPr>
        <p:txBody>
          <a:bodyPr wrap="square">
            <a:spAutoFit/>
          </a:bodyPr>
          <a:lstStyle/>
          <a:p>
            <a:pPr algn="ctr"/>
            <a:r>
              <a:rPr lang="zh-TW" altLang="en-US" sz="3600" b="1" dirty="0">
                <a:solidFill>
                  <a:schemeClr val="tx2">
                    <a:lumMod val="50000"/>
                  </a:schemeClr>
                </a:solidFill>
                <a:latin typeface="微軟正黑體" panose="020B0604030504040204" pitchFamily="34" charset="-120"/>
                <a:ea typeface="微軟正黑體" panose="020B0604030504040204" pitchFamily="34" charset="-120"/>
              </a:rPr>
              <a:t>技藝技術</a:t>
            </a:r>
            <a:endParaRPr lang="en-US" altLang="zh-TW" sz="3600" b="1" dirty="0">
              <a:solidFill>
                <a:schemeClr val="tx2">
                  <a:lumMod val="50000"/>
                </a:schemeClr>
              </a:solidFill>
              <a:latin typeface="微軟正黑體" panose="020B0604030504040204" pitchFamily="34" charset="-120"/>
              <a:ea typeface="微軟正黑體" panose="020B0604030504040204" pitchFamily="34" charset="-120"/>
            </a:endParaRPr>
          </a:p>
          <a:p>
            <a:pPr algn="ctr"/>
            <a:r>
              <a:rPr lang="zh-TW" altLang="en-US" sz="3600" b="1" dirty="0">
                <a:solidFill>
                  <a:schemeClr val="tx2">
                    <a:lumMod val="50000"/>
                  </a:schemeClr>
                </a:solidFill>
                <a:latin typeface="微軟正黑體" panose="020B0604030504040204" pitchFamily="34" charset="-120"/>
                <a:ea typeface="微軟正黑體" panose="020B0604030504040204" pitchFamily="34" charset="-120"/>
              </a:rPr>
              <a:t>傾向學生</a:t>
            </a:r>
          </a:p>
        </p:txBody>
      </p:sp>
      <p:sp>
        <p:nvSpPr>
          <p:cNvPr id="9" name="矩形: 摺角紙張 5">
            <a:extLst>
              <a:ext uri="{FF2B5EF4-FFF2-40B4-BE49-F238E27FC236}">
                <a16:creationId xmlns="" xmlns:a16="http://schemas.microsoft.com/office/drawing/2014/main" id="{8BC7B7BC-8909-448C-A48E-B516B5261E28}"/>
              </a:ext>
            </a:extLst>
          </p:cNvPr>
          <p:cNvSpPr/>
          <p:nvPr/>
        </p:nvSpPr>
        <p:spPr>
          <a:xfrm>
            <a:off x="3834273" y="3640634"/>
            <a:ext cx="2592288" cy="792088"/>
          </a:xfrm>
          <a:prstGeom prst="foldedCorner">
            <a:avLst>
              <a:gd name="adj" fmla="val 267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技藝技能優良甄審入學</a:t>
            </a:r>
          </a:p>
        </p:txBody>
      </p:sp>
      <p:sp>
        <p:nvSpPr>
          <p:cNvPr id="10" name="矩形: 摺角紙張 8">
            <a:extLst>
              <a:ext uri="{FF2B5EF4-FFF2-40B4-BE49-F238E27FC236}">
                <a16:creationId xmlns="" xmlns:a16="http://schemas.microsoft.com/office/drawing/2014/main" id="{BDBB1069-436F-4E01-9383-785CCF2920CD}"/>
              </a:ext>
            </a:extLst>
          </p:cNvPr>
          <p:cNvSpPr/>
          <p:nvPr/>
        </p:nvSpPr>
        <p:spPr>
          <a:xfrm>
            <a:off x="3834273" y="1703851"/>
            <a:ext cx="2592288" cy="792088"/>
          </a:xfrm>
          <a:prstGeom prst="foldedCorner">
            <a:avLst>
              <a:gd name="adj" fmla="val 267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專業群科甄選入學</a:t>
            </a:r>
          </a:p>
        </p:txBody>
      </p:sp>
      <p:sp>
        <p:nvSpPr>
          <p:cNvPr id="11" name="矩形: 摺角紙張 9">
            <a:extLst>
              <a:ext uri="{FF2B5EF4-FFF2-40B4-BE49-F238E27FC236}">
                <a16:creationId xmlns="" xmlns:a16="http://schemas.microsoft.com/office/drawing/2014/main" id="{86FEF119-2874-4728-B4D1-BFCB392E9009}"/>
              </a:ext>
            </a:extLst>
          </p:cNvPr>
          <p:cNvSpPr/>
          <p:nvPr/>
        </p:nvSpPr>
        <p:spPr>
          <a:xfrm>
            <a:off x="3834273" y="2636912"/>
            <a:ext cx="2592288" cy="883634"/>
          </a:xfrm>
          <a:prstGeom prst="foldedCorner">
            <a:avLst>
              <a:gd name="adj" fmla="val 2252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五專優先免試入學</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五專聯合免試入學</a:t>
            </a:r>
            <a:endParaRPr lang="en-US" altLang="zh-TW" dirty="0">
              <a:latin typeface="微軟正黑體" panose="020B0604030504040204" pitchFamily="34" charset="-120"/>
              <a:ea typeface="微軟正黑體" panose="020B0604030504040204" pitchFamily="34" charset="-120"/>
            </a:endParaRPr>
          </a:p>
        </p:txBody>
      </p:sp>
      <p:sp>
        <p:nvSpPr>
          <p:cNvPr id="12" name="矩形: 摺角紙張 10">
            <a:extLst>
              <a:ext uri="{FF2B5EF4-FFF2-40B4-BE49-F238E27FC236}">
                <a16:creationId xmlns="" xmlns:a16="http://schemas.microsoft.com/office/drawing/2014/main" id="{F186E820-E31A-40E7-B4A2-BE33DFA0FA65}"/>
              </a:ext>
            </a:extLst>
          </p:cNvPr>
          <p:cNvSpPr/>
          <p:nvPr/>
        </p:nvSpPr>
        <p:spPr>
          <a:xfrm>
            <a:off x="3834273" y="5661248"/>
            <a:ext cx="2592288" cy="792088"/>
          </a:xfrm>
          <a:prstGeom prst="foldedCorner">
            <a:avLst>
              <a:gd name="adj" fmla="val 267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實用技能學程</a:t>
            </a:r>
            <a:endParaRPr lang="en-US" altLang="zh-TW" dirty="0">
              <a:latin typeface="微軟正黑體" panose="020B0604030504040204" pitchFamily="34" charset="-120"/>
              <a:ea typeface="微軟正黑體" panose="020B0604030504040204" pitchFamily="34" charset="-120"/>
            </a:endParaRPr>
          </a:p>
        </p:txBody>
      </p:sp>
      <p:sp>
        <p:nvSpPr>
          <p:cNvPr id="13" name="矩形: 摺角紙張 12">
            <a:extLst>
              <a:ext uri="{FF2B5EF4-FFF2-40B4-BE49-F238E27FC236}">
                <a16:creationId xmlns="" xmlns:a16="http://schemas.microsoft.com/office/drawing/2014/main" id="{B25055E7-9C98-46FB-9B62-C7999EEBC1BB}"/>
              </a:ext>
            </a:extLst>
          </p:cNvPr>
          <p:cNvSpPr/>
          <p:nvPr/>
        </p:nvSpPr>
        <p:spPr>
          <a:xfrm>
            <a:off x="3834273" y="4581128"/>
            <a:ext cx="2592288" cy="883634"/>
          </a:xfrm>
          <a:prstGeom prst="foldedCorner">
            <a:avLst>
              <a:gd name="adj" fmla="val 2252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建教合作班</a:t>
            </a:r>
            <a:endParaRPr lang="en-US" altLang="zh-TW" dirty="0">
              <a:latin typeface="微軟正黑體" panose="020B0604030504040204" pitchFamily="34" charset="-120"/>
              <a:ea typeface="微軟正黑體" panose="020B0604030504040204" pitchFamily="34" charset="-120"/>
            </a:endParaRPr>
          </a:p>
        </p:txBody>
      </p:sp>
      <p:sp>
        <p:nvSpPr>
          <p:cNvPr id="14" name="矩形 13"/>
          <p:cNvSpPr/>
          <p:nvPr/>
        </p:nvSpPr>
        <p:spPr>
          <a:xfrm>
            <a:off x="6760840" y="359022"/>
            <a:ext cx="2031325" cy="1200329"/>
          </a:xfrm>
          <a:prstGeom prst="rect">
            <a:avLst/>
          </a:prstGeom>
        </p:spPr>
        <p:txBody>
          <a:bodyPr wrap="none">
            <a:spAutoFit/>
          </a:bodyPr>
          <a:lstStyle/>
          <a:p>
            <a:pPr algn="ctr"/>
            <a:r>
              <a:rPr lang="zh-TW" altLang="en-US" sz="3600" b="1" dirty="0">
                <a:solidFill>
                  <a:schemeClr val="accent2">
                    <a:lumMod val="60000"/>
                    <a:lumOff val="40000"/>
                  </a:schemeClr>
                </a:solidFill>
                <a:latin typeface="微軟正黑體" panose="020B0604030504040204" pitchFamily="34" charset="-120"/>
                <a:ea typeface="微軟正黑體" panose="020B0604030504040204" pitchFamily="34" charset="-120"/>
              </a:rPr>
              <a:t>藝才出眾</a:t>
            </a:r>
            <a:endParaRPr lang="en-US" altLang="zh-TW" sz="3600" b="1" dirty="0">
              <a:solidFill>
                <a:schemeClr val="accent2">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3600" b="1" dirty="0">
                <a:solidFill>
                  <a:schemeClr val="accent2">
                    <a:lumMod val="60000"/>
                    <a:lumOff val="40000"/>
                  </a:schemeClr>
                </a:solidFill>
                <a:latin typeface="微軟正黑體" panose="020B0604030504040204" pitchFamily="34" charset="-120"/>
                <a:ea typeface="微軟正黑體" panose="020B0604030504040204" pitchFamily="34" charset="-120"/>
              </a:rPr>
              <a:t>的學生</a:t>
            </a:r>
          </a:p>
        </p:txBody>
      </p:sp>
      <p:sp>
        <p:nvSpPr>
          <p:cNvPr id="15" name="流程圖: 換頁接點 14">
            <a:extLst>
              <a:ext uri="{FF2B5EF4-FFF2-40B4-BE49-F238E27FC236}">
                <a16:creationId xmlns="" xmlns:a16="http://schemas.microsoft.com/office/drawing/2014/main" id="{908A2BCE-0016-4DA2-9C7C-C5DB06114D2A}"/>
              </a:ext>
            </a:extLst>
          </p:cNvPr>
          <p:cNvSpPr/>
          <p:nvPr/>
        </p:nvSpPr>
        <p:spPr>
          <a:xfrm>
            <a:off x="7020418" y="1664804"/>
            <a:ext cx="1512168"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特色招生</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藝才班甄選入學</a:t>
            </a:r>
          </a:p>
        </p:txBody>
      </p:sp>
      <p:sp>
        <p:nvSpPr>
          <p:cNvPr id="16" name="流程圖: 換頁接點 15">
            <a:extLst>
              <a:ext uri="{FF2B5EF4-FFF2-40B4-BE49-F238E27FC236}">
                <a16:creationId xmlns="" xmlns:a16="http://schemas.microsoft.com/office/drawing/2014/main" id="{9C778316-F099-4BA4-AF39-E6605729A26B}"/>
              </a:ext>
            </a:extLst>
          </p:cNvPr>
          <p:cNvSpPr/>
          <p:nvPr/>
        </p:nvSpPr>
        <p:spPr>
          <a:xfrm>
            <a:off x="7056422" y="3444774"/>
            <a:ext cx="1440160"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特色招生</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專業群科甄選入學</a:t>
            </a:r>
          </a:p>
        </p:txBody>
      </p:sp>
      <p:sp>
        <p:nvSpPr>
          <p:cNvPr id="17" name="流程圖: 換頁接點 16">
            <a:extLst>
              <a:ext uri="{FF2B5EF4-FFF2-40B4-BE49-F238E27FC236}">
                <a16:creationId xmlns="" xmlns:a16="http://schemas.microsoft.com/office/drawing/2014/main" id="{F2DADA17-E45F-4824-86FB-8A04BEA98AF4}"/>
              </a:ext>
            </a:extLst>
          </p:cNvPr>
          <p:cNvSpPr/>
          <p:nvPr/>
        </p:nvSpPr>
        <p:spPr>
          <a:xfrm>
            <a:off x="7020418" y="5174029"/>
            <a:ext cx="1512168"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技藝技能優良甄審入學</a:t>
            </a:r>
          </a:p>
        </p:txBody>
      </p:sp>
    </p:spTree>
    <p:extLst>
      <p:ext uri="{BB962C8B-B14F-4D97-AF65-F5344CB8AC3E}">
        <p14:creationId xmlns:p14="http://schemas.microsoft.com/office/powerpoint/2010/main" val="39431518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4294967295"/>
            <p:extLst>
              <p:ext uri="{D42A27DB-BD31-4B8C-83A1-F6EECF244321}">
                <p14:modId xmlns:p14="http://schemas.microsoft.com/office/powerpoint/2010/main" val="4112407517"/>
              </p:ext>
            </p:extLst>
          </p:nvPr>
        </p:nvGraphicFramePr>
        <p:xfrm>
          <a:off x="341519" y="1196752"/>
          <a:ext cx="8460961" cy="4529295"/>
        </p:xfrm>
        <a:graphic>
          <a:graphicData uri="http://schemas.openxmlformats.org/drawingml/2006/table">
            <a:tbl>
              <a:tblPr>
                <a:tableStyleId>{08FB837D-C827-4EFA-A057-4D05807E0F7C}</a:tableStyleId>
              </a:tblPr>
              <a:tblGrid>
                <a:gridCol w="1197935">
                  <a:extLst>
                    <a:ext uri="{9D8B030D-6E8A-4147-A177-3AD203B41FA5}">
                      <a16:colId xmlns="" xmlns:a16="http://schemas.microsoft.com/office/drawing/2014/main" val="20000"/>
                    </a:ext>
                  </a:extLst>
                </a:gridCol>
                <a:gridCol w="3631513">
                  <a:extLst>
                    <a:ext uri="{9D8B030D-6E8A-4147-A177-3AD203B41FA5}">
                      <a16:colId xmlns="" xmlns:a16="http://schemas.microsoft.com/office/drawing/2014/main" val="20001"/>
                    </a:ext>
                  </a:extLst>
                </a:gridCol>
                <a:gridCol w="3631513">
                  <a:extLst>
                    <a:ext uri="{9D8B030D-6E8A-4147-A177-3AD203B41FA5}">
                      <a16:colId xmlns="" xmlns:a16="http://schemas.microsoft.com/office/drawing/2014/main" val="20002"/>
                    </a:ext>
                  </a:extLst>
                </a:gridCol>
              </a:tblGrid>
              <a:tr h="457149">
                <a:tc>
                  <a:txBody>
                    <a:bodyPr/>
                    <a:lstStyle/>
                    <a:p>
                      <a:endParaRPr lang="zh-TW" altLang="en-US" sz="2000" dirty="0">
                        <a:solidFill>
                          <a:schemeClr val="tx1"/>
                        </a:solidFill>
                        <a:latin typeface="+mj-ea"/>
                        <a:ea typeface="+mj-ea"/>
                      </a:endParaRPr>
                    </a:p>
                  </a:txBody>
                  <a:tcPr marL="72000" marR="72000" marT="36000" marB="36000" anchor="ctr" horzOverflow="overflow">
                    <a:solidFill>
                      <a:schemeClr val="accent4">
                        <a:lumMod val="40000"/>
                        <a:lumOff val="60000"/>
                      </a:schemeClr>
                    </a:solidFill>
                  </a:tcPr>
                </a:tc>
                <a:tc>
                  <a:txBody>
                    <a:bodyPr/>
                    <a:lstStyle/>
                    <a:p>
                      <a:pPr algn="ctr"/>
                      <a:r>
                        <a:rPr lang="zh-TW" altLang="en-US" sz="2000" dirty="0">
                          <a:solidFill>
                            <a:schemeClr val="tx1"/>
                          </a:solidFill>
                          <a:latin typeface="+mj-ea"/>
                          <a:ea typeface="+mj-ea"/>
                        </a:rPr>
                        <a:t>高職</a:t>
                      </a:r>
                    </a:p>
                  </a:txBody>
                  <a:tcPr marL="72000" marR="72000" marT="36000" marB="36000" anchor="ctr" horzOverflow="overflow">
                    <a:solidFill>
                      <a:srgbClr val="FBD1D2"/>
                    </a:solidFill>
                  </a:tcPr>
                </a:tc>
                <a:tc>
                  <a:txBody>
                    <a:bodyPr/>
                    <a:lstStyle/>
                    <a:p>
                      <a:pPr algn="ctr"/>
                      <a:r>
                        <a:rPr lang="zh-TW" altLang="en-US" sz="2000" dirty="0">
                          <a:solidFill>
                            <a:schemeClr val="tx1"/>
                          </a:solidFill>
                          <a:latin typeface="+mj-ea"/>
                          <a:ea typeface="+mj-ea"/>
                        </a:rPr>
                        <a:t>高中</a:t>
                      </a:r>
                    </a:p>
                  </a:txBody>
                  <a:tcPr marL="72000" marR="72000" marT="36000" marB="36000" anchor="ctr" horzOverflow="overflow">
                    <a:solidFill>
                      <a:srgbClr val="92D050"/>
                    </a:solidFill>
                  </a:tcPr>
                </a:tc>
                <a:extLst>
                  <a:ext uri="{0D108BD9-81ED-4DB2-BD59-A6C34878D82A}">
                    <a16:rowId xmlns="" xmlns:a16="http://schemas.microsoft.com/office/drawing/2014/main" val="10000"/>
                  </a:ext>
                </a:extLst>
              </a:tr>
              <a:tr h="457149">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課程特色</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以專門技術為導向</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rgbClr val="FBD1D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以學術研究為導向</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rgbClr val="92D050"/>
                    </a:solidFill>
                  </a:tcPr>
                </a:tc>
                <a:extLst>
                  <a:ext uri="{0D108BD9-81ED-4DB2-BD59-A6C34878D82A}">
                    <a16:rowId xmlns="" xmlns:a16="http://schemas.microsoft.com/office/drawing/2014/main" val="10001"/>
                  </a:ext>
                </a:extLst>
              </a:tr>
              <a:tr h="1125291">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主要課程</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以重實務技術之科目為主（專業科目、實習課程、專題製作等）</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rgbClr val="FBD1D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以基礎知識學科為主（國文、英文、數學、歷史、地理、物理、化學、生物等）</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rgbClr val="92D050"/>
                    </a:solidFill>
                  </a:tcPr>
                </a:tc>
                <a:extLst>
                  <a:ext uri="{0D108BD9-81ED-4DB2-BD59-A6C34878D82A}">
                    <a16:rowId xmlns="" xmlns:a16="http://schemas.microsoft.com/office/drawing/2014/main" val="10002"/>
                  </a:ext>
                </a:extLst>
              </a:tr>
              <a:tr h="457149">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學生特質</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操作能力強、喜歡動手實作</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rgbClr val="FBD1D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對學術研究興趣濃厚</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rgbClr val="92D050"/>
                    </a:solidFill>
                  </a:tcPr>
                </a:tc>
                <a:extLst>
                  <a:ext uri="{0D108BD9-81ED-4DB2-BD59-A6C34878D82A}">
                    <a16:rowId xmlns="" xmlns:a16="http://schemas.microsoft.com/office/drawing/2014/main" val="10003"/>
                  </a:ext>
                </a:extLst>
              </a:tr>
              <a:tr h="457149">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證照</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各群科皆重視取得專業證照</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rgbClr val="FBD1D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無強調</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rgbClr val="92D050"/>
                    </a:solidFill>
                  </a:tcPr>
                </a:tc>
                <a:extLst>
                  <a:ext uri="{0D108BD9-81ED-4DB2-BD59-A6C34878D82A}">
                    <a16:rowId xmlns="" xmlns:a16="http://schemas.microsoft.com/office/drawing/2014/main" val="10004"/>
                  </a:ext>
                </a:extLst>
              </a:tr>
              <a:tr h="787704">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升學考試</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四技二專統一入學測驗</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rgbClr val="FBD1D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大學學科能力測驗</a:t>
                      </a:r>
                      <a:endParaRPr kumimoji="0" lang="en-US" altLang="zh-TW" sz="2000" u="none" strike="noStrike" cap="none" normalizeH="0" baseline="0" dirty="0">
                        <a:ln>
                          <a:noFill/>
                        </a:ln>
                        <a:effectLst/>
                        <a:latin typeface="+mj-ea"/>
                        <a:ea typeface="+mj-ea"/>
                      </a:endParaRPr>
                    </a:p>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kern="1200" cap="none" normalizeH="0" baseline="0" dirty="0">
                          <a:ln>
                            <a:noFill/>
                          </a:ln>
                          <a:solidFill>
                            <a:schemeClr val="dk1"/>
                          </a:solidFill>
                          <a:effectLst/>
                          <a:latin typeface="+mj-ea"/>
                          <a:ea typeface="+mn-ea"/>
                          <a:cs typeface="+mn-cs"/>
                        </a:rPr>
                        <a:t>大學</a:t>
                      </a:r>
                      <a:r>
                        <a:rPr kumimoji="0" lang="zh-TW" altLang="en-US" sz="2000" u="none" strike="noStrike" cap="none" normalizeH="0" baseline="0" dirty="0">
                          <a:ln>
                            <a:noFill/>
                          </a:ln>
                          <a:effectLst/>
                          <a:latin typeface="+mj-ea"/>
                          <a:ea typeface="+mj-ea"/>
                        </a:rPr>
                        <a:t>指定科目考試</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rgbClr val="92D050"/>
                    </a:solidFill>
                  </a:tcPr>
                </a:tc>
                <a:extLst>
                  <a:ext uri="{0D108BD9-81ED-4DB2-BD59-A6C34878D82A}">
                    <a16:rowId xmlns="" xmlns:a16="http://schemas.microsoft.com/office/drawing/2014/main" val="10005"/>
                  </a:ext>
                </a:extLst>
              </a:tr>
              <a:tr h="787704">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未來發展</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出路明確，實務及技術能力強，所學與職場所需能力接軌</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rgbClr val="FBD1D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50000"/>
                        <a:buFontTx/>
                        <a:buNone/>
                        <a:tabLst/>
                      </a:pPr>
                      <a:r>
                        <a:rPr kumimoji="0" lang="zh-TW" altLang="en-US" sz="2000" u="none" strike="noStrike" cap="none" normalizeH="0" baseline="0" dirty="0">
                          <a:ln>
                            <a:noFill/>
                          </a:ln>
                          <a:effectLst/>
                          <a:latin typeface="+mj-ea"/>
                          <a:ea typeface="+mj-ea"/>
                        </a:rPr>
                        <a:t>基礎學科強，但所學於職場較無接軌，以研究型工作為主</a:t>
                      </a:r>
                      <a:endParaRPr kumimoji="0" lang="zh-TW" altLang="en-US" sz="2000" b="0" i="0" u="none" strike="noStrike" cap="none" normalizeH="0" baseline="0" dirty="0">
                        <a:ln>
                          <a:noFill/>
                        </a:ln>
                        <a:solidFill>
                          <a:srgbClr val="000000"/>
                        </a:solidFill>
                        <a:effectLst/>
                        <a:latin typeface="+mj-ea"/>
                        <a:ea typeface="+mj-ea"/>
                        <a:cs typeface="Arial Unicode MS" pitchFamily="34" charset="-120"/>
                      </a:endParaRPr>
                    </a:p>
                  </a:txBody>
                  <a:tcPr marL="72000" marR="72000" marT="36000" marB="36000" anchor="ctr" horzOverflow="overflow">
                    <a:solidFill>
                      <a:srgbClr val="92D050"/>
                    </a:solidFill>
                  </a:tcPr>
                </a:tc>
                <a:extLst>
                  <a:ext uri="{0D108BD9-81ED-4DB2-BD59-A6C34878D82A}">
                    <a16:rowId xmlns="" xmlns:a16="http://schemas.microsoft.com/office/drawing/2014/main" val="10006"/>
                  </a:ext>
                </a:extLst>
              </a:tr>
            </a:tbl>
          </a:graphicData>
        </a:graphic>
      </p:graphicFrame>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5085184"/>
            <a:ext cx="4896544" cy="1753141"/>
          </a:xfrm>
          <a:prstGeom prst="rect">
            <a:avLst/>
          </a:prstGeom>
        </p:spPr>
      </p:pic>
      <p:sp>
        <p:nvSpPr>
          <p:cNvPr id="5" name="標題 1"/>
          <p:cNvSpPr txBox="1">
            <a:spLocks/>
          </p:cNvSpPr>
          <p:nvPr/>
        </p:nvSpPr>
        <p:spPr bwMode="auto">
          <a:xfrm>
            <a:off x="0" y="0"/>
            <a:ext cx="9144000" cy="980728"/>
          </a:xfrm>
          <a:prstGeom prst="rect">
            <a:avLst/>
          </a:prstGeom>
          <a:solidFill>
            <a:schemeClr val="accent3">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高職與高中進路比較</a:t>
            </a:r>
          </a:p>
        </p:txBody>
      </p:sp>
    </p:spTree>
    <p:extLst>
      <p:ext uri="{BB962C8B-B14F-4D97-AF65-F5344CB8AC3E}">
        <p14:creationId xmlns:p14="http://schemas.microsoft.com/office/powerpoint/2010/main" val="88432637"/>
      </p:ext>
    </p:extLst>
  </p:cSld>
  <p:clrMapOvr>
    <a:masterClrMapping/>
  </p:clrMapOvr>
  <p:transition spd="slow">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a:xfrm>
            <a:off x="179512" y="1260000"/>
            <a:ext cx="8784976" cy="4525963"/>
          </a:xfrm>
          <a:prstGeom prst="rect">
            <a:avLst/>
          </a:prstGeom>
        </p:spPr>
        <p:txBody>
          <a:bodyPr vert="horz" rtlCol="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spcBef>
                <a:spcPts val="0"/>
              </a:spcBef>
              <a:spcAft>
                <a:spcPts val="600"/>
              </a:spcAft>
              <a:buSzPct val="100000"/>
              <a:buFont typeface="Arial" panose="020B0604020202020204" pitchFamily="34" charset="0"/>
              <a:buChar char="•"/>
              <a:defRPr/>
            </a:pPr>
            <a:r>
              <a:rPr lang="zh-TW" altLang="en-US" sz="3200" dirty="0">
                <a:solidFill>
                  <a:srgbClr val="FF0000"/>
                </a:solidFill>
                <a:latin typeface="+mj-ea"/>
                <a:ea typeface="+mj-ea"/>
              </a:rPr>
              <a:t>列清單</a:t>
            </a:r>
            <a:r>
              <a:rPr lang="zh-TW" altLang="en-US" sz="3200" dirty="0">
                <a:latin typeface="+mj-ea"/>
                <a:ea typeface="+mj-ea"/>
              </a:rPr>
              <a:t>：以刪去法把不想念及不適合的學校去除，刪到約</a:t>
            </a:r>
            <a:r>
              <a:rPr lang="en-US" altLang="zh-TW" sz="3200" dirty="0">
                <a:latin typeface="+mj-ea"/>
                <a:ea typeface="+mj-ea"/>
              </a:rPr>
              <a:t>20</a:t>
            </a:r>
            <a:r>
              <a:rPr lang="zh-TW" altLang="en-US" sz="3200" dirty="0">
                <a:latin typeface="+mj-ea"/>
                <a:ea typeface="+mj-ea"/>
              </a:rPr>
              <a:t>個。</a:t>
            </a:r>
          </a:p>
          <a:p>
            <a:pPr fontAlgn="auto">
              <a:spcBef>
                <a:spcPts val="0"/>
              </a:spcBef>
              <a:spcAft>
                <a:spcPts val="600"/>
              </a:spcAft>
              <a:buSzPct val="100000"/>
              <a:buFont typeface="Arial" panose="020B0604020202020204" pitchFamily="34" charset="0"/>
              <a:buChar char="•"/>
              <a:defRPr/>
            </a:pPr>
            <a:r>
              <a:rPr lang="zh-TW" altLang="en-US" sz="3200" dirty="0">
                <a:solidFill>
                  <a:srgbClr val="FF0000"/>
                </a:solidFill>
                <a:latin typeface="+mj-ea"/>
                <a:ea typeface="+mj-ea"/>
              </a:rPr>
              <a:t>排序</a:t>
            </a:r>
            <a:r>
              <a:rPr lang="zh-TW" altLang="en-US" sz="3200" dirty="0">
                <a:latin typeface="+mj-ea"/>
                <a:ea typeface="+mj-ea"/>
              </a:rPr>
              <a:t>：把清單上留下來的學校以最有希望上、最想讀或是離家遠近，把學校分區段排序。</a:t>
            </a:r>
          </a:p>
          <a:p>
            <a:pPr fontAlgn="auto">
              <a:spcBef>
                <a:spcPts val="0"/>
              </a:spcBef>
              <a:spcAft>
                <a:spcPts val="600"/>
              </a:spcAft>
              <a:buSzPct val="100000"/>
              <a:buFont typeface="Arial" panose="020B0604020202020204" pitchFamily="34" charset="0"/>
              <a:buChar char="•"/>
              <a:defRPr/>
            </a:pPr>
            <a:r>
              <a:rPr lang="zh-TW" altLang="en-US" sz="3200" dirty="0">
                <a:solidFill>
                  <a:srgbClr val="FF0000"/>
                </a:solidFill>
                <a:latin typeface="+mj-ea"/>
                <a:ea typeface="+mj-ea"/>
              </a:rPr>
              <a:t>微調志願序</a:t>
            </a:r>
            <a:r>
              <a:rPr lang="zh-TW" altLang="en-US" sz="3200" dirty="0">
                <a:latin typeface="+mj-ea"/>
              </a:rPr>
              <a:t>：</a:t>
            </a:r>
            <a:r>
              <a:rPr lang="zh-TW" altLang="en-US" sz="3200" dirty="0">
                <a:latin typeface="+mj-ea"/>
                <a:ea typeface="+mj-ea"/>
              </a:rPr>
              <a:t>於取得會考成績後，考量自己未來出路及興趣，</a:t>
            </a:r>
            <a:r>
              <a:rPr lang="zh-TW" altLang="en-US" sz="3200" dirty="0">
                <a:solidFill>
                  <a:srgbClr val="FF0000"/>
                </a:solidFill>
                <a:latin typeface="+mj-ea"/>
                <a:ea typeface="+mj-ea"/>
              </a:rPr>
              <a:t>務實地選出前</a:t>
            </a:r>
            <a:r>
              <a:rPr lang="en-US" altLang="zh-TW" sz="3200" dirty="0">
                <a:solidFill>
                  <a:srgbClr val="FF0000"/>
                </a:solidFill>
                <a:latin typeface="+mj-ea"/>
                <a:ea typeface="+mj-ea"/>
              </a:rPr>
              <a:t>10</a:t>
            </a:r>
            <a:r>
              <a:rPr lang="zh-TW" altLang="en-US" sz="3200" dirty="0">
                <a:solidFill>
                  <a:srgbClr val="FF0000"/>
                </a:solidFill>
                <a:latin typeface="+mj-ea"/>
                <a:ea typeface="+mj-ea"/>
              </a:rPr>
              <a:t>個最關鍵的志願</a:t>
            </a:r>
            <a:r>
              <a:rPr lang="zh-TW" altLang="en-US" sz="3200" dirty="0">
                <a:latin typeface="+mj-ea"/>
                <a:ea typeface="+mj-ea"/>
              </a:rPr>
              <a:t>，再把自己最有希望上、且最想讀的學校排第一志願。</a:t>
            </a:r>
          </a:p>
        </p:txBody>
      </p:sp>
      <p:sp>
        <p:nvSpPr>
          <p:cNvPr id="5" name="標題 1"/>
          <p:cNvSpPr txBox="1">
            <a:spLocks/>
          </p:cNvSpPr>
          <p:nvPr/>
        </p:nvSpPr>
        <p:spPr bwMode="auto">
          <a:xfrm>
            <a:off x="0" y="0"/>
            <a:ext cx="9144000" cy="980728"/>
          </a:xfrm>
          <a:prstGeom prst="rect">
            <a:avLst/>
          </a:prstGeom>
          <a:solidFill>
            <a:schemeClr val="accent3">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選填志願三部曲</a:t>
            </a:r>
          </a:p>
        </p:txBody>
      </p:sp>
    </p:spTree>
    <p:extLst>
      <p:ext uri="{BB962C8B-B14F-4D97-AF65-F5344CB8AC3E}">
        <p14:creationId xmlns:p14="http://schemas.microsoft.com/office/powerpoint/2010/main" val="500900338"/>
      </p:ext>
    </p:extLst>
  </p:cSld>
  <p:clrMapOvr>
    <a:masterClrMapping/>
  </p:clrMapOvr>
  <p:transition spd="slow">
    <p:push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FD7274C5-7B2C-4584-AA0E-20208F1CE059}"/>
              </a:ext>
            </a:extLst>
          </p:cNvPr>
          <p:cNvSpPr>
            <a:spLocks noGrp="1"/>
          </p:cNvSpPr>
          <p:nvPr>
            <p:ph idx="1"/>
          </p:nvPr>
        </p:nvSpPr>
        <p:spPr>
          <a:xfrm>
            <a:off x="467544" y="1340768"/>
            <a:ext cx="8229600" cy="4277071"/>
          </a:xfrm>
        </p:spPr>
        <p:txBody>
          <a:bodyPr>
            <a:normAutofit/>
          </a:bodyPr>
          <a:lstStyle/>
          <a:p>
            <a:r>
              <a:rPr lang="en-US" altLang="zh-TW" b="1" dirty="0">
                <a:solidFill>
                  <a:schemeClr val="accent2"/>
                </a:solidFill>
              </a:rPr>
              <a:t>【</a:t>
            </a:r>
            <a:r>
              <a:rPr lang="zh-TW" altLang="en-US" b="1" dirty="0">
                <a:solidFill>
                  <a:schemeClr val="accent2"/>
                </a:solidFill>
              </a:rPr>
              <a:t>考招分離</a:t>
            </a:r>
            <a:r>
              <a:rPr lang="en-US" altLang="zh-TW" b="1" dirty="0">
                <a:solidFill>
                  <a:schemeClr val="accent2"/>
                </a:solidFill>
              </a:rPr>
              <a:t>】</a:t>
            </a:r>
            <a:r>
              <a:rPr lang="zh-TW" altLang="en-US" dirty="0"/>
              <a:t>，請注意各入學管道重要日程及簡章。</a:t>
            </a:r>
            <a:r>
              <a:rPr lang="zh-TW" altLang="en-US" dirty="0">
                <a:solidFill>
                  <a:srgbClr val="0000FF"/>
                </a:solidFill>
              </a:rPr>
              <a:t>報名國中教育會考，不意謂報名入學管道。</a:t>
            </a:r>
            <a:endParaRPr lang="en-US" altLang="zh-TW" dirty="0">
              <a:solidFill>
                <a:srgbClr val="0000FF"/>
              </a:solidFill>
            </a:endParaRPr>
          </a:p>
          <a:p>
            <a:pPr lvl="1"/>
            <a:r>
              <a:rPr lang="zh-TW" altLang="en-US" dirty="0"/>
              <a:t>有許多管道不採計國中教育會考</a:t>
            </a:r>
            <a:endParaRPr lang="en-US" altLang="zh-TW" dirty="0"/>
          </a:p>
          <a:p>
            <a:pPr lvl="2"/>
            <a:r>
              <a:rPr lang="zh-TW" altLang="en-US" dirty="0"/>
              <a:t>科學班甄選入學</a:t>
            </a:r>
            <a:endParaRPr lang="en-US" altLang="zh-TW" dirty="0"/>
          </a:p>
          <a:p>
            <a:pPr lvl="2"/>
            <a:r>
              <a:rPr lang="zh-TW" altLang="en-US" dirty="0"/>
              <a:t>技優甄審入學</a:t>
            </a:r>
            <a:endParaRPr lang="en-US" altLang="zh-TW" dirty="0"/>
          </a:p>
          <a:p>
            <a:pPr lvl="2"/>
            <a:r>
              <a:rPr lang="zh-TW" altLang="en-US" dirty="0"/>
              <a:t>實用技能學程、建教合作班</a:t>
            </a:r>
            <a:endParaRPr lang="en-US" altLang="zh-TW" dirty="0"/>
          </a:p>
          <a:p>
            <a:pPr lvl="2"/>
            <a:endParaRPr lang="en-US" altLang="zh-TW" dirty="0"/>
          </a:p>
          <a:p>
            <a:pPr marL="109728" indent="0">
              <a:buNone/>
            </a:pPr>
            <a:r>
              <a:rPr lang="zh-TW" altLang="en-US" dirty="0"/>
              <a:t>請學生及家長注意</a:t>
            </a:r>
            <a:r>
              <a:rPr lang="en-US" altLang="zh-TW" dirty="0"/>
              <a:t>!!</a:t>
            </a:r>
            <a:r>
              <a:rPr lang="zh-TW" altLang="en-US" dirty="0"/>
              <a:t>參加之入學管道</a:t>
            </a:r>
            <a:r>
              <a:rPr lang="en-US" altLang="zh-TW" dirty="0"/>
              <a:t>【</a:t>
            </a:r>
            <a:r>
              <a:rPr lang="zh-TW" altLang="en-US" dirty="0"/>
              <a:t>報到與放棄錄取資格</a:t>
            </a:r>
            <a:r>
              <a:rPr lang="en-US" altLang="zh-TW" dirty="0"/>
              <a:t>】</a:t>
            </a:r>
            <a:r>
              <a:rPr lang="zh-TW" altLang="en-US" dirty="0"/>
              <a:t>時間</a:t>
            </a:r>
            <a:endParaRPr lang="en-US" altLang="zh-TW" dirty="0"/>
          </a:p>
          <a:p>
            <a:endParaRPr lang="en-US" altLang="zh-TW" dirty="0"/>
          </a:p>
          <a:p>
            <a:endParaRPr lang="en-US" altLang="zh-TW" dirty="0"/>
          </a:p>
          <a:p>
            <a:endParaRPr lang="en-US" altLang="zh-TW" dirty="0"/>
          </a:p>
          <a:p>
            <a:pPr marL="0" indent="0">
              <a:buNone/>
            </a:pPr>
            <a:endParaRPr lang="en-US" altLang="zh-TW" dirty="0"/>
          </a:p>
          <a:p>
            <a:pPr marL="0" indent="0">
              <a:buNone/>
            </a:pPr>
            <a:endParaRPr lang="zh-TW" altLang="en-US" dirty="0"/>
          </a:p>
        </p:txBody>
      </p:sp>
      <p:sp>
        <p:nvSpPr>
          <p:cNvPr id="2" name="標題 1">
            <a:extLst>
              <a:ext uri="{FF2B5EF4-FFF2-40B4-BE49-F238E27FC236}">
                <a16:creationId xmlns="" xmlns:a16="http://schemas.microsoft.com/office/drawing/2014/main" id="{CD9A522C-D149-41DD-AA64-5F82E0B3729C}"/>
              </a:ext>
            </a:extLst>
          </p:cNvPr>
          <p:cNvSpPr>
            <a:spLocks noGrp="1"/>
          </p:cNvSpPr>
          <p:nvPr>
            <p:ph type="title"/>
          </p:nvPr>
        </p:nvSpPr>
        <p:spPr/>
        <p:txBody>
          <a:bodyPr/>
          <a:lstStyle/>
          <a:p>
            <a:pPr algn="l"/>
            <a:r>
              <a:rPr lang="zh-TW" altLang="en-US" dirty="0"/>
              <a:t>學生及家長需注意事項</a:t>
            </a:r>
          </a:p>
        </p:txBody>
      </p:sp>
      <p:sp>
        <p:nvSpPr>
          <p:cNvPr id="4" name="矩形 3">
            <a:extLst>
              <a:ext uri="{FF2B5EF4-FFF2-40B4-BE49-F238E27FC236}">
                <a16:creationId xmlns="" xmlns:a16="http://schemas.microsoft.com/office/drawing/2014/main" id="{1DE01A08-B8B9-43BA-822E-BD11164356D5}"/>
              </a:ext>
            </a:extLst>
          </p:cNvPr>
          <p:cNvSpPr/>
          <p:nvPr/>
        </p:nvSpPr>
        <p:spPr>
          <a:xfrm>
            <a:off x="899592" y="5157192"/>
            <a:ext cx="7560840"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dirty="0"/>
              <a:t>招生簡章中通常都會有一段話：</a:t>
            </a:r>
            <a:endParaRPr lang="en-US" altLang="zh-TW" dirty="0"/>
          </a:p>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經任一管道錄取且報到學生，需於其招生簡章所規定之放棄錄取資格期限內，完成放棄錄取資格，始得報名</a:t>
            </a:r>
            <a:r>
              <a:rPr lang="en-US" altLang="zh-TW" sz="20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7974407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70EEBFB2-BBE5-49AD-8187-C584384F0833}"/>
              </a:ext>
            </a:extLst>
          </p:cNvPr>
          <p:cNvSpPr>
            <a:spLocks noGrp="1"/>
          </p:cNvSpPr>
          <p:nvPr>
            <p:ph idx="1"/>
          </p:nvPr>
        </p:nvSpPr>
        <p:spPr>
          <a:xfrm>
            <a:off x="457200" y="1196752"/>
            <a:ext cx="8291264" cy="5661248"/>
          </a:xfrm>
        </p:spPr>
        <p:txBody>
          <a:bodyPr>
            <a:normAutofit/>
          </a:bodyPr>
          <a:lstStyle/>
          <a:p>
            <a:r>
              <a:rPr lang="zh-TW" altLang="en-US" sz="2500" dirty="0">
                <a:solidFill>
                  <a:schemeClr val="accent2"/>
                </a:solidFill>
              </a:rPr>
              <a:t>對於沒有簡章或不符合簡章招生規定之行為，勿隨意同意招生學校就讀。</a:t>
            </a:r>
            <a:endParaRPr lang="en-US" altLang="zh-TW" sz="2500" dirty="0">
              <a:solidFill>
                <a:schemeClr val="accent2"/>
              </a:solidFill>
            </a:endParaRPr>
          </a:p>
          <a:p>
            <a:pPr lvl="1"/>
            <a:r>
              <a:rPr lang="zh-TW" altLang="en-US" dirty="0"/>
              <a:t>保管好畢業證書。</a:t>
            </a:r>
            <a:endParaRPr lang="en-US" altLang="zh-TW" dirty="0"/>
          </a:p>
          <a:p>
            <a:pPr lvl="1"/>
            <a:r>
              <a:rPr lang="zh-TW" altLang="en-US" dirty="0"/>
              <a:t>勿隨意繳交入學相關費用。</a:t>
            </a:r>
            <a:endParaRPr lang="en-US" altLang="zh-TW" dirty="0"/>
          </a:p>
          <a:p>
            <a:pPr lvl="1"/>
            <a:r>
              <a:rPr lang="zh-TW" altLang="en-US" dirty="0"/>
              <a:t>有問題請向主管機關或主委學校反應，請求協助。</a:t>
            </a:r>
            <a:endParaRPr lang="en-US" altLang="zh-TW" dirty="0"/>
          </a:p>
          <a:p>
            <a:r>
              <a:rPr lang="en-US" altLang="zh-TW" sz="2500" dirty="0">
                <a:solidFill>
                  <a:schemeClr val="accent2"/>
                </a:solidFill>
              </a:rPr>
              <a:t>108</a:t>
            </a:r>
            <a:r>
              <a:rPr lang="zh-TW" altLang="en-US" sz="2500" dirty="0">
                <a:solidFill>
                  <a:schemeClr val="accent2"/>
                </a:solidFill>
              </a:rPr>
              <a:t>學年度開始實施十二年國民基本教育課程綱要總綱。</a:t>
            </a:r>
            <a:endParaRPr lang="en-US" altLang="zh-TW" sz="2500" dirty="0">
              <a:solidFill>
                <a:schemeClr val="accent2"/>
              </a:solidFill>
            </a:endParaRPr>
          </a:p>
          <a:p>
            <a:pPr lvl="1"/>
            <a:r>
              <a:rPr lang="zh-TW" altLang="en-US" dirty="0"/>
              <a:t>高級中等學校課程有很大的改變</a:t>
            </a:r>
            <a:endParaRPr lang="en-US" altLang="zh-TW" dirty="0"/>
          </a:p>
          <a:p>
            <a:pPr lvl="2"/>
            <a:r>
              <a:rPr lang="zh-TW" altLang="en-US" dirty="0"/>
              <a:t>素養導向，自發、互動、共好</a:t>
            </a:r>
            <a:endParaRPr lang="en-US" altLang="zh-TW" dirty="0"/>
          </a:p>
          <a:p>
            <a:pPr lvl="1"/>
            <a:r>
              <a:rPr lang="zh-TW" altLang="en-US" dirty="0"/>
              <a:t>入學的學生，在升大學或技術校院的制度有很大的變革</a:t>
            </a:r>
            <a:endParaRPr lang="en-US" altLang="zh-TW" dirty="0"/>
          </a:p>
          <a:p>
            <a:pPr lvl="2"/>
            <a:r>
              <a:rPr lang="zh-TW" altLang="en-US" dirty="0"/>
              <a:t>學習歷程的參採</a:t>
            </a:r>
            <a:endParaRPr lang="en-US" altLang="zh-TW" dirty="0"/>
          </a:p>
          <a:p>
            <a:pPr lvl="2"/>
            <a:r>
              <a:rPr lang="zh-TW" altLang="en-US" dirty="0"/>
              <a:t>學測及分科考試之科目及範圍均有變動</a:t>
            </a:r>
            <a:endParaRPr lang="en-US" altLang="zh-TW" dirty="0"/>
          </a:p>
          <a:p>
            <a:pPr lvl="2"/>
            <a:r>
              <a:rPr lang="zh-TW" altLang="en-US" dirty="0"/>
              <a:t>入學管道</a:t>
            </a:r>
            <a:endParaRPr lang="en-US" altLang="zh-TW" dirty="0"/>
          </a:p>
          <a:p>
            <a:pPr marL="365760" lvl="1" indent="-256032">
              <a:spcBef>
                <a:spcPts val="400"/>
              </a:spcBef>
              <a:buSzPct val="68000"/>
              <a:buFont typeface="Wingdings 3"/>
              <a:buChar char=""/>
            </a:pPr>
            <a:r>
              <a:rPr lang="zh-TW" altLang="en-US" sz="2500" dirty="0">
                <a:solidFill>
                  <a:schemeClr val="accent2"/>
                </a:solidFill>
              </a:rPr>
              <a:t>請學生及家長於入學高級中等學校後，務必注意各高級中等學校的宣導。</a:t>
            </a:r>
            <a:endParaRPr lang="en-US" altLang="zh-TW" dirty="0"/>
          </a:p>
          <a:p>
            <a:endParaRPr lang="zh-TW" altLang="en-US" dirty="0"/>
          </a:p>
        </p:txBody>
      </p:sp>
      <p:sp>
        <p:nvSpPr>
          <p:cNvPr id="2" name="標題 1">
            <a:extLst>
              <a:ext uri="{FF2B5EF4-FFF2-40B4-BE49-F238E27FC236}">
                <a16:creationId xmlns="" xmlns:a16="http://schemas.microsoft.com/office/drawing/2014/main" id="{1A2C07F0-1EA5-4CF5-B7C3-9E5C69C6E609}"/>
              </a:ext>
            </a:extLst>
          </p:cNvPr>
          <p:cNvSpPr>
            <a:spLocks noGrp="1"/>
          </p:cNvSpPr>
          <p:nvPr>
            <p:ph type="title"/>
          </p:nvPr>
        </p:nvSpPr>
        <p:spPr/>
        <p:txBody>
          <a:bodyPr/>
          <a:lstStyle/>
          <a:p>
            <a:r>
              <a:rPr lang="zh-TW" altLang="en-US" dirty="0"/>
              <a:t>學生及家長需注意事項</a:t>
            </a:r>
          </a:p>
        </p:txBody>
      </p:sp>
    </p:spTree>
    <p:extLst>
      <p:ext uri="{BB962C8B-B14F-4D97-AF65-F5344CB8AC3E}">
        <p14:creationId xmlns:p14="http://schemas.microsoft.com/office/powerpoint/2010/main" val="322820251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251520" y="2132856"/>
            <a:ext cx="8640960" cy="1728192"/>
          </a:xfrm>
          <a:effectLst>
            <a:outerShdw blurRad="50800" dist="38100" dir="2700000" algn="tl" rotWithShape="0">
              <a:srgbClr val="000000">
                <a:alpha val="39998"/>
              </a:srgbClr>
            </a:outerShdw>
          </a:effectLst>
        </p:spPr>
        <p:txBody>
          <a:bodyPr anchor="ctr" anchorCtr="0">
            <a:normAutofit/>
          </a:bodyPr>
          <a:lstStyle/>
          <a:p>
            <a:pPr algn="ctr">
              <a:defRPr/>
            </a:pPr>
            <a:r>
              <a:rPr lang="zh-TW" altLang="en-US" sz="4400" dirty="0">
                <a:solidFill>
                  <a:srgbClr val="0000FF"/>
                </a:solidFill>
                <a:effectLst/>
                <a:latin typeface="微軟正黑體" panose="020B0604030504040204" pitchFamily="34" charset="-120"/>
              </a:rPr>
              <a:t/>
            </a:r>
            <a:br>
              <a:rPr lang="zh-TW" altLang="en-US" sz="4400" dirty="0">
                <a:solidFill>
                  <a:srgbClr val="0000FF"/>
                </a:solidFill>
                <a:effectLst/>
                <a:latin typeface="微軟正黑體" panose="020B0604030504040204" pitchFamily="34" charset="-120"/>
              </a:rPr>
            </a:br>
            <a:r>
              <a:rPr lang="en-US" altLang="zh-TW" sz="4400" dirty="0">
                <a:solidFill>
                  <a:srgbClr val="0000FF"/>
                </a:solidFill>
                <a:effectLst/>
                <a:latin typeface="微軟正黑體" panose="020B0604030504040204" pitchFamily="34" charset="-120"/>
              </a:rPr>
              <a:t>6. </a:t>
            </a:r>
            <a:r>
              <a:rPr lang="zh-TW" altLang="en-US" sz="4400" dirty="0">
                <a:solidFill>
                  <a:srgbClr val="0000FF"/>
                </a:solidFill>
                <a:effectLst/>
                <a:latin typeface="微軟正黑體" panose="020B0604030504040204" pitchFamily="34" charset="-120"/>
              </a:rPr>
              <a:t>諮詢專線、網路、問卷與結語</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9688"/>
            <a:ext cx="3586840" cy="2808312"/>
          </a:xfrm>
          <a:prstGeom prst="rect">
            <a:avLst/>
          </a:prstGeom>
        </p:spPr>
      </p:pic>
      <p:pic>
        <p:nvPicPr>
          <p:cNvPr id="6" name="圖片 5" descr="C:\Users\user\Desktop\linyichun\08-108全國免試\LOGO\108免試logo-02.png"/>
          <p:cNvPicPr/>
          <p:nvPr/>
        </p:nvPicPr>
        <p:blipFill rotWithShape="1">
          <a:blip r:embed="rId4" cstate="print">
            <a:extLst>
              <a:ext uri="{28A0092B-C50C-407E-A947-70E740481C1C}">
                <a14:useLocalDpi xmlns:a14="http://schemas.microsoft.com/office/drawing/2010/main" val="0"/>
              </a:ext>
            </a:extLst>
          </a:blip>
          <a:srcRect l="12351" t="11121" r="7370" b="12623"/>
          <a:stretch/>
        </p:blipFill>
        <p:spPr bwMode="auto">
          <a:xfrm>
            <a:off x="7236296" y="260648"/>
            <a:ext cx="1487240" cy="1371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07794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a:xfrm>
            <a:off x="179512" y="1260000"/>
            <a:ext cx="8784976" cy="4525963"/>
          </a:xfrm>
          <a:prstGeom prst="rect">
            <a:avLst/>
          </a:prstGeom>
        </p:spPr>
        <p:txBody>
          <a:bodyPr vert="horz" rtlCol="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spcBef>
                <a:spcPts val="0"/>
              </a:spcBef>
              <a:spcAft>
                <a:spcPts val="600"/>
              </a:spcAft>
              <a:buSzPct val="100000"/>
              <a:buFont typeface="Arial" panose="020B0604020202020204" pitchFamily="34" charset="0"/>
              <a:buChar char="•"/>
              <a:defRPr/>
            </a:pPr>
            <a:r>
              <a:rPr lang="zh-TW" altLang="en-US" sz="2800" dirty="0">
                <a:latin typeface="+mj-ea"/>
                <a:ea typeface="+mj-ea"/>
              </a:rPr>
              <a:t>諮詢專線：</a:t>
            </a:r>
          </a:p>
          <a:p>
            <a:pPr lvl="1" fontAlgn="auto">
              <a:spcBef>
                <a:spcPts val="0"/>
              </a:spcBef>
              <a:spcAft>
                <a:spcPts val="600"/>
              </a:spcAft>
              <a:buSzPct val="100000"/>
              <a:buFont typeface="Arial" panose="020B0604020202020204" pitchFamily="34" charset="0"/>
              <a:buChar char="•"/>
              <a:defRPr/>
            </a:pPr>
            <a:r>
              <a:rPr lang="zh-TW" altLang="en-US" sz="2400" dirty="0">
                <a:latin typeface="+mj-ea"/>
                <a:ea typeface="+mj-ea"/>
              </a:rPr>
              <a:t>教育部設立免付費諮詢專線 </a:t>
            </a:r>
            <a:r>
              <a:rPr lang="en-US" altLang="zh-TW" sz="2400" dirty="0">
                <a:solidFill>
                  <a:srgbClr val="FF0000"/>
                </a:solidFill>
                <a:latin typeface="+mj-ea"/>
                <a:ea typeface="+mj-ea"/>
              </a:rPr>
              <a:t>0800-012580</a:t>
            </a:r>
          </a:p>
          <a:p>
            <a:pPr lvl="1" fontAlgn="auto">
              <a:spcBef>
                <a:spcPts val="0"/>
              </a:spcBef>
              <a:spcAft>
                <a:spcPts val="600"/>
              </a:spcAft>
              <a:buSzPct val="100000"/>
              <a:buFont typeface="Arial" panose="020B0604020202020204" pitchFamily="34" charset="0"/>
              <a:buChar char="•"/>
              <a:defRPr/>
            </a:pPr>
            <a:r>
              <a:rPr lang="zh-TW" altLang="en-US" sz="2400" dirty="0">
                <a:latin typeface="+mj-ea"/>
                <a:ea typeface="+mj-ea"/>
              </a:rPr>
              <a:t>雲林縣：</a:t>
            </a:r>
            <a:r>
              <a:rPr lang="en-US" altLang="zh-TW" sz="2400" dirty="0">
                <a:solidFill>
                  <a:srgbClr val="FF0000"/>
                </a:solidFill>
                <a:latin typeface="+mj-ea"/>
                <a:ea typeface="+mj-ea"/>
              </a:rPr>
              <a:t>05-5522415</a:t>
            </a:r>
          </a:p>
          <a:p>
            <a:pPr lvl="1" fontAlgn="auto">
              <a:spcBef>
                <a:spcPts val="0"/>
              </a:spcBef>
              <a:spcAft>
                <a:spcPts val="600"/>
              </a:spcAft>
              <a:buSzPct val="100000"/>
              <a:buFont typeface="Arial" panose="020B0604020202020204" pitchFamily="34" charset="0"/>
              <a:buChar char="•"/>
              <a:defRPr/>
            </a:pPr>
            <a:r>
              <a:rPr lang="zh-TW" altLang="en-US" sz="2400" dirty="0">
                <a:latin typeface="+mj-ea"/>
                <a:ea typeface="+mj-ea"/>
              </a:rPr>
              <a:t>各國中教務處或輔導處</a:t>
            </a:r>
          </a:p>
          <a:p>
            <a:pPr fontAlgn="auto">
              <a:spcBef>
                <a:spcPts val="0"/>
              </a:spcBef>
              <a:spcAft>
                <a:spcPts val="600"/>
              </a:spcAft>
              <a:buSzPct val="100000"/>
              <a:buFont typeface="Arial" panose="020B0604020202020204" pitchFamily="34" charset="0"/>
              <a:buChar char="•"/>
              <a:defRPr/>
            </a:pPr>
            <a:r>
              <a:rPr lang="zh-TW" altLang="en-US" sz="2800" dirty="0">
                <a:latin typeface="+mj-ea"/>
                <a:ea typeface="+mj-ea"/>
              </a:rPr>
              <a:t>網站：</a:t>
            </a:r>
          </a:p>
          <a:p>
            <a:pPr lvl="1" fontAlgn="auto">
              <a:spcBef>
                <a:spcPts val="0"/>
              </a:spcBef>
              <a:spcAft>
                <a:spcPts val="600"/>
              </a:spcAft>
              <a:buSzPct val="100000"/>
              <a:buFont typeface="Arial" panose="020B0604020202020204" pitchFamily="34" charset="0"/>
              <a:buChar char="•"/>
              <a:defRPr/>
            </a:pPr>
            <a:r>
              <a:rPr lang="zh-TW" altLang="en-US" sz="2400" dirty="0">
                <a:latin typeface="+mj-ea"/>
                <a:ea typeface="+mj-ea"/>
              </a:rPr>
              <a:t>教育部十二年國民基本教育網：</a:t>
            </a:r>
            <a:r>
              <a:rPr lang="en-US" altLang="zh-TW" sz="2400" dirty="0">
                <a:latin typeface="+mj-ea"/>
                <a:ea typeface="+mj-ea"/>
              </a:rPr>
              <a:t>http://12basic.edu.tw/</a:t>
            </a:r>
          </a:p>
          <a:p>
            <a:pPr lvl="1" fontAlgn="auto">
              <a:spcBef>
                <a:spcPts val="0"/>
              </a:spcBef>
              <a:spcAft>
                <a:spcPts val="600"/>
              </a:spcAft>
              <a:buSzPct val="100000"/>
              <a:buFont typeface="Arial" panose="020B0604020202020204" pitchFamily="34" charset="0"/>
              <a:buChar char="•"/>
              <a:defRPr/>
            </a:pPr>
            <a:r>
              <a:rPr lang="zh-TW" altLang="en-US" sz="2400" dirty="0">
                <a:latin typeface="+mj-ea"/>
                <a:ea typeface="+mj-ea"/>
              </a:rPr>
              <a:t>教育部</a:t>
            </a:r>
            <a:r>
              <a:rPr lang="en-US" altLang="zh-TW" sz="2400" dirty="0">
                <a:latin typeface="+mj-ea"/>
                <a:ea typeface="+mj-ea"/>
              </a:rPr>
              <a:t>12</a:t>
            </a:r>
            <a:r>
              <a:rPr lang="zh-TW" altLang="en-US" sz="2400" dirty="0">
                <a:latin typeface="+mj-ea"/>
                <a:ea typeface="+mj-ea"/>
              </a:rPr>
              <a:t>年國民基本教育適性入學宣導網</a:t>
            </a:r>
            <a:r>
              <a:rPr lang="zh-TW" altLang="en-US" sz="2400" dirty="0">
                <a:latin typeface="+mj-ea"/>
              </a:rPr>
              <a:t>： </a:t>
            </a:r>
            <a:r>
              <a:rPr lang="en-US" altLang="zh-TW" sz="2400" dirty="0">
                <a:latin typeface="+mj-ea"/>
                <a:ea typeface="+mj-ea"/>
              </a:rPr>
              <a:t>http://adapt.k12ea.gov.tw/</a:t>
            </a:r>
          </a:p>
          <a:p>
            <a:pPr lvl="1" fontAlgn="auto">
              <a:spcBef>
                <a:spcPts val="0"/>
              </a:spcBef>
              <a:spcAft>
                <a:spcPts val="600"/>
              </a:spcAft>
              <a:buSzPct val="100000"/>
              <a:buFont typeface="Arial" panose="020B0604020202020204" pitchFamily="34" charset="0"/>
              <a:buChar char="•"/>
              <a:defRPr/>
            </a:pPr>
            <a:r>
              <a:rPr lang="zh-TW" altLang="en-US" sz="2400" dirty="0">
                <a:latin typeface="+mj-ea"/>
                <a:ea typeface="+mj-ea"/>
              </a:rPr>
              <a:t>雲林縣 十二年國民基本教育網</a:t>
            </a:r>
            <a:r>
              <a:rPr lang="zh-TW" altLang="en-US" sz="2400" dirty="0">
                <a:latin typeface="+mj-ea"/>
              </a:rPr>
              <a:t>： </a:t>
            </a:r>
            <a:r>
              <a:rPr lang="en-US" altLang="zh-TW" sz="2400" dirty="0">
                <a:latin typeface="+mj-ea"/>
                <a:ea typeface="+mj-ea"/>
              </a:rPr>
              <a:t>https://sites.google.com/a/ms.tnjh.ylc.edu.tw/ylc12/home</a:t>
            </a:r>
          </a:p>
        </p:txBody>
      </p:sp>
      <p:sp>
        <p:nvSpPr>
          <p:cNvPr id="5" name="標題 1"/>
          <p:cNvSpPr txBox="1">
            <a:spLocks/>
          </p:cNvSpPr>
          <p:nvPr/>
        </p:nvSpPr>
        <p:spPr bwMode="auto">
          <a:xfrm>
            <a:off x="0" y="0"/>
            <a:ext cx="9144000" cy="980728"/>
          </a:xfrm>
          <a:prstGeom prst="rect">
            <a:avLst/>
          </a:prstGeom>
          <a:solidFill>
            <a:schemeClr val="accent4">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諮詢專線、網站</a:t>
            </a:r>
          </a:p>
        </p:txBody>
      </p:sp>
      <p:pic>
        <p:nvPicPr>
          <p:cNvPr id="4" name="圖片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38095" y1="29688" x2="38095" y2="29688"/>
                        <a14:foregroundMark x1="39524" y1="31510" x2="39524" y2="31510"/>
                        <a14:foregroundMark x1="49048" y1="29427" x2="49048" y2="29427"/>
                        <a14:foregroundMark x1="51667" y1="25000" x2="51667" y2="25000"/>
                        <a14:foregroundMark x1="87857" y1="62240" x2="87857" y2="62240"/>
                        <a14:foregroundMark x1="87143" y1="60156" x2="87143" y2="60156"/>
                        <a14:foregroundMark x1="87619" y1="66146" x2="87619" y2="66146"/>
                        <a14:foregroundMark x1="92857" y1="66406" x2="92857" y2="66406"/>
                        <a14:foregroundMark x1="95238" y1="64323" x2="95238" y2="64323"/>
                        <a14:foregroundMark x1="10476" y1="23177" x2="10476" y2="23177"/>
                      </a14:backgroundRemoval>
                    </a14:imgEffect>
                  </a14:imgLayer>
                </a14:imgProps>
              </a:ext>
              <a:ext uri="{28A0092B-C50C-407E-A947-70E740481C1C}">
                <a14:useLocalDpi xmlns:a14="http://schemas.microsoft.com/office/drawing/2010/main" val="0"/>
              </a:ext>
            </a:extLst>
          </a:blip>
          <a:stretch>
            <a:fillRect/>
          </a:stretch>
        </p:blipFill>
        <p:spPr>
          <a:xfrm>
            <a:off x="6948264" y="1700808"/>
            <a:ext cx="1849053" cy="1690563"/>
          </a:xfrm>
          <a:prstGeom prst="rect">
            <a:avLst/>
          </a:prstGeom>
        </p:spPr>
      </p:pic>
    </p:spTree>
    <p:extLst>
      <p:ext uri="{BB962C8B-B14F-4D97-AF65-F5344CB8AC3E}">
        <p14:creationId xmlns:p14="http://schemas.microsoft.com/office/powerpoint/2010/main" val="3165137262"/>
      </p:ext>
    </p:extLst>
  </p:cSld>
  <p:clrMapOvr>
    <a:masterClrMapping/>
  </p:clrMapOvr>
  <p:transition spd="slow">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a:xfrm>
            <a:off x="179512" y="1260000"/>
            <a:ext cx="8784976" cy="4525963"/>
          </a:xfrm>
          <a:prstGeom prst="rect">
            <a:avLst/>
          </a:prstGeom>
        </p:spPr>
        <p:txBody>
          <a:bodyPr vert="horz" rtlCol="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spcBef>
                <a:spcPts val="0"/>
              </a:spcBef>
              <a:spcAft>
                <a:spcPts val="600"/>
              </a:spcAft>
              <a:buSzPct val="100000"/>
              <a:buFont typeface="Arial" panose="020B0604020202020204" pitchFamily="34" charset="0"/>
              <a:buChar char="•"/>
              <a:defRPr/>
            </a:pPr>
            <a:r>
              <a:rPr lang="zh-TW" altLang="en-US" sz="2800" dirty="0">
                <a:latin typeface="+mj-ea"/>
                <a:ea typeface="+mj-ea"/>
              </a:rPr>
              <a:t>請就以下說明，舉手表示認同度：</a:t>
            </a:r>
            <a:r>
              <a:rPr lang="en-US" altLang="zh-TW" sz="2800" dirty="0">
                <a:latin typeface="+mj-ea"/>
                <a:ea typeface="+mj-ea"/>
              </a:rPr>
              <a:t/>
            </a:r>
            <a:br>
              <a:rPr lang="en-US" altLang="zh-TW" sz="2800" dirty="0">
                <a:latin typeface="+mj-ea"/>
                <a:ea typeface="+mj-ea"/>
              </a:rPr>
            </a:br>
            <a:r>
              <a:rPr lang="en-US" altLang="zh-TW" sz="2800" dirty="0">
                <a:latin typeface="+mj-ea"/>
                <a:ea typeface="+mj-ea"/>
              </a:rPr>
              <a:t>1.</a:t>
            </a:r>
            <a:r>
              <a:rPr lang="zh-TW" altLang="en-US" sz="2800" dirty="0">
                <a:latin typeface="+mj-ea"/>
                <a:ea typeface="+mj-ea"/>
              </a:rPr>
              <a:t>同意；</a:t>
            </a:r>
            <a:r>
              <a:rPr lang="en-US" altLang="zh-TW" sz="2800" dirty="0">
                <a:latin typeface="+mj-ea"/>
                <a:ea typeface="+mj-ea"/>
              </a:rPr>
              <a:t>2.</a:t>
            </a:r>
            <a:r>
              <a:rPr lang="zh-TW" altLang="en-US" sz="2800" dirty="0">
                <a:latin typeface="+mj-ea"/>
                <a:ea typeface="+mj-ea"/>
              </a:rPr>
              <a:t>尚可； </a:t>
            </a:r>
            <a:r>
              <a:rPr lang="en-US" altLang="zh-TW" sz="2800" dirty="0">
                <a:latin typeface="+mj-ea"/>
                <a:ea typeface="+mj-ea"/>
              </a:rPr>
              <a:t>3.</a:t>
            </a:r>
            <a:r>
              <a:rPr lang="zh-TW" altLang="en-US" sz="2800" dirty="0">
                <a:latin typeface="+mj-ea"/>
                <a:ea typeface="+mj-ea"/>
              </a:rPr>
              <a:t>不同意。</a:t>
            </a:r>
          </a:p>
          <a:p>
            <a:pPr fontAlgn="auto">
              <a:spcBef>
                <a:spcPts val="0"/>
              </a:spcBef>
              <a:spcAft>
                <a:spcPts val="600"/>
              </a:spcAft>
              <a:buSzPct val="100000"/>
              <a:buFont typeface="Arial" panose="020B0604020202020204" pitchFamily="34" charset="0"/>
              <a:buChar char="•"/>
              <a:defRPr/>
            </a:pPr>
            <a:r>
              <a:rPr lang="zh-TW" altLang="en-US" sz="2800" dirty="0">
                <a:latin typeface="+mj-ea"/>
                <a:ea typeface="+mj-ea"/>
              </a:rPr>
              <a:t>一、我對國中教育會考重要事項已瞭解。</a:t>
            </a:r>
          </a:p>
          <a:p>
            <a:pPr fontAlgn="auto">
              <a:spcBef>
                <a:spcPts val="0"/>
              </a:spcBef>
              <a:spcAft>
                <a:spcPts val="600"/>
              </a:spcAft>
              <a:buSzPct val="100000"/>
              <a:buFont typeface="Arial" panose="020B0604020202020204" pitchFamily="34" charset="0"/>
              <a:buChar char="•"/>
              <a:defRPr/>
            </a:pPr>
            <a:r>
              <a:rPr lang="zh-TW" altLang="en-US" sz="2800" dirty="0">
                <a:latin typeface="+mj-ea"/>
                <a:ea typeface="+mj-ea"/>
              </a:rPr>
              <a:t>二、我對</a:t>
            </a:r>
            <a:r>
              <a:rPr lang="zh-TW" altLang="en-US" sz="2800" dirty="0">
                <a:latin typeface="+mj-ea"/>
              </a:rPr>
              <a:t>雲林</a:t>
            </a:r>
            <a:r>
              <a:rPr lang="zh-TW" altLang="en-US" sz="2800" dirty="0">
                <a:latin typeface="+mj-ea"/>
                <a:ea typeface="+mj-ea"/>
              </a:rPr>
              <a:t>區入學管道種類及相關作業已瞭解。</a:t>
            </a:r>
          </a:p>
          <a:p>
            <a:pPr fontAlgn="auto">
              <a:spcBef>
                <a:spcPts val="0"/>
              </a:spcBef>
              <a:spcAft>
                <a:spcPts val="600"/>
              </a:spcAft>
              <a:buSzPct val="100000"/>
              <a:buFont typeface="Arial" panose="020B0604020202020204" pitchFamily="34" charset="0"/>
              <a:buChar char="•"/>
              <a:defRPr/>
            </a:pPr>
            <a:r>
              <a:rPr lang="zh-TW" altLang="en-US" sz="2800" dirty="0">
                <a:latin typeface="+mj-ea"/>
                <a:ea typeface="+mj-ea"/>
              </a:rPr>
              <a:t>三、我對</a:t>
            </a:r>
            <a:r>
              <a:rPr lang="zh-TW" altLang="en-US" sz="2800" dirty="0">
                <a:latin typeface="+mj-ea"/>
              </a:rPr>
              <a:t>雲林</a:t>
            </a:r>
            <a:r>
              <a:rPr lang="zh-TW" altLang="en-US" sz="2800" dirty="0">
                <a:latin typeface="+mj-ea"/>
                <a:ea typeface="+mj-ea"/>
              </a:rPr>
              <a:t>區高職、五專群科有進一步的了解。</a:t>
            </a:r>
          </a:p>
          <a:p>
            <a:pPr fontAlgn="auto">
              <a:spcBef>
                <a:spcPts val="0"/>
              </a:spcBef>
              <a:spcAft>
                <a:spcPts val="600"/>
              </a:spcAft>
              <a:buSzPct val="100000"/>
              <a:buFont typeface="Arial" panose="020B0604020202020204" pitchFamily="34" charset="0"/>
              <a:buChar char="•"/>
              <a:defRPr/>
            </a:pPr>
            <a:r>
              <a:rPr lang="zh-TW" altLang="en-US" sz="2800" dirty="0">
                <a:latin typeface="+mj-ea"/>
                <a:ea typeface="+mj-ea"/>
              </a:rPr>
              <a:t>四、我對於如何協助孩子未來入學準備已有方向。</a:t>
            </a:r>
          </a:p>
          <a:p>
            <a:pPr fontAlgn="auto">
              <a:spcBef>
                <a:spcPts val="0"/>
              </a:spcBef>
              <a:spcAft>
                <a:spcPts val="600"/>
              </a:spcAft>
              <a:buSzPct val="100000"/>
              <a:buFont typeface="Arial" panose="020B0604020202020204" pitchFamily="34" charset="0"/>
              <a:buChar char="•"/>
              <a:defRPr/>
            </a:pPr>
            <a:r>
              <a:rPr lang="zh-TW" altLang="en-US" sz="2800" dirty="0">
                <a:latin typeface="+mj-ea"/>
                <a:ea typeface="+mj-ea"/>
              </a:rPr>
              <a:t>五、我知道雲林區諮詢專線及十二年國教專屬網站。</a:t>
            </a:r>
            <a:endParaRPr lang="en-US" altLang="zh-TW" sz="2800" dirty="0">
              <a:latin typeface="+mj-ea"/>
              <a:ea typeface="+mj-ea"/>
            </a:endParaRPr>
          </a:p>
          <a:p>
            <a:pPr fontAlgn="auto">
              <a:spcBef>
                <a:spcPts val="0"/>
              </a:spcBef>
              <a:spcAft>
                <a:spcPts val="600"/>
              </a:spcAft>
              <a:buSzPct val="100000"/>
              <a:buFont typeface="Arial" panose="020B0604020202020204" pitchFamily="34" charset="0"/>
              <a:buChar char="•"/>
              <a:defRPr/>
            </a:pPr>
            <a:r>
              <a:rPr lang="zh-TW" altLang="en-US" sz="2800" dirty="0">
                <a:latin typeface="+mj-ea"/>
                <a:ea typeface="+mj-ea"/>
              </a:rPr>
              <a:t>六、經由這次宣導，我對十二年國民基本教育有更進</a:t>
            </a:r>
            <a:r>
              <a:rPr lang="en-US" altLang="zh-TW" sz="2800" dirty="0">
                <a:latin typeface="+mj-ea"/>
                <a:ea typeface="+mj-ea"/>
              </a:rPr>
              <a:t/>
            </a:r>
            <a:br>
              <a:rPr lang="en-US" altLang="zh-TW" sz="2800" dirty="0">
                <a:latin typeface="+mj-ea"/>
                <a:ea typeface="+mj-ea"/>
              </a:rPr>
            </a:br>
            <a:r>
              <a:rPr lang="zh-TW" altLang="en-US" sz="2800" dirty="0">
                <a:latin typeface="+mj-ea"/>
                <a:ea typeface="+mj-ea"/>
              </a:rPr>
              <a:t>　　一步的了解。</a:t>
            </a:r>
          </a:p>
        </p:txBody>
      </p:sp>
      <p:sp>
        <p:nvSpPr>
          <p:cNvPr id="5" name="標題 1"/>
          <p:cNvSpPr txBox="1">
            <a:spLocks/>
          </p:cNvSpPr>
          <p:nvPr/>
        </p:nvSpPr>
        <p:spPr bwMode="auto">
          <a:xfrm>
            <a:off x="0" y="0"/>
            <a:ext cx="9144000" cy="980728"/>
          </a:xfrm>
          <a:prstGeom prst="rect">
            <a:avLst/>
          </a:prstGeom>
          <a:solidFill>
            <a:schemeClr val="accent4">
              <a:lumMod val="20000"/>
              <a:lumOff val="8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effectLst>
                  <a:outerShdw blurRad="38100" dist="38100" dir="2700000" algn="tl">
                    <a:srgbClr val="C0C0C0"/>
                  </a:outerShdw>
                </a:effectLst>
                <a:latin typeface="微軟正黑體" pitchFamily="34" charset="-120"/>
                <a:ea typeface="微軟正黑體" pitchFamily="34" charset="-120"/>
              </a:rPr>
              <a:t>宣導結果評估</a:t>
            </a:r>
          </a:p>
        </p:txBody>
      </p:sp>
    </p:spTree>
    <p:extLst>
      <p:ext uri="{BB962C8B-B14F-4D97-AF65-F5344CB8AC3E}">
        <p14:creationId xmlns:p14="http://schemas.microsoft.com/office/powerpoint/2010/main" val="1202511282"/>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round/>
          <a:headEnd/>
          <a:tailEnd type="triangle" w="med" len="med"/>
        </a:ln>
      </a:spPr>
      <a:bodyPr/>
      <a:lstStyle>
        <a:defPPr>
          <a:defRPr/>
        </a:defPPr>
      </a:lstStyle>
    </a:sp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19735</TotalTime>
  <Words>10997</Words>
  <Application>Microsoft Office PowerPoint</Application>
  <PresentationFormat>如螢幕大小 (4:3)</PresentationFormat>
  <Paragraphs>1707</Paragraphs>
  <Slides>100</Slides>
  <Notes>47</Notes>
  <HiddenSlides>0</HiddenSlides>
  <MMClips>0</MMClips>
  <ScaleCrop>false</ScaleCrop>
  <HeadingPairs>
    <vt:vector size="8" baseType="variant">
      <vt:variant>
        <vt:lpstr>使用字型</vt:lpstr>
      </vt:variant>
      <vt:variant>
        <vt:i4>16</vt:i4>
      </vt:variant>
      <vt:variant>
        <vt:lpstr>佈景主題</vt:lpstr>
      </vt:variant>
      <vt:variant>
        <vt:i4>2</vt:i4>
      </vt:variant>
      <vt:variant>
        <vt:lpstr>內嵌 OLE 伺服程式</vt:lpstr>
      </vt:variant>
      <vt:variant>
        <vt:i4>1</vt:i4>
      </vt:variant>
      <vt:variant>
        <vt:lpstr>投影片標題</vt:lpstr>
      </vt:variant>
      <vt:variant>
        <vt:i4>100</vt:i4>
      </vt:variant>
    </vt:vector>
  </HeadingPairs>
  <TitlesOfParts>
    <vt:vector size="119" baseType="lpstr">
      <vt:lpstr>Arial Unicode MS</vt:lpstr>
      <vt:lpstr>맑은 고딕</vt:lpstr>
      <vt:lpstr>華康POP1體W5</vt:lpstr>
      <vt:lpstr>華康儷特圓</vt:lpstr>
      <vt:lpstr>微軟正黑體</vt:lpstr>
      <vt:lpstr>新細明體</vt:lpstr>
      <vt:lpstr>標楷體</vt:lpstr>
      <vt:lpstr>Arial</vt:lpstr>
      <vt:lpstr>Calibri</vt:lpstr>
      <vt:lpstr>Franklin Gothic Book</vt:lpstr>
      <vt:lpstr>Lucida Sans Unicode</vt:lpstr>
      <vt:lpstr>Times New Roman</vt:lpstr>
      <vt:lpstr>Verdana</vt:lpstr>
      <vt:lpstr>Wingdings</vt:lpstr>
      <vt:lpstr>Wingdings 2</vt:lpstr>
      <vt:lpstr>Wingdings 3</vt:lpstr>
      <vt:lpstr>匯合</vt:lpstr>
      <vt:lpstr>Office 佈景主題</vt:lpstr>
      <vt:lpstr>方程式</vt:lpstr>
      <vt:lpstr>12年國民基本教育 109年雲林區適性入學宣導</vt:lpstr>
      <vt:lpstr>大綱</vt:lpstr>
      <vt:lpstr>大綱</vt:lpstr>
      <vt:lpstr>1. 12年國民基本教育 入學方式簡介</vt:lpstr>
      <vt:lpstr>PowerPoint 簡報</vt:lpstr>
      <vt:lpstr>PowerPoint 簡報</vt:lpstr>
      <vt:lpstr>PowerPoint 簡報</vt:lpstr>
      <vt:lpstr>109年雲林區主要入學管道</vt:lpstr>
      <vt:lpstr>PowerPoint 簡報</vt:lpstr>
      <vt:lpstr>2. 109年適性入學重要日程</vt:lpstr>
      <vt:lpstr>PowerPoint 簡報</vt:lpstr>
      <vt:lpstr>PowerPoint 簡報</vt:lpstr>
      <vt:lpstr>3. 109年國中教育會考</vt:lpstr>
      <vt:lpstr>PowerPoint 簡報</vt:lpstr>
      <vt:lpstr>確保國中學力品質的測驗</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4. 109年雲林區主要入學管道</vt:lpstr>
      <vt:lpstr>109年雲林區主要入學管道</vt:lpstr>
      <vt:lpstr>PowerPoint 簡報</vt:lpstr>
      <vt:lpstr>PowerPoint 簡報</vt:lpstr>
      <vt:lpstr>PowerPoint 簡報</vt:lpstr>
      <vt:lpstr>PowerPoint 簡報</vt:lpstr>
      <vt:lpstr>109年雲林區免試入學超額比序表</vt:lpstr>
      <vt:lpstr>PowerPoint 簡報</vt:lpstr>
      <vt:lpstr>PowerPoint 簡報</vt:lpstr>
      <vt:lpstr>PowerPoint 簡報</vt:lpstr>
      <vt:lpstr>雲林區超額比序及分發作業範例</vt:lpstr>
      <vt:lpstr>分發時可能遇到的情況(1)</vt:lpstr>
      <vt:lpstr>PowerPoint 簡報</vt:lpstr>
      <vt:lpstr>免試入學流程</vt:lpstr>
      <vt:lpstr>109年雲林區主要入學管道</vt:lpstr>
      <vt:lpstr>直升入學流程</vt:lpstr>
      <vt:lpstr>PowerPoint 簡報</vt:lpstr>
      <vt:lpstr>109年雲林區主要入學管道</vt:lpstr>
      <vt:lpstr>PowerPoint 簡報</vt:lpstr>
      <vt:lpstr>PowerPoint 簡報</vt:lpstr>
      <vt:lpstr>技優甄審流程</vt:lpstr>
      <vt:lpstr>免試、直升、技優甄審入學             錄取、報到、放棄三步曲</vt:lpstr>
      <vt:lpstr>109年雲林區主要入學管道</vt:lpstr>
      <vt:lpstr>專業群科甄選入學(1/2)</vt:lpstr>
      <vt:lpstr>專業群科甄選入學(2/2)</vt:lpstr>
      <vt:lpstr>專業群科甄選入學流程</vt:lpstr>
      <vt:lpstr>109雲林區主要入學管道</vt:lpstr>
      <vt:lpstr>藝術才能班</vt:lpstr>
      <vt:lpstr>PowerPoint 簡報</vt:lpstr>
      <vt:lpstr>PowerPoint 簡報</vt:lpstr>
      <vt:lpstr>藝才班、體育班入學流程</vt:lpstr>
      <vt:lpstr>109年雲林區主要入學管道</vt:lpstr>
      <vt:lpstr>PowerPoint 簡報</vt:lpstr>
      <vt:lpstr>PowerPoint 簡報</vt:lpstr>
      <vt:lpstr>109年雲林區主要入學管道</vt:lpstr>
      <vt:lpstr>實用技能學程輔導分發入學</vt:lpstr>
      <vt:lpstr>實用技能學程輔導分發入學流程</vt:lpstr>
      <vt:lpstr>PowerPoint 簡報</vt:lpstr>
      <vt:lpstr>109年雲林區主要入學管道</vt:lpstr>
      <vt:lpstr>五專主要入學管道流程圖</vt:lpstr>
      <vt:lpstr>五專免試入學</vt:lpstr>
      <vt:lpstr>PowerPoint 簡報</vt:lpstr>
      <vt:lpstr>PowerPoint 簡報</vt:lpstr>
      <vt:lpstr>PowerPoint 簡報</vt:lpstr>
      <vt:lpstr>PowerPoint 簡報</vt:lpstr>
      <vt:lpstr>五專優先與聯合免試入學之比較(1/3)</vt:lpstr>
      <vt:lpstr>五專優先與聯合免試入學之比較(2/3)</vt:lpstr>
      <vt:lpstr>五專優先與聯合免試入學之比較(3/3)</vt:lpstr>
      <vt:lpstr>5. 志願選填試探與輔導</vt:lpstr>
      <vt:lpstr>PowerPoint 簡報</vt:lpstr>
      <vt:lpstr>PowerPoint 簡報</vt:lpstr>
      <vt:lpstr>PowerPoint 簡報</vt:lpstr>
      <vt:lpstr>PowerPoint 簡報</vt:lpstr>
      <vt:lpstr>PowerPoint 簡報</vt:lpstr>
      <vt:lpstr>PowerPoint 簡報</vt:lpstr>
      <vt:lpstr>PowerPoint 簡報</vt:lpstr>
      <vt:lpstr>學生及家長需注意事項</vt:lpstr>
      <vt:lpstr>學生及家長需注意事項</vt:lpstr>
      <vt:lpstr> 6. 諮詢專線、網路、問卷與結語</vt:lpstr>
      <vt:lpstr>PowerPoint 簡報</vt:lpstr>
      <vt:lpstr>PowerPoint 簡報</vt:lpstr>
      <vt:lpstr>PowerPoint 簡報</vt:lpstr>
    </vt:vector>
  </TitlesOfParts>
  <Company>MOE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高中校長與十二年國民基本教育的有機連帶分析</dc:title>
  <dc:creator>MOEIT</dc:creator>
  <cp:lastModifiedBy>user</cp:lastModifiedBy>
  <cp:revision>2000</cp:revision>
  <cp:lastPrinted>2012-10-04T09:51:58Z</cp:lastPrinted>
  <dcterms:created xsi:type="dcterms:W3CDTF">2012-08-03T02:02:35Z</dcterms:created>
  <dcterms:modified xsi:type="dcterms:W3CDTF">2020-03-13T03:07:23Z</dcterms:modified>
</cp:coreProperties>
</file>