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0"/>
  </p:notesMasterIdLst>
  <p:handoutMasterIdLst>
    <p:handoutMasterId r:id="rId11"/>
  </p:handoutMasterIdLst>
  <p:sldIdLst>
    <p:sldId id="354" r:id="rId2"/>
    <p:sldId id="430" r:id="rId3"/>
    <p:sldId id="435" r:id="rId4"/>
    <p:sldId id="429" r:id="rId5"/>
    <p:sldId id="431" r:id="rId6"/>
    <p:sldId id="432" r:id="rId7"/>
    <p:sldId id="433" r:id="rId8"/>
    <p:sldId id="434" r:id="rId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60093"/>
    <a:srgbClr val="363080"/>
    <a:srgbClr val="FF33CC"/>
    <a:srgbClr val="000000"/>
    <a:srgbClr val="333399"/>
    <a:srgbClr val="8F26D0"/>
    <a:srgbClr val="00FF00"/>
    <a:srgbClr val="3399FF"/>
    <a:srgbClr val="5850A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098" autoAdjust="0"/>
  </p:normalViewPr>
  <p:slideViewPr>
    <p:cSldViewPr>
      <p:cViewPr varScale="1">
        <p:scale>
          <a:sx n="83" d="100"/>
          <a:sy n="83" d="100"/>
        </p:scale>
        <p:origin x="-142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9D93842-FAB6-4715-A75B-BB46AE8034E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489093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9009B19-DD94-4834-8531-B96FC865E8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402028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AC960E7-7318-4C23-9CE0-19401F756105}" type="slidenum">
              <a:rPr lang="en-US" altLang="zh-TW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24209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3366"/>
              </a:solidFill>
              <a:ea typeface="新細明體" pitchFamily="18" charset="-12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3366"/>
              </a:solidFill>
              <a:ea typeface="新細明體" pitchFamily="18" charset="-12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3175" y="2420938"/>
            <a:ext cx="9147175" cy="2159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3366"/>
              </a:solidFill>
              <a:ea typeface="新細明體" pitchFamily="18" charset="-120"/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468313" y="296863"/>
            <a:ext cx="7989887" cy="165576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TW" noProof="0"/>
              <a:t>Click to edit Master title style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886200"/>
            <a:ext cx="7304087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zh-TW" noProof="0"/>
              <a:t>Click to edit Master subtitle style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605588"/>
            <a:ext cx="2133600" cy="27940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605588"/>
            <a:ext cx="2895600" cy="27940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605588"/>
            <a:ext cx="2133600" cy="27940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cs typeface="Arial" charset="0"/>
              </a:defRPr>
            </a:lvl1pPr>
          </a:lstStyle>
          <a:p>
            <a:pPr>
              <a:defRPr/>
            </a:pPr>
            <a:fld id="{4D363296-064B-44C2-A988-03F2113249A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309934641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BFAA201-81F0-4BE5-B4C6-7AC749B45D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4119082743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77025" y="260350"/>
            <a:ext cx="2071688" cy="583247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67425" cy="583247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8C2A5A77-A413-4FE6-A59C-18A0C680471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868939187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BEAC1ADE-57E0-4BD7-A414-B02B923784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914193762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E56F2C2D-2E29-42F8-B926-8DD6DF63B5F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410093322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68763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78363" y="1484313"/>
            <a:ext cx="4070350" cy="4608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F6B6BA0-3FA0-429C-9BB9-C3DE0B202E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928535429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66017059-920D-4440-B576-AF2F6D5F0BD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667928721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D973744B-EB67-4436-BBE0-AE0C3EC036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709558747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A7F20AE8-D3A1-4C91-8B32-ED100D6C09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962117729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0C350C22-3F60-41EA-9F1C-4C57DEFA98C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4129140769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fld id="{2FB2426A-5E20-473F-817E-B6E392EEE47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32575430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3175" y="0"/>
            <a:ext cx="9144000" cy="11969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3366"/>
              </a:solidFill>
              <a:ea typeface="新細明體" pitchFamily="18" charset="-120"/>
            </a:endParaRPr>
          </a:p>
        </p:txBody>
      </p:sp>
      <p:sp>
        <p:nvSpPr>
          <p:cNvPr id="1027" name="Rectangle 10"/>
          <p:cNvSpPr>
            <a:spLocks noChangeArrowheads="1"/>
          </p:cNvSpPr>
          <p:nvPr/>
        </p:nvSpPr>
        <p:spPr bwMode="auto">
          <a:xfrm>
            <a:off x="-3175" y="1089025"/>
            <a:ext cx="9147175" cy="2159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3366"/>
              </a:solidFill>
              <a:ea typeface="新細明體" pitchFamily="18" charset="-120"/>
            </a:endParaRP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91513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91513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30" name="Rectangle 11"/>
          <p:cNvSpPr>
            <a:spLocks noChangeArrowheads="1"/>
          </p:cNvSpPr>
          <p:nvPr/>
        </p:nvSpPr>
        <p:spPr bwMode="auto">
          <a:xfrm>
            <a:off x="0" y="6605588"/>
            <a:ext cx="9139238" cy="2778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zh-TW" altLang="en-US">
              <a:solidFill>
                <a:srgbClr val="003366"/>
              </a:solidFill>
              <a:ea typeface="新細明體" pitchFamily="18" charset="-120"/>
            </a:endParaRP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61138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solidFill>
                  <a:srgbClr val="2E4C6B"/>
                </a:solidFill>
                <a:ea typeface="新細明體" charset="-120"/>
                <a:cs typeface="Arial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61138"/>
            <a:ext cx="2895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solidFill>
                  <a:srgbClr val="2E4C6B"/>
                </a:solidFill>
                <a:ea typeface="新細明體" charset="-120"/>
                <a:cs typeface="Arial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1138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solidFill>
                  <a:srgbClr val="2E4C6B"/>
                </a:solidFill>
                <a:ea typeface="新細明體" charset="-120"/>
                <a:cs typeface="Arial"/>
              </a:defRPr>
            </a:lvl1pPr>
          </a:lstStyle>
          <a:p>
            <a:pPr>
              <a:defRPr/>
            </a:pPr>
            <a:fld id="{8EB7F6BE-6254-455F-99FC-CA3A4708D8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7" r:id="rId1"/>
    <p:sldLayoutId id="2147484008" r:id="rId2"/>
    <p:sldLayoutId id="2147484009" r:id="rId3"/>
    <p:sldLayoutId id="2147484010" r:id="rId4"/>
    <p:sldLayoutId id="2147484011" r:id="rId5"/>
    <p:sldLayoutId id="2147484012" r:id="rId6"/>
    <p:sldLayoutId id="2147484013" r:id="rId7"/>
    <p:sldLayoutId id="2147484014" r:id="rId8"/>
    <p:sldLayoutId id="2147484015" r:id="rId9"/>
    <p:sldLayoutId id="2147484016" r:id="rId10"/>
    <p:sldLayoutId id="2147484017" r:id="rId11"/>
  </p:sldLayoutIdLst>
  <p:transition>
    <p:wipe dir="r"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9138" y="692696"/>
            <a:ext cx="8280920" cy="1928702"/>
          </a:xfrm>
        </p:spPr>
        <p:txBody>
          <a:bodyPr/>
          <a:lstStyle/>
          <a:p>
            <a:pPr algn="ctr" eaLnBrk="1" hangingPunct="1"/>
            <a:r>
              <a:rPr lang="zh-TW" altLang="en-US" sz="4000" b="1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sz="40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0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4000" b="1" dirty="0" smtClean="0">
                <a:latin typeface="微軟正黑體" pitchFamily="34" charset="-120"/>
                <a:ea typeface="微軟正黑體" pitchFamily="34" charset="-120"/>
              </a:rPr>
              <a:t>107</a:t>
            </a: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學年</a:t>
            </a:r>
            <a:r>
              <a:rPr lang="zh-TW" altLang="en-US" sz="4000" b="1" dirty="0">
                <a:latin typeface="微軟正黑體" pitchFamily="34" charset="-120"/>
                <a:ea typeface="微軟正黑體" pitchFamily="34" charset="-120"/>
              </a:rPr>
              <a:t>度 </a:t>
            </a: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第</a:t>
            </a: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二</a:t>
            </a: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學期</a:t>
            </a:r>
            <a:r>
              <a:rPr lang="en-US" altLang="zh-TW" sz="40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0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4000" b="1" dirty="0" smtClean="0">
                <a:latin typeface="微軟正黑體" pitchFamily="34" charset="-120"/>
                <a:ea typeface="微軟正黑體" pitchFamily="34" charset="-120"/>
              </a:rPr>
              <a:t>生涯發展教育工作委員會        </a:t>
            </a:r>
            <a:r>
              <a:rPr lang="en-US" altLang="zh-TW" sz="4400" b="1" dirty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400" b="1" dirty="0">
                <a:latin typeface="微軟正黑體" pitchFamily="34" charset="-120"/>
                <a:ea typeface="微軟正黑體" pitchFamily="34" charset="-120"/>
              </a:rPr>
            </a:br>
            <a:endParaRPr lang="en-US" altLang="zh-TW" sz="4400" b="1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9138" y="592944"/>
            <a:ext cx="1280630" cy="128063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67544" y="3284984"/>
            <a:ext cx="83529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TW" altLang="zh-TW" sz="4400" b="1" dirty="0" smtClean="0"/>
              <a:t>計畫名稱：</a:t>
            </a:r>
            <a:r>
              <a:rPr lang="zh-TW" altLang="zh-TW" sz="4400" b="1" dirty="0" smtClean="0">
                <a:solidFill>
                  <a:srgbClr val="D60093"/>
                </a:solidFill>
              </a:rPr>
              <a:t>發展自我</a:t>
            </a:r>
            <a:r>
              <a:rPr lang="zh-TW" altLang="zh-TW" sz="4400" b="1" dirty="0" smtClean="0"/>
              <a:t>，</a:t>
            </a:r>
            <a:r>
              <a:rPr lang="zh-TW" altLang="zh-TW" sz="4400" b="1" dirty="0" smtClean="0">
                <a:solidFill>
                  <a:srgbClr val="D60093"/>
                </a:solidFill>
              </a:rPr>
              <a:t>飛揚生命</a:t>
            </a:r>
            <a:endParaRPr lang="en-US" altLang="zh-TW" sz="4400" b="1" dirty="0" smtClean="0">
              <a:solidFill>
                <a:srgbClr val="D60093"/>
              </a:solidFill>
            </a:endParaRPr>
          </a:p>
          <a:p>
            <a:pPr lvl="0"/>
            <a:endParaRPr lang="zh-TW" altLang="zh-TW" sz="4400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7524328" y="187357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>
                <a:solidFill>
                  <a:schemeClr val="tx2"/>
                </a:solidFill>
              </a:rPr>
              <a:t>108.05.14</a:t>
            </a:r>
            <a:endParaRPr lang="zh-TW" altLang="en-US" sz="2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274" y="260648"/>
            <a:ext cx="8291513" cy="720725"/>
          </a:xfrm>
        </p:spPr>
        <p:txBody>
          <a:bodyPr/>
          <a:lstStyle/>
          <a:p>
            <a:pPr algn="ctr"/>
            <a:r>
              <a:rPr lang="zh-TW" altLang="zh-TW" dirty="0" smtClean="0"/>
              <a:t>依據</a:t>
            </a:r>
            <a:r>
              <a:rPr lang="zh-TW" altLang="en-US" dirty="0" smtClean="0"/>
              <a:t> 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680049"/>
          </a:xfrm>
        </p:spPr>
        <p:txBody>
          <a:bodyPr/>
          <a:lstStyle/>
          <a:p>
            <a:pPr>
              <a:buNone/>
            </a:pPr>
            <a:r>
              <a:rPr lang="zh-TW" altLang="zh-TW" sz="1800" b="1" dirty="0" smtClean="0">
                <a:solidFill>
                  <a:schemeClr val="accent2"/>
                </a:solidFill>
              </a:rPr>
              <a:t>（一）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104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年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月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14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日華總一義字第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 10400002681 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號令公布「技術與職業教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en-US" sz="1800" b="1" dirty="0" smtClean="0">
                <a:solidFill>
                  <a:schemeClr val="accent2"/>
                </a:solidFill>
              </a:rPr>
              <a:t>            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育法」。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zh-TW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zh-TW" sz="1800" b="1" dirty="0" smtClean="0">
                <a:solidFill>
                  <a:schemeClr val="accent2"/>
                </a:solidFill>
              </a:rPr>
              <a:t>（二）教育部國民中小學九年一貫課程綱要重大議題（生涯發展教育）。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zh-TW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en-US" sz="1800" b="1" dirty="0" smtClean="0">
                <a:solidFill>
                  <a:schemeClr val="accent2"/>
                </a:solidFill>
              </a:rPr>
              <a:t>  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(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三）教育部國民及學前教育署補助直轄市及縣（市）政府辦理國民中學生涯發展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en-US" sz="1800" b="1" dirty="0" smtClean="0">
                <a:solidFill>
                  <a:schemeClr val="accent2"/>
                </a:solidFill>
              </a:rPr>
              <a:t>        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 </a:t>
            </a:r>
            <a:r>
              <a:rPr lang="zh-TW" altLang="en-US" sz="1800" b="1" dirty="0" smtClean="0">
                <a:solidFill>
                  <a:schemeClr val="accent2"/>
                </a:solidFill>
              </a:rPr>
              <a:t>  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教育及國中技藝教育相關經費作業原則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en-US" sz="1800" b="1" dirty="0" smtClean="0">
                <a:solidFill>
                  <a:schemeClr val="accent2"/>
                </a:solidFill>
              </a:rPr>
              <a:t>         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（教育部國民及學前教育署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107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年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5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月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14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日臺教國署國字第</a:t>
            </a:r>
            <a:r>
              <a:rPr lang="en-US" altLang="zh-TW" sz="1800" b="1" dirty="0" err="1" smtClean="0">
                <a:solidFill>
                  <a:schemeClr val="accent2"/>
                </a:solidFill>
              </a:rPr>
              <a:t>1070049473B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號令）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zh-TW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en-US" sz="1800" b="1" dirty="0" smtClean="0">
                <a:solidFill>
                  <a:schemeClr val="accent2"/>
                </a:solidFill>
              </a:rPr>
              <a:t> 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（四）雲林縣政府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107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年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6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月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15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日府教學二字第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1072420792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號函。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endParaRPr lang="zh-TW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en-US" sz="1800" b="1" dirty="0" smtClean="0">
                <a:solidFill>
                  <a:schemeClr val="accent2"/>
                </a:solidFill>
              </a:rPr>
              <a:t>  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 (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五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) 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雲林縣政府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107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年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7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月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27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日府教學二字第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1072426002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號函。</a:t>
            </a:r>
            <a:endParaRPr lang="en-US" altLang="zh-TW" sz="18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zh-TW" altLang="en-US" sz="1800" b="1" dirty="0" smtClean="0">
                <a:solidFill>
                  <a:schemeClr val="accent2"/>
                </a:solidFill>
              </a:rPr>
              <a:t>          </a:t>
            </a:r>
            <a:r>
              <a:rPr lang="en-US" altLang="zh-TW" sz="1800" b="1" dirty="0" smtClean="0">
                <a:solidFill>
                  <a:schemeClr val="accent2"/>
                </a:solidFill>
              </a:rPr>
              <a:t> 107</a:t>
            </a:r>
            <a:r>
              <a:rPr lang="zh-TW" altLang="zh-TW" sz="1800" b="1" dirty="0" smtClean="0">
                <a:solidFill>
                  <a:schemeClr val="accent2"/>
                </a:solidFill>
              </a:rPr>
              <a:t>學年度國中生涯發展教育計畫撰寫實務研習</a:t>
            </a:r>
            <a:endParaRPr lang="zh-TW" altLang="zh-TW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02061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274" y="260648"/>
            <a:ext cx="8291513" cy="720725"/>
          </a:xfrm>
        </p:spPr>
        <p:txBody>
          <a:bodyPr/>
          <a:lstStyle/>
          <a:p>
            <a:pPr algn="ctr"/>
            <a:r>
              <a:rPr lang="zh-TW" altLang="en-US" dirty="0" smtClean="0"/>
              <a:t>目的 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700808"/>
            <a:ext cx="8686800" cy="4788532"/>
          </a:xfrm>
        </p:spPr>
        <p:txBody>
          <a:bodyPr/>
          <a:lstStyle/>
          <a:p>
            <a:pPr>
              <a:buNone/>
            </a:pPr>
            <a:r>
              <a:rPr lang="zh-TW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（一）透過教學及活動，讓學生做好自我覺察與探索、</a:t>
            </a:r>
            <a:endParaRPr lang="en-US" altLang="zh-TW" sz="2400" b="1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zh-TW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          </a:t>
            </a:r>
            <a:r>
              <a:rPr lang="zh-TW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生涯覺察與試探及認識生涯類群。</a:t>
            </a:r>
            <a:endParaRPr lang="en-US" altLang="zh-TW" sz="2400" b="1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zh-TW" altLang="zh-TW" sz="2400" b="1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zh-TW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（二）培養學生獨立思考與解決問題、做決定的能力。</a:t>
            </a:r>
            <a:endParaRPr lang="en-US" altLang="zh-TW" sz="2400" b="1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zh-TW" altLang="zh-TW" sz="2400" b="1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zh-TW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（三）協助學生建立生涯檔案，做好生涯規劃。</a:t>
            </a:r>
            <a:endParaRPr lang="en-US" altLang="zh-TW" sz="2400" b="1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en-US" altLang="zh-TW" sz="2400" b="1" dirty="0" smtClean="0">
              <a:solidFill>
                <a:schemeClr val="tx1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zh-TW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 </a:t>
            </a:r>
            <a:r>
              <a:rPr lang="en-US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(</a:t>
            </a:r>
            <a:r>
              <a:rPr lang="zh-TW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四</a:t>
            </a:r>
            <a:r>
              <a:rPr lang="en-US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)</a:t>
            </a:r>
            <a:r>
              <a:rPr lang="zh-TW" altLang="en-US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zh-TW" altLang="zh-TW" sz="24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建立正確工作價值觀和高尚的職業道德，開創幸福人生。</a:t>
            </a:r>
            <a:endParaRPr lang="zh-TW" altLang="zh-TW" sz="2400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02061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3548" y="332656"/>
            <a:ext cx="8291513" cy="720725"/>
          </a:xfrm>
        </p:spPr>
        <p:txBody>
          <a:bodyPr/>
          <a:lstStyle/>
          <a:p>
            <a:pPr indent="304800" eaLnBrk="1" hangingPunct="1"/>
            <a:r>
              <a:rPr kumimoji="1" lang="en-US" altLang="zh-TW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Times New Roman" pitchFamily="18" charset="0"/>
              </a:rPr>
              <a:t/>
            </a:r>
            <a:br>
              <a:rPr kumimoji="1" lang="en-US" altLang="zh-TW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Times New Roman" pitchFamily="18" charset="0"/>
              </a:rPr>
            </a:br>
            <a:r>
              <a:rPr kumimoji="1" lang="zh-TW" altLang="en-US" dirty="0">
                <a:solidFill>
                  <a:schemeClr val="tx1"/>
                </a:solidFill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</a:t>
            </a:r>
            <a:r>
              <a:rPr lang="zh-TW" altLang="zh-TW" b="1" dirty="0" smtClean="0"/>
              <a:t>【基本資料】</a:t>
            </a:r>
            <a:r>
              <a:rPr lang="zh-TW" altLang="en-US" b="1" dirty="0" smtClean="0"/>
              <a:t> </a:t>
            </a:r>
            <a:r>
              <a:rPr kumimoji="1" lang="zh-TW" altLang="en-US" sz="3000" b="1" dirty="0">
                <a:latin typeface="Arial" pitchFamily="34" charset="0"/>
                <a:ea typeface="新細明體" pitchFamily="18" charset="-120"/>
                <a:cs typeface="新細明體" pitchFamily="18" charset="-120"/>
              </a:rPr>
              <a:t/>
            </a:r>
            <a:br>
              <a:rPr kumimoji="1" lang="zh-TW" altLang="en-US" sz="3000" b="1" dirty="0">
                <a:latin typeface="Arial" pitchFamily="34" charset="0"/>
                <a:ea typeface="新細明體" pitchFamily="18" charset="-120"/>
                <a:cs typeface="新細明體" pitchFamily="18" charset="-120"/>
              </a:rPr>
            </a:br>
            <a:endParaRPr lang="zh-TW" altLang="en-US" sz="3000" b="1" dirty="0"/>
          </a:p>
        </p:txBody>
      </p:sp>
      <p:pic>
        <p:nvPicPr>
          <p:cNvPr id="8" name="內容版面配置區 7" descr="2018-09-03_153046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736812"/>
            <a:ext cx="7848871" cy="4137291"/>
          </a:xfrm>
        </p:spPr>
      </p:pic>
    </p:spTree>
    <p:extLst>
      <p:ext uri="{BB962C8B-B14F-4D97-AF65-F5344CB8AC3E}">
        <p14:creationId xmlns:p14="http://schemas.microsoft.com/office/powerpoint/2010/main" xmlns="" val="4237407883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274" y="260648"/>
            <a:ext cx="8291513" cy="720725"/>
          </a:xfrm>
        </p:spPr>
        <p:txBody>
          <a:bodyPr/>
          <a:lstStyle/>
          <a:p>
            <a:pPr algn="ctr"/>
            <a:r>
              <a:rPr lang="zh-TW" altLang="en-US" dirty="0" smtClean="0"/>
              <a:t>課程實施</a:t>
            </a:r>
            <a:r>
              <a:rPr lang="zh-TW" altLang="zh-TW" dirty="0" smtClean="0"/>
              <a:t>：</a:t>
            </a:r>
            <a:r>
              <a:rPr lang="zh-TW" altLang="en-US" dirty="0" smtClean="0"/>
              <a:t> 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680049"/>
          </a:xfrm>
        </p:spPr>
        <p:txBody>
          <a:bodyPr/>
          <a:lstStyle/>
          <a:p>
            <a:pPr>
              <a:buNone/>
            </a:pPr>
            <a:endParaRPr lang="zh-TW" altLang="zh-TW" sz="1800" dirty="0" smtClean="0"/>
          </a:p>
          <a:p>
            <a:pPr>
              <a:buNone/>
            </a:pPr>
            <a:endParaRPr lang="zh-TW" altLang="zh-TW" sz="1800" b="1" dirty="0">
              <a:solidFill>
                <a:schemeClr val="accent2"/>
              </a:solidFill>
            </a:endParaRPr>
          </a:p>
        </p:txBody>
      </p:sp>
      <p:pic>
        <p:nvPicPr>
          <p:cNvPr id="5" name="圖片 4" descr="2018-09-03_15470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063" y="1844824"/>
            <a:ext cx="9153063" cy="1870357"/>
          </a:xfrm>
          <a:prstGeom prst="rect">
            <a:avLst/>
          </a:prstGeom>
        </p:spPr>
      </p:pic>
      <p:pic>
        <p:nvPicPr>
          <p:cNvPr id="6" name="圖片 5" descr="2018-09-03_15474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005064"/>
            <a:ext cx="9144000" cy="159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402061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274" y="260648"/>
            <a:ext cx="8291513" cy="720725"/>
          </a:xfrm>
        </p:spPr>
        <p:txBody>
          <a:bodyPr/>
          <a:lstStyle/>
          <a:p>
            <a:pPr algn="ctr"/>
            <a:r>
              <a:rPr lang="zh-TW" altLang="en-US" dirty="0" smtClean="0"/>
              <a:t>課程實施</a:t>
            </a:r>
            <a:r>
              <a:rPr lang="zh-TW" altLang="zh-TW" dirty="0" smtClean="0"/>
              <a:t>：</a:t>
            </a:r>
            <a:r>
              <a:rPr lang="zh-TW" altLang="en-US" dirty="0" smtClean="0"/>
              <a:t> </a:t>
            </a:r>
            <a:endParaRPr lang="zh-TW" alt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686800" cy="4680049"/>
          </a:xfrm>
        </p:spPr>
        <p:txBody>
          <a:bodyPr/>
          <a:lstStyle/>
          <a:p>
            <a:pPr>
              <a:buNone/>
            </a:pPr>
            <a:endParaRPr lang="zh-TW" altLang="zh-TW" sz="1800" dirty="0" smtClean="0"/>
          </a:p>
          <a:p>
            <a:pPr>
              <a:buNone/>
            </a:pPr>
            <a:endParaRPr lang="zh-TW" altLang="zh-TW" sz="1800" b="1" dirty="0">
              <a:solidFill>
                <a:schemeClr val="accent2"/>
              </a:solidFill>
            </a:endParaRPr>
          </a:p>
        </p:txBody>
      </p:sp>
      <p:pic>
        <p:nvPicPr>
          <p:cNvPr id="7" name="圖片 6" descr="2018-09-03_154920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9532" y="2564904"/>
            <a:ext cx="8665326" cy="1676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4020618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368660"/>
            <a:ext cx="8291513" cy="720725"/>
          </a:xfrm>
        </p:spPr>
        <p:txBody>
          <a:bodyPr/>
          <a:lstStyle/>
          <a:p>
            <a:r>
              <a:rPr lang="zh-TW" altLang="en-US" b="1" dirty="0" smtClean="0"/>
              <a:t> </a:t>
            </a:r>
            <a:r>
              <a:rPr lang="zh-TW" altLang="zh-TW" b="1" dirty="0" smtClean="0"/>
              <a:t>運用相關活動：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pic>
        <p:nvPicPr>
          <p:cNvPr id="4" name="內容版面配置區 3" descr="2018-09-03_15520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7" y="1484313"/>
            <a:ext cx="7560840" cy="4990020"/>
          </a:xfrm>
        </p:spPr>
      </p:pic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b="1" dirty="0" smtClean="0"/>
              <a:t>運用相關活動</a:t>
            </a:r>
            <a:endParaRPr lang="zh-TW" altLang="en-US" dirty="0"/>
          </a:p>
        </p:txBody>
      </p:sp>
      <p:pic>
        <p:nvPicPr>
          <p:cNvPr id="4" name="內容版面配置區 3" descr="2018-09-03_15531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484784"/>
            <a:ext cx="7560840" cy="4789003"/>
          </a:xfrm>
        </p:spPr>
      </p:pic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1_Default Design">
  <a:themeElements>
    <a:clrScheme name="Default Design 7">
      <a:dk1>
        <a:srgbClr val="003366"/>
      </a:dk1>
      <a:lt1>
        <a:srgbClr val="6698CC"/>
      </a:lt1>
      <a:dk2>
        <a:srgbClr val="FFFFFF"/>
      </a:dk2>
      <a:lt2>
        <a:srgbClr val="B3CCE6"/>
      </a:lt2>
      <a:accent1>
        <a:srgbClr val="336599"/>
      </a:accent1>
      <a:accent2>
        <a:srgbClr val="2E4C6B"/>
      </a:accent2>
      <a:accent3>
        <a:srgbClr val="B8CAE2"/>
      </a:accent3>
      <a:accent4>
        <a:srgbClr val="002A56"/>
      </a:accent4>
      <a:accent5>
        <a:srgbClr val="ADB8CA"/>
      </a:accent5>
      <a:accent6>
        <a:srgbClr val="294460"/>
      </a:accent6>
      <a:hlink>
        <a:srgbClr val="0B54A3"/>
      </a:hlink>
      <a:folHlink>
        <a:srgbClr val="0B73E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2ECF6"/>
        </a:solidFill>
        <a:ln w="762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E2ECF6"/>
        </a:solidFill>
        <a:ln w="762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5A58"/>
        </a:dk1>
        <a:lt1>
          <a:srgbClr val="FFFFFF"/>
        </a:lt1>
        <a:dk2>
          <a:srgbClr val="008080"/>
        </a:dk2>
        <a:lt2>
          <a:srgbClr val="FFFFCC"/>
        </a:lt2>
        <a:accent1>
          <a:srgbClr val="006462"/>
        </a:accent1>
        <a:accent2>
          <a:srgbClr val="008080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007373"/>
        </a:accent6>
        <a:hlink>
          <a:srgbClr val="00ACA8"/>
        </a:hlink>
        <a:folHlink>
          <a:srgbClr val="00444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42F61"/>
        </a:dk1>
        <a:lt1>
          <a:srgbClr val="FFFFFF"/>
        </a:lt1>
        <a:dk2>
          <a:srgbClr val="8794D5"/>
        </a:dk2>
        <a:lt2>
          <a:srgbClr val="FFFFFF"/>
        </a:lt2>
        <a:accent1>
          <a:srgbClr val="504D80"/>
        </a:accent1>
        <a:accent2>
          <a:srgbClr val="9791CA"/>
        </a:accent2>
        <a:accent3>
          <a:srgbClr val="C3C8E7"/>
        </a:accent3>
        <a:accent4>
          <a:srgbClr val="DADADA"/>
        </a:accent4>
        <a:accent5>
          <a:srgbClr val="B3B2C0"/>
        </a:accent5>
        <a:accent6>
          <a:srgbClr val="8883B7"/>
        </a:accent6>
        <a:hlink>
          <a:srgbClr val="322D5A"/>
        </a:hlink>
        <a:folHlink>
          <a:srgbClr val="544C9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DBA6"/>
        </a:lt1>
        <a:dk2>
          <a:srgbClr val="000000"/>
        </a:dk2>
        <a:lt2>
          <a:srgbClr val="FFAC31"/>
        </a:lt2>
        <a:accent1>
          <a:srgbClr val="FF9900"/>
        </a:accent1>
        <a:accent2>
          <a:srgbClr val="FFCC80"/>
        </a:accent2>
        <a:accent3>
          <a:srgbClr val="FFEAD0"/>
        </a:accent3>
        <a:accent4>
          <a:srgbClr val="000000"/>
        </a:accent4>
        <a:accent5>
          <a:srgbClr val="FFCAAA"/>
        </a:accent5>
        <a:accent6>
          <a:srgbClr val="E7B973"/>
        </a:accent6>
        <a:hlink>
          <a:srgbClr val="E68A00"/>
        </a:hlink>
        <a:folHlink>
          <a:srgbClr val="FF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66CCCC"/>
        </a:dk1>
        <a:lt1>
          <a:srgbClr val="FFFFFF"/>
        </a:lt1>
        <a:dk2>
          <a:srgbClr val="2E6B6B"/>
        </a:dk2>
        <a:lt2>
          <a:srgbClr val="2E6B6B"/>
        </a:lt2>
        <a:accent1>
          <a:srgbClr val="9ADEDC"/>
        </a:accent1>
        <a:accent2>
          <a:srgbClr val="45A3A1"/>
        </a:accent2>
        <a:accent3>
          <a:srgbClr val="ADBABA"/>
        </a:accent3>
        <a:accent4>
          <a:srgbClr val="DADADA"/>
        </a:accent4>
        <a:accent5>
          <a:srgbClr val="CAECEB"/>
        </a:accent5>
        <a:accent6>
          <a:srgbClr val="3E9391"/>
        </a:accent6>
        <a:hlink>
          <a:srgbClr val="45A3A1"/>
        </a:hlink>
        <a:folHlink>
          <a:srgbClr val="9ADE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B3CCE6"/>
        </a:dk1>
        <a:lt1>
          <a:srgbClr val="FFFFFF"/>
        </a:lt1>
        <a:dk2>
          <a:srgbClr val="6698CC"/>
        </a:dk2>
        <a:lt2>
          <a:srgbClr val="FFFFFF"/>
        </a:lt2>
        <a:accent1>
          <a:srgbClr val="336599"/>
        </a:accent1>
        <a:accent2>
          <a:srgbClr val="2E4C6B"/>
        </a:accent2>
        <a:accent3>
          <a:srgbClr val="B8CAE2"/>
        </a:accent3>
        <a:accent4>
          <a:srgbClr val="DADADA"/>
        </a:accent4>
        <a:accent5>
          <a:srgbClr val="ADB8CA"/>
        </a:accent5>
        <a:accent6>
          <a:srgbClr val="294460"/>
        </a:accent6>
        <a:hlink>
          <a:srgbClr val="0B54A3"/>
        </a:hlink>
        <a:folHlink>
          <a:srgbClr val="0B73E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496B2E"/>
        </a:dk1>
        <a:lt1>
          <a:srgbClr val="CCE3B5"/>
        </a:lt1>
        <a:dk2>
          <a:srgbClr val="619933"/>
        </a:dk2>
        <a:lt2>
          <a:srgbClr val="F2F8ED"/>
        </a:lt2>
        <a:accent1>
          <a:srgbClr val="94CC66"/>
        </a:accent1>
        <a:accent2>
          <a:srgbClr val="FFFFFF"/>
        </a:accent2>
        <a:accent3>
          <a:srgbClr val="E2EFD7"/>
        </a:accent3>
        <a:accent4>
          <a:srgbClr val="3D5A26"/>
        </a:accent4>
        <a:accent5>
          <a:srgbClr val="C8E2B8"/>
        </a:accent5>
        <a:accent6>
          <a:srgbClr val="E7E7E7"/>
        </a:accent6>
        <a:hlink>
          <a:srgbClr val="4891EA"/>
        </a:hlink>
        <a:folHlink>
          <a:srgbClr val="7AAFF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3366"/>
        </a:dk1>
        <a:lt1>
          <a:srgbClr val="6698CC"/>
        </a:lt1>
        <a:dk2>
          <a:srgbClr val="FFFFFF"/>
        </a:dk2>
        <a:lt2>
          <a:srgbClr val="B3CCE6"/>
        </a:lt2>
        <a:accent1>
          <a:srgbClr val="336599"/>
        </a:accent1>
        <a:accent2>
          <a:srgbClr val="2E4C6B"/>
        </a:accent2>
        <a:accent3>
          <a:srgbClr val="B8CAE2"/>
        </a:accent3>
        <a:accent4>
          <a:srgbClr val="002A56"/>
        </a:accent4>
        <a:accent5>
          <a:srgbClr val="ADB8CA"/>
        </a:accent5>
        <a:accent6>
          <a:srgbClr val="294460"/>
        </a:accent6>
        <a:hlink>
          <a:srgbClr val="0B54A3"/>
        </a:hlink>
        <a:folHlink>
          <a:srgbClr val="0B73E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3867</TotalTime>
  <Words>256</Words>
  <Application>Microsoft Office PowerPoint</Application>
  <PresentationFormat>如螢幕大小 (4:3)</PresentationFormat>
  <Paragraphs>32</Paragraphs>
  <Slides>8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1_Default Design</vt:lpstr>
      <vt:lpstr>  107學年度 第二學期 生涯發展教育工作委員會         </vt:lpstr>
      <vt:lpstr>依據 </vt:lpstr>
      <vt:lpstr>目的 </vt:lpstr>
      <vt:lpstr>  【基本資料】  </vt:lpstr>
      <vt:lpstr>課程實施： </vt:lpstr>
      <vt:lpstr>課程實施： </vt:lpstr>
      <vt:lpstr> 運用相關活動： </vt:lpstr>
      <vt:lpstr>運用相關活動</vt:lpstr>
    </vt:vector>
  </TitlesOfParts>
  <Company>Clearly Presented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Circular menus</dc:title>
  <dc:creator>Presentation Magazine</dc:creator>
  <cp:lastModifiedBy>user</cp:lastModifiedBy>
  <cp:revision>158</cp:revision>
  <dcterms:created xsi:type="dcterms:W3CDTF">2005-03-15T10:04:38Z</dcterms:created>
  <dcterms:modified xsi:type="dcterms:W3CDTF">2019-05-13T23:26:28Z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ublisher">
    <vt:lpwstr>www.presentationmagazine.com</vt:lpwstr>
  </property>
</Properties>
</file>