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3" r:id="rId5"/>
    <p:sldId id="264" r:id="rId6"/>
    <p:sldId id="265" r:id="rId7"/>
    <p:sldId id="266" r:id="rId8"/>
    <p:sldId id="267" r:id="rId9"/>
    <p:sldId id="268" r:id="rId10"/>
    <p:sldId id="262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46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3337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060575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E57EE09-DC99-4812-A05D-8C0534518434}" type="slidenum">
              <a:rPr lang="en-US" altLang="zh-TW"/>
              <a:pPr/>
              <a:t>‹#›</a:t>
            </a:fld>
            <a:endParaRPr lang="en-US" altLang="zh-TW"/>
          </a:p>
        </p:txBody>
      </p:sp>
      <p:pic>
        <p:nvPicPr>
          <p:cNvPr id="6151" name="Picture 7" descr="F:\02 YTJH照片\00 YTJH LOGO\楊子校徽-2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3636" cy="1080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4A261F-6EE4-41AF-AA41-D02227531A6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537EB4-4C59-40B7-A64D-53D6EF2640F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14E28A-9D88-435C-A6B1-9D4AFA32A3F5}" type="slidenum">
              <a:rPr lang="en-US" altLang="zh-TW"/>
              <a:pPr/>
              <a:t>‹#›</a:t>
            </a:fld>
            <a:endParaRPr lang="en-US" altLang="zh-TW"/>
          </a:p>
        </p:txBody>
      </p:sp>
      <p:pic>
        <p:nvPicPr>
          <p:cNvPr id="7" name="Picture 7" descr="F:\02 YTJH照片\00 YTJH LOGO\楊子校徽-2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3636" cy="1080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FF242A-CAD8-4F37-AB8A-2BAFEE600AA1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81376A-02C7-46F6-9C96-CCA02236AE2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971C3-45A1-40AF-A60A-DB318C7F69C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E82F29-58E3-47C8-8963-E9DBB5F73E68}" type="slidenum">
              <a:rPr lang="en-US" altLang="zh-TW"/>
              <a:pPr/>
              <a:t>‹#›</a:t>
            </a:fld>
            <a:endParaRPr lang="en-US" altLang="zh-TW"/>
          </a:p>
        </p:txBody>
      </p:sp>
      <p:pic>
        <p:nvPicPr>
          <p:cNvPr id="6" name="Picture 7" descr="F:\02 YTJH照片\00 YTJH LOGO\楊子校徽-2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3636" cy="1080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F24E07-9978-4292-8956-C39CE9083BCE}" type="slidenum">
              <a:rPr lang="en-US" altLang="zh-TW"/>
              <a:pPr/>
              <a:t>‹#›</a:t>
            </a:fld>
            <a:endParaRPr lang="en-US" altLang="zh-TW"/>
          </a:p>
        </p:txBody>
      </p:sp>
      <p:pic>
        <p:nvPicPr>
          <p:cNvPr id="5" name="Picture 7" descr="F:\02 YTJH照片\00 YTJH LOGO\楊子校徽-2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3636" cy="1080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6D06CA-23B8-45F4-87B3-F3CD05632981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A9FD3E-2B72-4D5D-B37F-003EDDF3619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A4B4FB9-87DE-4712-8BAC-9BD2B78AEB79}" type="slidenum">
              <a:rPr lang="en-US" altLang="zh-TW"/>
              <a:pPr/>
              <a:t>‹#›</a:t>
            </a:fld>
            <a:endParaRPr lang="en-US" altLang="zh-TW"/>
          </a:p>
        </p:txBody>
      </p:sp>
      <p:pic>
        <p:nvPicPr>
          <p:cNvPr id="7" name="Picture 7" descr="F:\02 YTJH照片\00 YTJH LOGO\楊子校徽-2.png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1063636" cy="1080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charset="0"/>
          <a:ea typeface="新細明體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charset="0"/>
          <a:ea typeface="新細明體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charset="0"/>
          <a:ea typeface="新細明體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b="1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b="1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b="1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b="1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 b="1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 b="1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 b="1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background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4300" y="2052638"/>
            <a:ext cx="5219700" cy="4805362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42852"/>
            <a:ext cx="9144000" cy="1428759"/>
          </a:xfrm>
        </p:spPr>
        <p:txBody>
          <a:bodyPr/>
          <a:lstStyle/>
          <a:p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104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學年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度第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學期期末暨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105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學年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度第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學期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期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初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400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校務會議</a:t>
            </a:r>
            <a:endParaRPr lang="zh-TW" altLang="zh-TW" sz="40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000504"/>
            <a:ext cx="9144000" cy="1285884"/>
          </a:xfrm>
        </p:spPr>
        <p:txBody>
          <a:bodyPr/>
          <a:lstStyle/>
          <a:p>
            <a:r>
              <a:rPr lang="zh-TW" altLang="en-US" sz="7200" dirty="0">
                <a:latin typeface="標楷體" pitchFamily="65" charset="-120"/>
                <a:ea typeface="標楷體" pitchFamily="65" charset="-120"/>
              </a:rPr>
              <a:t>鍾月娥 </a:t>
            </a:r>
            <a:r>
              <a:rPr lang="zh-TW" altLang="en-US" sz="7200" dirty="0" smtClean="0">
                <a:latin typeface="標楷體" pitchFamily="65" charset="-120"/>
                <a:ea typeface="標楷體" pitchFamily="65" charset="-120"/>
              </a:rPr>
              <a:t>校長</a:t>
            </a:r>
            <a:endParaRPr lang="en-US" altLang="zh-TW" sz="72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5357826"/>
            <a:ext cx="9144000" cy="68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105</a:t>
            </a:r>
            <a:r>
              <a:rPr kumimoji="1" lang="zh-TW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年</a:t>
            </a:r>
            <a:r>
              <a:rPr kumimoji="1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8</a:t>
            </a:r>
            <a:r>
              <a:rPr kumimoji="1" lang="zh-TW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月</a:t>
            </a:r>
            <a:r>
              <a:rPr kumimoji="1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27</a:t>
            </a:r>
            <a:r>
              <a:rPr kumimoji="1" lang="zh-TW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日</a:t>
            </a:r>
            <a:endParaRPr kumimoji="1" 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1571612"/>
            <a:ext cx="9144000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1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j-cs"/>
              </a:rPr>
              <a:t>校長報告</a:t>
            </a:r>
            <a:endParaRPr kumimoji="1" lang="zh-TW" altLang="zh-TW" sz="120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三</a:t>
            </a:r>
            <a:endParaRPr lang="zh-TW" altLang="zh-TW" sz="6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免試入學後學生程度的下降與學生落差擴大情形：均有待我們以更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慎重、</a:t>
            </a:r>
            <a:r>
              <a:rPr lang="zh-TW" altLang="en-US" sz="4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更</a:t>
            </a:r>
            <a:r>
              <a:rPr lang="zh-TW" altLang="en-US" sz="44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嚴謹的態度、策略、方法，在教學上與生活管理上更加的重視</a:t>
            </a:r>
            <a:r>
              <a:rPr lang="zh-TW" altLang="en-US" sz="4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！</a:t>
            </a:r>
            <a:endParaRPr lang="zh-TW" altLang="en-US" sz="44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四</a:t>
            </a:r>
            <a:r>
              <a:rPr lang="zh-TW" altLang="en-US" sz="6000" dirty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6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優良</a:t>
            </a:r>
            <a:r>
              <a:rPr lang="zh-TW" altLang="en-US" sz="6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教學的基礎</a:t>
            </a:r>
            <a:endParaRPr lang="zh-TW" altLang="zh-TW" sz="60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altLang="en-US" sz="4400" dirty="0">
                <a:latin typeface="標楷體" pitchFamily="65" charset="-120"/>
                <a:ea typeface="標楷體" pitchFamily="65" charset="-120"/>
              </a:rPr>
              <a:t>Engage students through active </a:t>
            </a:r>
            <a:r>
              <a:rPr lang="en-US" altLang="en-US" sz="4400" dirty="0" smtClean="0">
                <a:latin typeface="標楷體" pitchFamily="65" charset="-120"/>
                <a:ea typeface="標楷體" pitchFamily="65" charset="-120"/>
              </a:rPr>
              <a:t>learning 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透過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積極參與學習，使學生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專注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sz="4400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en-US" sz="4400" dirty="0">
                <a:latin typeface="標楷體" pitchFamily="65" charset="-120"/>
                <a:ea typeface="標楷體" pitchFamily="65" charset="-120"/>
              </a:rPr>
              <a:t>Build your </a:t>
            </a:r>
            <a:r>
              <a:rPr lang="en-US" altLang="en-US" sz="4400" dirty="0" smtClean="0">
                <a:latin typeface="標楷體" pitchFamily="65" charset="-120"/>
                <a:ea typeface="標楷體" pitchFamily="65" charset="-120"/>
              </a:rPr>
              <a:t>syllabus 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建立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教學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大綱</a:t>
            </a:r>
            <a:endParaRPr lang="zh-TW" altLang="en-US" sz="44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四、優良教學的基礎</a:t>
            </a:r>
            <a:endParaRPr lang="zh-TW" altLang="zh-TW" sz="6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altLang="en-US" sz="4400" dirty="0" smtClean="0">
                <a:latin typeface="標楷體" pitchFamily="65" charset="-120"/>
                <a:ea typeface="標楷體" pitchFamily="65" charset="-120"/>
              </a:rPr>
              <a:t>Focus content 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聚焦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主題內容</a:t>
            </a:r>
          </a:p>
          <a:p>
            <a:endParaRPr lang="en-US" altLang="en-US" sz="4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en-US" sz="4400" dirty="0" smtClean="0">
                <a:latin typeface="標楷體" pitchFamily="65" charset="-120"/>
                <a:ea typeface="標楷體" pitchFamily="65" charset="-120"/>
              </a:rPr>
              <a:t>Create </a:t>
            </a:r>
            <a:r>
              <a:rPr lang="en-US" altLang="en-US" sz="4400" dirty="0">
                <a:latin typeface="標楷體" pitchFamily="65" charset="-120"/>
                <a:ea typeface="標楷體" pitchFamily="65" charset="-120"/>
              </a:rPr>
              <a:t>good </a:t>
            </a:r>
            <a:r>
              <a:rPr lang="en-US" altLang="en-US" sz="4400" dirty="0" smtClean="0">
                <a:latin typeface="標楷體" pitchFamily="65" charset="-120"/>
                <a:ea typeface="標楷體" pitchFamily="65" charset="-120"/>
              </a:rPr>
              <a:t>assignments 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創造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好的</a:t>
            </a:r>
            <a:r>
              <a:rPr lang="en-US" altLang="en-US" sz="4400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有意義的</a:t>
            </a:r>
            <a:r>
              <a:rPr lang="en-US" altLang="en-US" sz="4400" dirty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指定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作業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四、優良</a:t>
            </a:r>
            <a:r>
              <a:rPr lang="zh-TW" altLang="en-US" sz="6000" dirty="0">
                <a:latin typeface="標楷體" pitchFamily="65" charset="-120"/>
                <a:ea typeface="標楷體" pitchFamily="65" charset="-120"/>
              </a:rPr>
              <a:t>教學的基礎</a:t>
            </a:r>
            <a:endParaRPr lang="zh-TW" altLang="zh-TW" sz="6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altLang="en-US" sz="4400" dirty="0" smtClean="0">
                <a:latin typeface="標楷體" pitchFamily="65" charset="-120"/>
                <a:ea typeface="標楷體" pitchFamily="65" charset="-120"/>
              </a:rPr>
              <a:t>Apply your personal strengths to your teaching 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將個人優勢特質，應用在教學上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四、優良</a:t>
            </a:r>
            <a:r>
              <a:rPr lang="zh-TW" altLang="en-US" sz="6000" dirty="0">
                <a:latin typeface="標楷體" pitchFamily="65" charset="-120"/>
                <a:ea typeface="標楷體" pitchFamily="65" charset="-120"/>
              </a:rPr>
              <a:t>教學的基礎</a:t>
            </a:r>
            <a:endParaRPr lang="zh-TW" altLang="zh-TW" sz="6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altLang="en-US" sz="4400" dirty="0" smtClean="0">
                <a:latin typeface="標楷體" pitchFamily="65" charset="-120"/>
                <a:ea typeface="標楷體" pitchFamily="65" charset="-120"/>
              </a:rPr>
              <a:t>Design your own courses or adapt others 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設計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自己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課程或採用他人</a:t>
            </a:r>
          </a:p>
          <a:p>
            <a:endParaRPr lang="en-US" altLang="en-US" sz="4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en-US" sz="4400" dirty="0" smtClean="0">
                <a:latin typeface="標楷體" pitchFamily="65" charset="-120"/>
                <a:ea typeface="標楷體" pitchFamily="65" charset="-120"/>
              </a:rPr>
              <a:t>Deal with the gaps in students‘ skills </a:t>
            </a:r>
            <a:r>
              <a:rPr lang="zh-TW" altLang="en-US" sz="4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處理學生學習技能差異</a:t>
            </a:r>
            <a:endParaRPr lang="en-US" altLang="zh-TW" sz="44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四、優良</a:t>
            </a:r>
            <a:r>
              <a:rPr lang="zh-TW" altLang="en-US" sz="6000" dirty="0">
                <a:latin typeface="標楷體" pitchFamily="65" charset="-120"/>
                <a:ea typeface="標楷體" pitchFamily="65" charset="-120"/>
              </a:rPr>
              <a:t>教學的基礎</a:t>
            </a:r>
            <a:endParaRPr lang="zh-TW" altLang="zh-TW" sz="6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altLang="en-US" sz="4400" dirty="0" smtClean="0">
                <a:latin typeface="標楷體" pitchFamily="65" charset="-120"/>
                <a:ea typeface="標楷體" pitchFamily="65" charset="-120"/>
              </a:rPr>
              <a:t>Manage your classroom 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4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教室經營管理</a:t>
            </a:r>
            <a:endParaRPr lang="en-US" altLang="zh-TW" sz="44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zh-TW" altLang="en-US" sz="4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en-US" sz="4400" dirty="0" smtClean="0">
                <a:latin typeface="標楷體" pitchFamily="65" charset="-120"/>
                <a:ea typeface="標楷體" pitchFamily="65" charset="-120"/>
              </a:rPr>
              <a:t>Create a good climate for learning </a:t>
            </a:r>
            <a:r>
              <a:rPr lang="zh-TW" altLang="en-US" sz="4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創造良好的學習氛圍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四、優良</a:t>
            </a:r>
            <a:r>
              <a:rPr lang="zh-TW" altLang="en-US" sz="6000" dirty="0">
                <a:latin typeface="標楷體" pitchFamily="65" charset="-120"/>
                <a:ea typeface="標楷體" pitchFamily="65" charset="-120"/>
              </a:rPr>
              <a:t>教學的基礎</a:t>
            </a:r>
            <a:endParaRPr lang="zh-TW" altLang="zh-TW" sz="6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altLang="en-US" sz="4400" dirty="0" smtClean="0">
                <a:latin typeface="標楷體" pitchFamily="65" charset="-120"/>
                <a:ea typeface="標楷體" pitchFamily="65" charset="-120"/>
              </a:rPr>
              <a:t>Develop exams and quizzes that measure learning meaningfully 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發展</a:t>
            </a:r>
            <a:r>
              <a:rPr lang="zh-TW" altLang="en-US" sz="4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有意義的學習評量考試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及課堂小考</a:t>
            </a:r>
          </a:p>
          <a:p>
            <a:endParaRPr lang="en-US" altLang="en-US" sz="4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en-US" sz="4400" dirty="0" smtClean="0">
                <a:latin typeface="標楷體" pitchFamily="65" charset="-120"/>
                <a:ea typeface="標楷體" pitchFamily="65" charset="-120"/>
              </a:rPr>
              <a:t>Prevent cheating </a:t>
            </a:r>
            <a:r>
              <a:rPr lang="zh-TW" altLang="en-US" sz="4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防止作弊</a:t>
            </a:r>
            <a:endParaRPr lang="en-US" altLang="zh-TW" sz="44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四、優良</a:t>
            </a:r>
            <a:r>
              <a:rPr lang="zh-TW" altLang="en-US" sz="6000" dirty="0">
                <a:latin typeface="標楷體" pitchFamily="65" charset="-120"/>
                <a:ea typeface="標楷體" pitchFamily="65" charset="-120"/>
              </a:rPr>
              <a:t>教學的基礎</a:t>
            </a:r>
            <a:endParaRPr lang="zh-TW" altLang="zh-TW" sz="6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altLang="en-US" sz="4400" dirty="0" smtClean="0">
                <a:latin typeface="標楷體" pitchFamily="65" charset="-120"/>
                <a:ea typeface="標楷體" pitchFamily="65" charset="-120"/>
              </a:rPr>
              <a:t>Make grading manageable 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可處理的批改評分閱卷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en-US" sz="4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en-US" sz="4400" dirty="0" smtClean="0">
                <a:latin typeface="標楷體" pitchFamily="65" charset="-120"/>
                <a:ea typeface="標楷體" pitchFamily="65" charset="-120"/>
              </a:rPr>
              <a:t>Address students’ grading objections 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處理學生評分結果的異議</a:t>
            </a:r>
            <a:endParaRPr lang="zh-TW" altLang="en-US" sz="44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五</a:t>
            </a:r>
            <a:endParaRPr lang="zh-TW" altLang="zh-TW" sz="6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今年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升學、招生穩定，家長願意送學生進「揚子」，因素是；升學績效、辦學績效、學校風評、招生策略、少子化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因素、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行銷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策略</a:t>
            </a: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等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，著實可讓我們引為借鏡與省思！</a:t>
            </a:r>
            <a:endParaRPr lang="en-US" altLang="zh-TW" sz="44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六</a:t>
            </a:r>
            <a:endParaRPr lang="zh-TW" altLang="zh-TW" sz="6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感謝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全校師長的奉獻與付出，也感謝行政同仁的努力與合作， 未來，希望能在穩定中繼續成長。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一、工作重點</a:t>
            </a:r>
            <a:endParaRPr lang="zh-TW" altLang="zh-TW" sz="6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zh-TW" altLang="en-US" sz="44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升學</a:t>
            </a:r>
            <a:r>
              <a:rPr lang="zh-TW" altLang="en-US" sz="4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sz="44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目標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、行動、教學成效、班級經營、監督、追蹤、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績效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招生：</a:t>
            </a:r>
            <a:endParaRPr lang="en-US" altLang="zh-TW" sz="44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目標</a:t>
            </a:r>
            <a:r>
              <a:rPr lang="en-US" sz="4000" dirty="0" smtClean="0">
                <a:latin typeface="標楷體" pitchFamily="65" charset="-120"/>
                <a:ea typeface="標楷體" pitchFamily="65" charset="-120"/>
              </a:rPr>
              <a:t> ( </a:t>
            </a:r>
            <a:r>
              <a:rPr 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270</a:t>
            </a:r>
            <a:r>
              <a:rPr lang="en-US" sz="4000" dirty="0" smtClean="0">
                <a:latin typeface="標楷體" pitchFamily="65" charset="-120"/>
                <a:ea typeface="標楷體" pitchFamily="65" charset="-120"/>
              </a:rPr>
              <a:t> ) 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、 策略、行動、監督、追蹤、績效</a:t>
            </a:r>
            <a:endParaRPr lang="zh-TW" altLang="zh-TW" sz="4000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七</a:t>
            </a:r>
            <a:endParaRPr lang="zh-TW" altLang="zh-TW" sz="6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兼職行政同仁</a:t>
            </a:r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除了教學，尚有諸多繁瑣的業務，有來自上級的壓力，也有自我的要求，以及對個人的家庭造成不同程度的影響，希望全體師長能多給兼職行政同仁一些鼓勵，也期盼兼職同仁在岡位上以「</a:t>
            </a:r>
            <a:r>
              <a:rPr lang="zh-TW" altLang="en-US" sz="36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順利解決問題」為工作目標</a:t>
            </a:r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，並在各處室間協調、合作，以達成共同的願景。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結語</a:t>
            </a:r>
            <a:endParaRPr lang="zh-TW" altLang="zh-TW" sz="6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zh-TW" altLang="en-US" sz="5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一個</a:t>
            </a:r>
            <a:r>
              <a:rPr lang="zh-TW" altLang="en-US" sz="54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學校</a:t>
            </a:r>
            <a:r>
              <a:rPr lang="zh-TW" altLang="en-US" sz="5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要強</a:t>
            </a:r>
            <a:endParaRPr lang="en-US" altLang="zh-TW" sz="54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根基</a:t>
            </a:r>
            <a:r>
              <a:rPr lang="zh-TW" altLang="en-US" sz="6000" dirty="0">
                <a:latin typeface="標楷體" pitchFamily="65" charset="-120"/>
                <a:ea typeface="標楷體" pitchFamily="65" charset="-120"/>
              </a:rPr>
              <a:t>在學生</a:t>
            </a:r>
            <a:r>
              <a:rPr lang="zh-TW" altLang="en-US" sz="5400" dirty="0" smtClean="0">
                <a:latin typeface="標楷體" pitchFamily="65" charset="-120"/>
                <a:ea typeface="標楷體" pitchFamily="65" charset="-120"/>
              </a:rPr>
              <a:t>、</a:t>
            </a:r>
            <a:endParaRPr lang="en-US" altLang="zh-TW" sz="5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魂魄</a:t>
            </a:r>
            <a:r>
              <a:rPr lang="zh-TW" altLang="en-US" sz="6000" dirty="0">
                <a:latin typeface="標楷體" pitchFamily="65" charset="-120"/>
                <a:ea typeface="標楷體" pitchFamily="65" charset="-120"/>
              </a:rPr>
              <a:t>在全體教育</a:t>
            </a:r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工作者</a:t>
            </a:r>
            <a:endParaRPr lang="zh-TW" altLang="en-US" sz="60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zh-TW" sz="6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algn="ctr">
              <a:buNone/>
            </a:pPr>
            <a:r>
              <a:rPr lang="zh-TW" altLang="en-US" sz="9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幸 福</a:t>
            </a:r>
            <a:endParaRPr lang="en-US" altLang="zh-TW" sz="96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不</a:t>
            </a:r>
            <a:r>
              <a:rPr lang="zh-TW" altLang="en-US" sz="6000" dirty="0">
                <a:latin typeface="標楷體" pitchFamily="65" charset="-120"/>
                <a:ea typeface="標楷體" pitchFamily="65" charset="-120"/>
              </a:rPr>
              <a:t>在於計較付出的</a:t>
            </a:r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多少</a:t>
            </a:r>
            <a:endParaRPr lang="en-US" altLang="zh-TW" sz="6000" dirty="0" smtClean="0"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而</a:t>
            </a:r>
            <a:r>
              <a:rPr lang="zh-TW" altLang="en-US" sz="6000" dirty="0">
                <a:latin typeface="標楷體" pitchFamily="65" charset="-120"/>
                <a:ea typeface="標楷體" pitchFamily="65" charset="-120"/>
              </a:rPr>
              <a:t>在於享受付出的</a:t>
            </a:r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喜悅</a:t>
            </a:r>
            <a:endParaRPr lang="en-US" altLang="zh-TW" sz="60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5400" dirty="0" smtClean="0">
                <a:latin typeface="標楷體" pitchFamily="65" charset="-120"/>
                <a:ea typeface="標楷體" pitchFamily="65" charset="-120"/>
              </a:rPr>
              <a:t>二、各處</a:t>
            </a:r>
            <a:r>
              <a:rPr lang="zh-TW" altLang="en-US" sz="5400" dirty="0">
                <a:latin typeface="標楷體" pitchFamily="65" charset="-120"/>
                <a:ea typeface="標楷體" pitchFamily="65" charset="-120"/>
              </a:rPr>
              <a:t>室工作重點</a:t>
            </a:r>
            <a:r>
              <a:rPr lang="zh-TW" altLang="en-US" sz="5400" dirty="0" smtClean="0">
                <a:latin typeface="標楷體" pitchFamily="65" charset="-120"/>
                <a:ea typeface="標楷體" pitchFamily="65" charset="-120"/>
              </a:rPr>
              <a:t>管理</a:t>
            </a:r>
            <a:endParaRPr lang="zh-TW" altLang="en-US" sz="5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滿足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家長期待與學生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需求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sz="4400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教學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品質精進與</a:t>
            </a:r>
            <a:r>
              <a:rPr lang="zh-TW" altLang="en-US" sz="44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薪傳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落實</a:t>
            </a:r>
          </a:p>
          <a:p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強化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升學輔導與</a:t>
            </a:r>
            <a:r>
              <a:rPr lang="zh-TW" altLang="en-US" sz="44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品格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教育</a:t>
            </a:r>
            <a:endParaRPr lang="zh-TW" altLang="en-US" sz="44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5400" dirty="0" smtClean="0">
                <a:latin typeface="標楷體" pitchFamily="65" charset="-120"/>
                <a:ea typeface="標楷體" pitchFamily="65" charset="-120"/>
              </a:rPr>
              <a:t>二、各處室工作重點管理</a:t>
            </a:r>
            <a:endParaRPr lang="zh-TW" altLang="en-US" sz="5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重視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自然科學與人文素養</a:t>
            </a:r>
          </a:p>
          <a:p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開拓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學生視野與多元學習</a:t>
            </a:r>
          </a:p>
          <a:p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6.</a:t>
            </a:r>
            <a:r>
              <a:rPr lang="zh-TW" altLang="en-US" sz="4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強化</a:t>
            </a:r>
            <a:r>
              <a:rPr lang="zh-TW" altLang="en-US" sz="44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學習態度與教學</a:t>
            </a:r>
            <a:r>
              <a:rPr lang="zh-TW" altLang="en-US" sz="4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管理</a:t>
            </a:r>
            <a:endParaRPr lang="zh-TW" altLang="en-US" sz="44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5400" dirty="0" smtClean="0">
                <a:latin typeface="標楷體" pitchFamily="65" charset="-120"/>
                <a:ea typeface="標楷體" pitchFamily="65" charset="-120"/>
              </a:rPr>
              <a:t>二、各處</a:t>
            </a:r>
            <a:r>
              <a:rPr lang="zh-TW" altLang="en-US" sz="5400" dirty="0">
                <a:latin typeface="標楷體" pitchFamily="65" charset="-120"/>
                <a:ea typeface="標楷體" pitchFamily="65" charset="-120"/>
              </a:rPr>
              <a:t>室工作重點</a:t>
            </a:r>
            <a:r>
              <a:rPr lang="zh-TW" altLang="en-US" sz="5400" dirty="0" smtClean="0">
                <a:latin typeface="標楷體" pitchFamily="65" charset="-120"/>
                <a:ea typeface="標楷體" pitchFamily="65" charset="-120"/>
              </a:rPr>
              <a:t>管理</a:t>
            </a:r>
            <a:endParaRPr lang="zh-TW" altLang="en-US" sz="5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7.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堅持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品質控管與適性發展</a:t>
            </a:r>
          </a:p>
          <a:p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8.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落實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執行</a:t>
            </a:r>
            <a:r>
              <a:rPr lang="zh-TW" altLang="en-US" sz="44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弱勢學習關懷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輔導</a:t>
            </a:r>
          </a:p>
          <a:p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9.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提升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校園環境整潔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衛生</a:t>
            </a:r>
            <a:endParaRPr lang="zh-TW" altLang="en-US" sz="44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5400" dirty="0" smtClean="0">
                <a:latin typeface="標楷體" pitchFamily="65" charset="-120"/>
                <a:ea typeface="標楷體" pitchFamily="65" charset="-120"/>
              </a:rPr>
              <a:t>二、各處</a:t>
            </a:r>
            <a:r>
              <a:rPr lang="zh-TW" altLang="en-US" sz="5400" dirty="0">
                <a:latin typeface="標楷體" pitchFamily="65" charset="-120"/>
                <a:ea typeface="標楷體" pitchFamily="65" charset="-120"/>
              </a:rPr>
              <a:t>室工作重點</a:t>
            </a:r>
            <a:r>
              <a:rPr lang="zh-TW" altLang="en-US" sz="5400" dirty="0" smtClean="0">
                <a:latin typeface="標楷體" pitchFamily="65" charset="-120"/>
                <a:ea typeface="標楷體" pitchFamily="65" charset="-120"/>
              </a:rPr>
              <a:t>管理</a:t>
            </a:r>
            <a:endParaRPr lang="zh-TW" altLang="en-US" sz="5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10.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加強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親師溝通及平台建立</a:t>
            </a:r>
          </a:p>
          <a:p>
            <a:endParaRPr lang="en-US" altLang="en-US" sz="4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11.</a:t>
            </a:r>
            <a:r>
              <a:rPr lang="zh-TW" altLang="en-US" sz="4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校園</a:t>
            </a:r>
            <a:r>
              <a:rPr lang="zh-TW" altLang="en-US" sz="44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網站及</a:t>
            </a:r>
            <a:r>
              <a:rPr lang="en-US" altLang="en-US" sz="44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Line App </a:t>
            </a:r>
            <a:r>
              <a:rPr lang="zh-TW" altLang="en-US" sz="44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經營</a:t>
            </a:r>
          </a:p>
          <a:p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12.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菁英拔尖執行成效監督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5400" dirty="0" smtClean="0">
                <a:latin typeface="標楷體" pitchFamily="65" charset="-120"/>
                <a:ea typeface="標楷體" pitchFamily="65" charset="-120"/>
              </a:rPr>
              <a:t>二、各處</a:t>
            </a:r>
            <a:r>
              <a:rPr lang="zh-TW" altLang="en-US" sz="5400" dirty="0">
                <a:latin typeface="標楷體" pitchFamily="65" charset="-120"/>
                <a:ea typeface="標楷體" pitchFamily="65" charset="-120"/>
              </a:rPr>
              <a:t>室工作重點</a:t>
            </a:r>
            <a:r>
              <a:rPr lang="zh-TW" altLang="en-US" sz="5400" dirty="0" smtClean="0">
                <a:latin typeface="標楷體" pitchFamily="65" charset="-120"/>
                <a:ea typeface="標楷體" pitchFamily="65" charset="-120"/>
              </a:rPr>
              <a:t>管理</a:t>
            </a:r>
            <a:endParaRPr lang="zh-TW" altLang="en-US" sz="5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13.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招生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工作區分配及獎勵</a:t>
            </a:r>
          </a:p>
          <a:p>
            <a:endParaRPr lang="en-US" altLang="en-US" sz="4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14.</a:t>
            </a:r>
            <a:r>
              <a:rPr lang="zh-TW" altLang="en-US" sz="4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班級</a:t>
            </a:r>
            <a:r>
              <a:rPr lang="zh-TW" altLang="en-US" sz="44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經營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及</a:t>
            </a:r>
            <a:r>
              <a:rPr lang="zh-TW" altLang="en-US" sz="44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幹部養成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成效</a:t>
            </a:r>
          </a:p>
          <a:p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15.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家長會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、校友會、志工服務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隊</a:t>
            </a:r>
            <a:endParaRPr lang="zh-TW" altLang="en-US" sz="44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5400" dirty="0" smtClean="0">
                <a:latin typeface="標楷體" pitchFamily="65" charset="-120"/>
                <a:ea typeface="標楷體" pitchFamily="65" charset="-120"/>
              </a:rPr>
              <a:t>二、各處</a:t>
            </a:r>
            <a:r>
              <a:rPr lang="zh-TW" altLang="en-US" sz="5400" dirty="0">
                <a:latin typeface="標楷體" pitchFamily="65" charset="-120"/>
                <a:ea typeface="標楷體" pitchFamily="65" charset="-120"/>
              </a:rPr>
              <a:t>室工作重點</a:t>
            </a:r>
            <a:r>
              <a:rPr lang="zh-TW" altLang="en-US" sz="5400" dirty="0" smtClean="0">
                <a:latin typeface="標楷體" pitchFamily="65" charset="-120"/>
                <a:ea typeface="標楷體" pitchFamily="65" charset="-120"/>
              </a:rPr>
              <a:t>管理</a:t>
            </a:r>
            <a:endParaRPr lang="zh-TW" altLang="en-US" sz="5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16.</a:t>
            </a:r>
            <a:r>
              <a:rPr lang="zh-TW" altLang="en-US" sz="4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住宿</a:t>
            </a:r>
            <a:r>
              <a:rPr lang="zh-TW" altLang="en-US" sz="44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生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活學習管理</a:t>
            </a:r>
          </a:p>
          <a:p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17.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通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學、返鄉、返校專車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管理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sz="4400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18.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勵行</a:t>
            </a:r>
            <a:r>
              <a:rPr lang="zh-TW" altLang="en-US" sz="44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節能省</a:t>
            </a:r>
            <a:r>
              <a:rPr lang="zh-TW" altLang="en-US" sz="4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電</a:t>
            </a:r>
            <a:endParaRPr lang="zh-TW" altLang="en-US" sz="44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5400" dirty="0" smtClean="0">
                <a:latin typeface="標楷體" pitchFamily="65" charset="-120"/>
                <a:ea typeface="標楷體" pitchFamily="65" charset="-120"/>
              </a:rPr>
              <a:t>二、各處</a:t>
            </a:r>
            <a:r>
              <a:rPr lang="zh-TW" altLang="en-US" sz="5400" dirty="0">
                <a:latin typeface="標楷體" pitchFamily="65" charset="-120"/>
                <a:ea typeface="標楷體" pitchFamily="65" charset="-120"/>
              </a:rPr>
              <a:t>室工作重點</a:t>
            </a:r>
            <a:r>
              <a:rPr lang="zh-TW" altLang="en-US" sz="5400" dirty="0" smtClean="0">
                <a:latin typeface="標楷體" pitchFamily="65" charset="-120"/>
                <a:ea typeface="標楷體" pitchFamily="65" charset="-120"/>
              </a:rPr>
              <a:t>管理</a:t>
            </a:r>
            <a:endParaRPr lang="zh-TW" altLang="en-US" sz="5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19.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績效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考核</a:t>
            </a:r>
          </a:p>
          <a:p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20.</a:t>
            </a:r>
            <a:r>
              <a:rPr lang="zh-TW" altLang="en-US" sz="4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創造</a:t>
            </a:r>
            <a:r>
              <a:rPr lang="zh-TW" altLang="en-US" sz="44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自我</a:t>
            </a:r>
            <a:r>
              <a:rPr lang="zh-TW" altLang="en-US" sz="4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價值</a:t>
            </a:r>
            <a:endParaRPr lang="zh-TW" altLang="en-US" sz="44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680</Words>
  <Application>Microsoft Office PowerPoint</Application>
  <PresentationFormat>如螢幕大小 (4:3)</PresentationFormat>
  <Paragraphs>91</Paragraphs>
  <Slides>22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23" baseType="lpstr">
      <vt:lpstr>預設簡報設計</vt:lpstr>
      <vt:lpstr>104學年度第2學期期末暨105學年度第1學期期初 校務會議</vt:lpstr>
      <vt:lpstr>一、工作重點</vt:lpstr>
      <vt:lpstr>二、各處室工作重點管理</vt:lpstr>
      <vt:lpstr>二、各處室工作重點管理</vt:lpstr>
      <vt:lpstr>二、各處室工作重點管理</vt:lpstr>
      <vt:lpstr>二、各處室工作重點管理</vt:lpstr>
      <vt:lpstr>二、各處室工作重點管理</vt:lpstr>
      <vt:lpstr>二、各處室工作重點管理</vt:lpstr>
      <vt:lpstr>二、各處室工作重點管理</vt:lpstr>
      <vt:lpstr>三</vt:lpstr>
      <vt:lpstr>四、優良教學的基礎</vt:lpstr>
      <vt:lpstr>四、優良教學的基礎</vt:lpstr>
      <vt:lpstr>四、優良教學的基礎</vt:lpstr>
      <vt:lpstr>四、優良教學的基礎</vt:lpstr>
      <vt:lpstr>四、優良教學的基礎</vt:lpstr>
      <vt:lpstr>四、優良教學的基礎</vt:lpstr>
      <vt:lpstr>四、優良教學的基礎</vt:lpstr>
      <vt:lpstr>五</vt:lpstr>
      <vt:lpstr>六</vt:lpstr>
      <vt:lpstr>七</vt:lpstr>
      <vt:lpstr>結語</vt:lpstr>
      <vt:lpstr>PowerPoint 簡報</vt:lpstr>
    </vt:vector>
  </TitlesOfParts>
  <Company>YTJH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NEF User</dc:creator>
  <cp:lastModifiedBy>user</cp:lastModifiedBy>
  <cp:revision>19</cp:revision>
  <dcterms:created xsi:type="dcterms:W3CDTF">2010-05-26T00:19:23Z</dcterms:created>
  <dcterms:modified xsi:type="dcterms:W3CDTF">2016-08-27T01:10:35Z</dcterms:modified>
</cp:coreProperties>
</file>