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6"/>
  </p:notesMasterIdLst>
  <p:handoutMasterIdLst>
    <p:handoutMasterId r:id="rId47"/>
  </p:handoutMasterIdLst>
  <p:sldIdLst>
    <p:sldId id="638" r:id="rId2"/>
    <p:sldId id="593" r:id="rId3"/>
    <p:sldId id="594" r:id="rId4"/>
    <p:sldId id="597" r:id="rId5"/>
    <p:sldId id="378" r:id="rId6"/>
    <p:sldId id="379" r:id="rId7"/>
    <p:sldId id="352" r:id="rId8"/>
    <p:sldId id="439" r:id="rId9"/>
    <p:sldId id="440" r:id="rId10"/>
    <p:sldId id="641" r:id="rId11"/>
    <p:sldId id="408" r:id="rId12"/>
    <p:sldId id="430" r:id="rId13"/>
    <p:sldId id="432" r:id="rId14"/>
    <p:sldId id="338" r:id="rId15"/>
    <p:sldId id="321" r:id="rId16"/>
    <p:sldId id="322" r:id="rId17"/>
    <p:sldId id="323" r:id="rId18"/>
    <p:sldId id="324" r:id="rId19"/>
    <p:sldId id="383" r:id="rId20"/>
    <p:sldId id="529" r:id="rId21"/>
    <p:sldId id="355" r:id="rId22"/>
    <p:sldId id="360" r:id="rId23"/>
    <p:sldId id="438" r:id="rId24"/>
    <p:sldId id="364" r:id="rId25"/>
    <p:sldId id="737" r:id="rId26"/>
    <p:sldId id="738" r:id="rId27"/>
    <p:sldId id="740" r:id="rId28"/>
    <p:sldId id="734" r:id="rId29"/>
    <p:sldId id="735" r:id="rId30"/>
    <p:sldId id="736" r:id="rId31"/>
    <p:sldId id="711" r:id="rId32"/>
    <p:sldId id="712" r:id="rId33"/>
    <p:sldId id="713" r:id="rId34"/>
    <p:sldId id="714" r:id="rId35"/>
    <p:sldId id="715" r:id="rId36"/>
    <p:sldId id="716" r:id="rId37"/>
    <p:sldId id="717" r:id="rId38"/>
    <p:sldId id="718" r:id="rId39"/>
    <p:sldId id="719" r:id="rId40"/>
    <p:sldId id="720" r:id="rId41"/>
    <p:sldId id="722" r:id="rId42"/>
    <p:sldId id="724" r:id="rId43"/>
    <p:sldId id="726" r:id="rId44"/>
    <p:sldId id="728" r:id="rId4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DB9AF8"/>
    <a:srgbClr val="00FFFF"/>
    <a:srgbClr val="FF0000"/>
    <a:srgbClr val="C1A9E9"/>
    <a:srgbClr val="FFFF00"/>
    <a:srgbClr val="00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1" autoAdjust="0"/>
    <p:restoredTop sz="94987" autoAdjust="0"/>
  </p:normalViewPr>
  <p:slideViewPr>
    <p:cSldViewPr>
      <p:cViewPr varScale="1">
        <p:scale>
          <a:sx n="78" d="100"/>
          <a:sy n="78" d="100"/>
        </p:scale>
        <p:origin x="1277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defTabSz="909638" eaLnBrk="1" hangingPunct="1">
              <a:defRPr kumimoji="1"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kumimoji="1"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defTabSz="909638" eaLnBrk="1" hangingPunct="1">
              <a:defRPr kumimoji="1"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kumimoji="1" sz="1200"/>
            </a:lvl1pPr>
          </a:lstStyle>
          <a:p>
            <a:pPr>
              <a:defRPr/>
            </a:pPr>
            <a:fld id="{42652BAC-3B96-4897-83B2-526C563EB2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044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defTabSz="909638" eaLnBrk="1" hangingPunct="1">
              <a:defRPr kumimoji="1"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kumimoji="1"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defTabSz="909638" eaLnBrk="1" hangingPunct="1">
              <a:defRPr kumimoji="1"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kumimoji="1" sz="1200"/>
            </a:lvl1pPr>
          </a:lstStyle>
          <a:p>
            <a:pPr>
              <a:defRPr/>
            </a:pPr>
            <a:fld id="{B267FF35-B496-4ABF-AB14-9C0F62C918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625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67FF35-B496-4ABF-AB14-9C0F62C9186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713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67FF35-B496-4ABF-AB14-9C0F62C9186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900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86D73C2-3B61-4A34-921F-B9B8DFAE848E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09613"/>
            <a:ext cx="5029200" cy="37719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62525" cy="4479925"/>
          </a:xfrm>
          <a:noFill/>
        </p:spPr>
        <p:txBody>
          <a:bodyPr/>
          <a:lstStyle/>
          <a:p>
            <a:pPr eaLnBrk="1" hangingPunct="1"/>
            <a:r>
              <a:rPr lang="zh-TW" altLang="en-US" b="1">
                <a:latin typeface="Arial" charset="0"/>
                <a:ea typeface="新細明體" charset="-120"/>
              </a:rPr>
              <a:t>傳播登革熱的病媒蚊主要是白線斑蚊與埃及斑蚊，埃及斑蚊分布在嘉義以南地區；所以我們北部地區目前只有白線斑蚊出現。</a:t>
            </a:r>
          </a:p>
          <a:p>
            <a:pPr eaLnBrk="1" hangingPunct="1"/>
            <a:r>
              <a:rPr lang="zh-TW" altLang="en-US" b="1">
                <a:latin typeface="Arial" charset="0"/>
                <a:ea typeface="新細明體" charset="-120"/>
              </a:rPr>
              <a:t>雌蚊壽命平均一個月，雄蚊</a:t>
            </a:r>
            <a:r>
              <a:rPr lang="en-US" altLang="zh-TW" b="1">
                <a:latin typeface="Arial" charset="0"/>
                <a:ea typeface="新細明體" charset="-120"/>
              </a:rPr>
              <a:t>2</a:t>
            </a:r>
            <a:r>
              <a:rPr lang="zh-TW" altLang="en-US" b="1">
                <a:latin typeface="Arial" charset="0"/>
                <a:ea typeface="新細明體" charset="-120"/>
              </a:rPr>
              <a:t>週。</a:t>
            </a:r>
          </a:p>
          <a:p>
            <a:pPr eaLnBrk="1" hangingPunct="1"/>
            <a:endParaRPr lang="en-US" altLang="zh-TW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787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16F0D11-6D06-4D93-9E6B-592F4A6F1855}" type="slidenum">
              <a:rPr lang="zh-TW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zh-TW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06438"/>
            <a:ext cx="5033963" cy="37750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16463"/>
            <a:ext cx="4964113" cy="4479925"/>
          </a:xfrm>
          <a:noFill/>
        </p:spPr>
        <p:txBody>
          <a:bodyPr/>
          <a:lstStyle/>
          <a:p>
            <a:pPr eaLnBrk="1" hangingPunct="1"/>
            <a:r>
              <a:rPr lang="zh-TW" altLang="en-US">
                <a:latin typeface="Arial" panose="020B0604020202020204" pitchFamily="34" charset="0"/>
              </a:rPr>
              <a:t>潛伏期為十二至九十六小時通常為</a:t>
            </a:r>
            <a:r>
              <a:rPr lang="en-US" altLang="zh-TW">
                <a:latin typeface="Arial" panose="020B0604020202020204" pitchFamily="34" charset="0"/>
              </a:rPr>
              <a:t>1-3</a:t>
            </a:r>
            <a:r>
              <a:rPr lang="zh-TW" altLang="en-US">
                <a:latin typeface="Arial" panose="020B0604020202020204" pitchFamily="34" charset="0"/>
              </a:rPr>
              <a:t>天，有時長達一星期</a:t>
            </a:r>
          </a:p>
        </p:txBody>
      </p:sp>
    </p:spTree>
    <p:extLst>
      <p:ext uri="{BB962C8B-B14F-4D97-AF65-F5344CB8AC3E}">
        <p14:creationId xmlns:p14="http://schemas.microsoft.com/office/powerpoint/2010/main" val="1558539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7A55D10-F681-4155-AB1B-C8F54FC38575}" type="slidenum">
              <a:rPr lang="zh-TW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zh-TW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06438"/>
            <a:ext cx="5033963" cy="3775075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16463"/>
            <a:ext cx="4964113" cy="4479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>
                <a:latin typeface="Arial" panose="020B0604020202020204" pitchFamily="34" charset="0"/>
              </a:rPr>
              <a:t>潛伏期為十二至九十六小時通常為</a:t>
            </a:r>
            <a:r>
              <a:rPr lang="en-US" altLang="zh-TW">
                <a:latin typeface="Arial" panose="020B0604020202020204" pitchFamily="34" charset="0"/>
              </a:rPr>
              <a:t>1-3</a:t>
            </a:r>
            <a:r>
              <a:rPr lang="zh-TW" altLang="en-US">
                <a:latin typeface="Arial" panose="020B0604020202020204" pitchFamily="34" charset="0"/>
              </a:rPr>
              <a:t>天，有時長達一星期</a:t>
            </a:r>
          </a:p>
        </p:txBody>
      </p:sp>
    </p:spTree>
    <p:extLst>
      <p:ext uri="{BB962C8B-B14F-4D97-AF65-F5344CB8AC3E}">
        <p14:creationId xmlns:p14="http://schemas.microsoft.com/office/powerpoint/2010/main" val="308995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67FF35-B496-4ABF-AB14-9C0F62C91865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127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859CBD2-ED50-4360-AEE7-63CDAB568387}" type="slidenum">
              <a:rPr lang="en-US" altLang="zh-TW" smtClean="0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376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49023-EFAB-4389-9112-F202E1A70C2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083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5C471-8560-4C2C-AFC1-45CAE2BED05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650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5C471-8560-4C2C-AFC1-45CAE2BED05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044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5C471-8560-4C2C-AFC1-45CAE2BED05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9693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5C471-8560-4C2C-AFC1-45CAE2BED05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727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5C471-8560-4C2C-AFC1-45CAE2BED05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816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5C471-8560-4C2C-AFC1-45CAE2BED05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829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DB49F-E06E-466A-A728-D0085A37E1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7916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27164-1C77-4217-9EE1-F3BA7E273F8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0513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5BA3-61A4-4E80-88D2-0E7EBB4844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40026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032A7-DD33-452E-BE34-4755811966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90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0E2BC-6F30-4839-A370-A05F164F0B5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16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B4910-BC46-4151-9EE5-49A094187EB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418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6242E-4E0C-47EE-9BC0-5B1084A49A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041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629A1-D6F2-4724-919E-0CEEBB3530C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440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B4167-7F78-4F99-95C5-284D83FDA64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685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22C22-78DC-4DBA-ADC9-8ED2408AD13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547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B723F-1ED9-4ABA-A4BB-6FF5D6CFE2A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673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55C471-8560-4C2C-AFC1-45CAE2BED05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038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/>
              <a:t>登革熱防治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蟲媒疾病介紹</a:t>
            </a:r>
            <a:endParaRPr lang="en-US" altLang="zh-TW" sz="4400" dirty="0"/>
          </a:p>
          <a:p>
            <a:r>
              <a:rPr lang="zh-TW" altLang="en-US" sz="4400" dirty="0"/>
              <a:t>蟲媒防治實務策略</a:t>
            </a:r>
            <a:endParaRPr lang="en-US" altLang="zh-TW" sz="4400" dirty="0"/>
          </a:p>
          <a:p>
            <a:r>
              <a:rPr lang="zh-TW" altLang="en-US" sz="4400" dirty="0"/>
              <a:t>蟲媒防治實務分享</a:t>
            </a:r>
          </a:p>
        </p:txBody>
      </p:sp>
    </p:spTree>
    <p:extLst>
      <p:ext uri="{BB962C8B-B14F-4D97-AF65-F5344CB8AC3E}">
        <p14:creationId xmlns:p14="http://schemas.microsoft.com/office/powerpoint/2010/main" val="293706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30571"/>
            <a:ext cx="7765321" cy="1270237"/>
          </a:xfrm>
        </p:spPr>
        <p:txBody>
          <a:bodyPr/>
          <a:lstStyle/>
          <a:p>
            <a:r>
              <a:rPr kumimoji="1" lang="zh-TW" altLang="en-US" sz="48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rPr>
              <a:t>埃及斑蚊在台灣的分布</a:t>
            </a:r>
            <a:br>
              <a:rPr kumimoji="1" lang="zh-TW" altLang="en-US" sz="36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51" b="77"/>
          <a:stretch/>
        </p:blipFill>
        <p:spPr bwMode="auto">
          <a:xfrm>
            <a:off x="467544" y="1700808"/>
            <a:ext cx="8556871" cy="495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87271"/>
            <a:ext cx="3562027" cy="295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59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971550" y="2276475"/>
            <a:ext cx="71294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TW" altLang="en-US" sz="6600">
                <a:solidFill>
                  <a:schemeClr val="accent1"/>
                </a:solidFill>
                <a:ea typeface="標楷體" pitchFamily="65" charset="-120"/>
              </a:rPr>
              <a:t>認識登革熱病媒蚊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未命名 -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764704"/>
            <a:ext cx="295465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白線斑蚊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1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476672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埃及斑蚊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762000" y="3200400"/>
            <a:ext cx="1371600" cy="4572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>
                <a:solidFill>
                  <a:srgbClr val="FFFF66"/>
                </a:solidFill>
              </a:rPr>
              <a:t>卵期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4038600" y="6172200"/>
            <a:ext cx="1524000" cy="381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>
                <a:solidFill>
                  <a:srgbClr val="FFFF66"/>
                </a:solidFill>
              </a:rPr>
              <a:t>成蟲期</a:t>
            </a:r>
          </a:p>
        </p:txBody>
      </p:sp>
      <p:sp>
        <p:nvSpPr>
          <p:cNvPr id="53252" name="AutoShape 9"/>
          <p:cNvSpPr>
            <a:spLocks noChangeArrowheads="1"/>
          </p:cNvSpPr>
          <p:nvPr/>
        </p:nvSpPr>
        <p:spPr bwMode="auto">
          <a:xfrm>
            <a:off x="2667000" y="1828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en-US"/>
          </a:p>
        </p:txBody>
      </p:sp>
      <p:sp>
        <p:nvSpPr>
          <p:cNvPr id="53253" name="AutoShape 10"/>
          <p:cNvSpPr>
            <a:spLocks noChangeArrowheads="1"/>
          </p:cNvSpPr>
          <p:nvPr/>
        </p:nvSpPr>
        <p:spPr bwMode="auto">
          <a:xfrm>
            <a:off x="5638800" y="17526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en-US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3733800" y="3276600"/>
            <a:ext cx="1447800" cy="381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>
                <a:solidFill>
                  <a:srgbClr val="FFFF66"/>
                </a:solidFill>
              </a:rPr>
              <a:t>幼蟲期</a:t>
            </a: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6781800" y="3200400"/>
            <a:ext cx="1447800" cy="381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>
                <a:solidFill>
                  <a:srgbClr val="FFFF66"/>
                </a:solidFill>
              </a:rPr>
              <a:t>蛹期</a:t>
            </a:r>
          </a:p>
        </p:txBody>
      </p:sp>
      <p:sp>
        <p:nvSpPr>
          <p:cNvPr id="53256" name="AutoShape 13"/>
          <p:cNvSpPr>
            <a:spLocks noChangeArrowheads="1"/>
          </p:cNvSpPr>
          <p:nvPr/>
        </p:nvSpPr>
        <p:spPr bwMode="auto">
          <a:xfrm>
            <a:off x="1066800" y="4648200"/>
            <a:ext cx="1905000" cy="685800"/>
          </a:xfrm>
          <a:prstGeom prst="rightArrow">
            <a:avLst>
              <a:gd name="adj1" fmla="val 50000"/>
              <a:gd name="adj2" fmla="val 69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en-US"/>
          </a:p>
        </p:txBody>
      </p:sp>
      <p:sp>
        <p:nvSpPr>
          <p:cNvPr id="53257" name="Text Box 14"/>
          <p:cNvSpPr txBox="1">
            <a:spLocks noChangeArrowheads="1"/>
          </p:cNvSpPr>
          <p:nvPr/>
        </p:nvSpPr>
        <p:spPr bwMode="auto">
          <a:xfrm>
            <a:off x="2743200" y="1447800"/>
            <a:ext cx="658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en-US" altLang="zh-TW" sz="1600" b="1">
                <a:solidFill>
                  <a:srgbClr val="99FF99"/>
                </a:solidFill>
                <a:latin typeface="Times New Roman" pitchFamily="18" charset="0"/>
              </a:rPr>
              <a:t>3-4</a:t>
            </a:r>
            <a:r>
              <a:rPr kumimoji="1" lang="zh-TW" altLang="en-US" sz="1600" b="1">
                <a:solidFill>
                  <a:srgbClr val="99FF99"/>
                </a:solidFill>
                <a:latin typeface="Times New Roman" pitchFamily="18" charset="0"/>
              </a:rPr>
              <a:t>天</a:t>
            </a:r>
          </a:p>
        </p:txBody>
      </p:sp>
      <p:sp>
        <p:nvSpPr>
          <p:cNvPr id="53258" name="Text Box 15"/>
          <p:cNvSpPr txBox="1">
            <a:spLocks noChangeArrowheads="1"/>
          </p:cNvSpPr>
          <p:nvPr/>
        </p:nvSpPr>
        <p:spPr bwMode="auto">
          <a:xfrm>
            <a:off x="5638800" y="1371600"/>
            <a:ext cx="658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en-US" altLang="zh-TW" sz="1600" b="1">
                <a:solidFill>
                  <a:srgbClr val="99FF99"/>
                </a:solidFill>
                <a:latin typeface="Times New Roman" pitchFamily="18" charset="0"/>
              </a:rPr>
              <a:t>5-6</a:t>
            </a:r>
            <a:r>
              <a:rPr kumimoji="1" lang="zh-TW" altLang="en-US" sz="1600" b="1">
                <a:solidFill>
                  <a:srgbClr val="99FF99"/>
                </a:solidFill>
                <a:latin typeface="Times New Roman" pitchFamily="18" charset="0"/>
              </a:rPr>
              <a:t>天</a:t>
            </a:r>
          </a:p>
        </p:txBody>
      </p:sp>
      <p:sp>
        <p:nvSpPr>
          <p:cNvPr id="53259" name="Text Box 16"/>
          <p:cNvSpPr txBox="1">
            <a:spLocks noChangeArrowheads="1"/>
          </p:cNvSpPr>
          <p:nvPr/>
        </p:nvSpPr>
        <p:spPr bwMode="auto">
          <a:xfrm>
            <a:off x="1524000" y="4495800"/>
            <a:ext cx="658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en-US" altLang="zh-TW" sz="1600" b="1">
                <a:solidFill>
                  <a:srgbClr val="99FF99"/>
                </a:solidFill>
                <a:latin typeface="Times New Roman" pitchFamily="18" charset="0"/>
              </a:rPr>
              <a:t>1-2</a:t>
            </a:r>
            <a:r>
              <a:rPr kumimoji="1" lang="zh-TW" altLang="en-US" sz="1600" b="1">
                <a:solidFill>
                  <a:srgbClr val="99FF99"/>
                </a:solidFill>
                <a:latin typeface="Times New Roman" pitchFamily="18" charset="0"/>
              </a:rPr>
              <a:t>天</a:t>
            </a:r>
          </a:p>
        </p:txBody>
      </p:sp>
      <p:sp>
        <p:nvSpPr>
          <p:cNvPr id="53260" name="Text Box 17"/>
          <p:cNvSpPr txBox="1">
            <a:spLocks noChangeArrowheads="1"/>
          </p:cNvSpPr>
          <p:nvPr/>
        </p:nvSpPr>
        <p:spPr bwMode="auto">
          <a:xfrm>
            <a:off x="2667000" y="152400"/>
            <a:ext cx="381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TW" altLang="en-US" sz="4400" b="1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蚊子生活史</a:t>
            </a:r>
          </a:p>
        </p:txBody>
      </p:sp>
      <p:pic>
        <p:nvPicPr>
          <p:cNvPr id="53261" name="Picture 1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073150"/>
            <a:ext cx="2076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1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1092200"/>
            <a:ext cx="2009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20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63625"/>
            <a:ext cx="20764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21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4149725"/>
            <a:ext cx="2705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457200" y="2262188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1" lang="zh-TW" altLang="en-US" sz="2800" b="1">
                <a:latin typeface="標楷體" pitchFamily="65" charset="-120"/>
                <a:ea typeface="標楷體" pitchFamily="65" charset="-120"/>
              </a:rPr>
              <a:t>埃及斑蚊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4633913" y="226218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1" lang="zh-TW" altLang="en-US" sz="2800" b="1">
                <a:latin typeface="標楷體" pitchFamily="65" charset="-120"/>
                <a:ea typeface="標楷體" pitchFamily="65" charset="-120"/>
              </a:rPr>
              <a:t>白線斑蚊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445131" y="404664"/>
            <a:ext cx="85280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1" lang="zh-TW" altLang="en-US" sz="4400" b="1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台灣傳播登革熱的病媒蚊（卵期）</a:t>
            </a:r>
            <a:endParaRPr kumimoji="1" lang="zh-TW" altLang="en-US" sz="4400" b="1" dirty="0">
              <a:solidFill>
                <a:schemeClr val="accent1"/>
              </a:solidFill>
            </a:endParaRPr>
          </a:p>
        </p:txBody>
      </p:sp>
      <p:pic>
        <p:nvPicPr>
          <p:cNvPr id="49157" name="Picture 7" descr="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95588"/>
            <a:ext cx="3532187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 descr="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9088"/>
            <a:ext cx="410368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428750" y="1778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zh-TW" altLang="en-US" sz="2800" b="1">
                <a:latin typeface="標楷體" pitchFamily="65" charset="-120"/>
                <a:ea typeface="標楷體" pitchFamily="65" charset="-120"/>
              </a:rPr>
              <a:t>埃及斑蚊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933950" y="1773238"/>
            <a:ext cx="220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zh-TW" altLang="en-US" sz="2800" b="1">
                <a:latin typeface="標楷體" pitchFamily="65" charset="-120"/>
                <a:ea typeface="標楷體" pitchFamily="65" charset="-120"/>
              </a:rPr>
              <a:t>白線斑蚊</a:t>
            </a:r>
          </a:p>
        </p:txBody>
      </p:sp>
      <p:pic>
        <p:nvPicPr>
          <p:cNvPr id="50180" name="Picture 4" descr="AEGY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292350"/>
            <a:ext cx="3235970" cy="436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ALBO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868586" cy="398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51520" y="260350"/>
            <a:ext cx="889248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1" lang="zh-TW" altLang="en-US" sz="4400" b="1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台灣傳播登革熱的病媒蚊（幼蟲期）</a:t>
            </a:r>
            <a:endParaRPr kumimoji="1" lang="zh-TW" altLang="en-US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AEGY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9" y="2636912"/>
            <a:ext cx="2977453" cy="391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ALB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24545"/>
            <a:ext cx="3573091" cy="380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999775" y="1727711"/>
            <a:ext cx="220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埃及斑蚊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228184" y="1760575"/>
            <a:ext cx="220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白線斑蚊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615949" y="260350"/>
            <a:ext cx="8177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1" lang="zh-TW" altLang="en-US" sz="4400" b="1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台灣傳播登革熱的病媒蚊（蛹期）</a:t>
            </a:r>
            <a:endParaRPr kumimoji="1" lang="zh-TW" altLang="en-US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ALB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76425"/>
            <a:ext cx="36210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AEGYPTI"/>
          <p:cNvPicPr>
            <a:picLocks noChangeAspect="1" noChangeArrowheads="1"/>
          </p:cNvPicPr>
          <p:nvPr/>
        </p:nvPicPr>
        <p:blipFill>
          <a:blip r:embed="rId4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878013"/>
            <a:ext cx="313055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95536" y="260350"/>
            <a:ext cx="856895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1" lang="zh-TW" altLang="en-US" sz="4400" b="1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台灣傳播登革熱的病媒蚊（成蟲期）</a:t>
            </a:r>
            <a:endParaRPr kumimoji="1" lang="zh-TW" altLang="en-US" sz="4400" b="1" dirty="0">
              <a:solidFill>
                <a:schemeClr val="accent1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992188" y="1371600"/>
            <a:ext cx="2743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1" lang="zh-TW" altLang="en-US" sz="2800" b="1">
                <a:latin typeface="Times New Roman" pitchFamily="18" charset="0"/>
                <a:ea typeface="標楷體" pitchFamily="65" charset="-120"/>
              </a:rPr>
              <a:t>埃及斑蚊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522913" y="1371600"/>
            <a:ext cx="2743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1" lang="zh-TW" altLang="en-US" sz="2800" b="1">
                <a:latin typeface="Times New Roman" pitchFamily="18" charset="0"/>
                <a:ea typeface="標楷體" pitchFamily="65" charset="-120"/>
              </a:rPr>
              <a:t>白線斑蚊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007096" y="3212976"/>
            <a:ext cx="813690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zh-TW" altLang="en-US" sz="4400" b="1" dirty="0">
                <a:latin typeface="Times New Roman" pitchFamily="18" charset="0"/>
                <a:ea typeface="標楷體" pitchFamily="65" charset="-120"/>
              </a:rPr>
              <a:t>哪裏是登革熱病媒蚊的家？</a:t>
            </a:r>
          </a:p>
          <a:p>
            <a:pPr eaLnBrk="1" hangingPunct="1"/>
            <a:r>
              <a:rPr kumimoji="1" lang="zh-TW" altLang="en-US" sz="4400" b="1" dirty="0">
                <a:latin typeface="Times New Roman" pitchFamily="18" charset="0"/>
                <a:ea typeface="標楷體" pitchFamily="65" charset="-120"/>
              </a:rPr>
              <a:t>也是小孑孓的家？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1043608" y="836712"/>
            <a:ext cx="70564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1" lang="zh-TW" altLang="en-US" sz="6600" dirty="0">
                <a:solidFill>
                  <a:schemeClr val="accent1"/>
                </a:solidFill>
                <a:ea typeface="標楷體" pitchFamily="65" charset="-120"/>
              </a:rPr>
              <a:t>孳生源清除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grpSp>
        <p:nvGrpSpPr>
          <p:cNvPr id="8195" name="群組 5"/>
          <p:cNvGrpSpPr>
            <a:grpSpLocks/>
          </p:cNvGrpSpPr>
          <p:nvPr/>
        </p:nvGrpSpPr>
        <p:grpSpPr bwMode="auto">
          <a:xfrm>
            <a:off x="1116013" y="990600"/>
            <a:ext cx="7151687" cy="5559425"/>
            <a:chOff x="1208314" y="522513"/>
            <a:chExt cx="7315199" cy="5725879"/>
          </a:xfrm>
        </p:grpSpPr>
        <p:pic>
          <p:nvPicPr>
            <p:cNvPr id="8200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314" y="522513"/>
              <a:ext cx="7315199" cy="5725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328475" y="522513"/>
              <a:ext cx="3461932" cy="20601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5B9BD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71600" y="141288"/>
            <a:ext cx="7479068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全球最致命的動物</a:t>
            </a:r>
            <a:endParaRPr lang="zh-TW" altLang="en-US" sz="24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13" y="6529388"/>
            <a:ext cx="28892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kern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Source</a:t>
            </a:r>
            <a:r>
              <a:rPr lang="zh-TW" altLang="en-US" sz="1200" kern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kern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</a:t>
            </a:r>
            <a:r>
              <a:rPr lang="en-US" altLang="zh-TW" sz="1200" kern="0" dirty="0" err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StatistaCharts</a:t>
            </a:r>
            <a:r>
              <a:rPr lang="en-US" altLang="zh-TW" sz="1200" kern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1200" kern="0" dirty="0" err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Gatesnotes</a:t>
            </a:r>
            <a:endParaRPr lang="en-US" altLang="zh-TW" sz="1200" kern="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62AB-8AD3-4D52-BA14-4ED54F43DB0A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755576" y="1772816"/>
            <a:ext cx="770478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endParaRPr kumimoji="1" lang="en-US" altLang="zh-TW" sz="3200" b="1" dirty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kumimoji="1" lang="zh-TW" altLang="en-US" sz="3200" dirty="0">
                <a:ea typeface="標楷體" pitchFamily="65" charset="-120"/>
              </a:rPr>
              <a:t>可移動、不必要的容器立刻</a:t>
            </a:r>
            <a:r>
              <a:rPr kumimoji="1" lang="zh-TW" altLang="en-US" sz="3200" dirty="0">
                <a:solidFill>
                  <a:srgbClr val="FF5050"/>
                </a:solidFill>
                <a:ea typeface="標楷體" pitchFamily="65" charset="-120"/>
              </a:rPr>
              <a:t>清除回收</a:t>
            </a:r>
            <a:r>
              <a:rPr kumimoji="1" lang="zh-TW" altLang="en-US" sz="3200" dirty="0">
                <a:ea typeface="標楷體" pitchFamily="65" charset="-120"/>
              </a:rPr>
              <a:t>。</a:t>
            </a:r>
          </a:p>
          <a:p>
            <a:pPr eaLnBrk="1" hangingPunct="1">
              <a:buFont typeface="Wingdings" pitchFamily="2" charset="2"/>
              <a:buChar char="u"/>
            </a:pPr>
            <a:endParaRPr kumimoji="1" lang="zh-TW" altLang="en-US" sz="3200" dirty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kumimoji="1" lang="zh-TW" altLang="en-US" sz="3200" dirty="0">
                <a:ea typeface="標楷體" pitchFamily="65" charset="-120"/>
              </a:rPr>
              <a:t>無法移動或清除的大型積水處，可以放養</a:t>
            </a:r>
            <a:r>
              <a:rPr kumimoji="1" lang="zh-TW" altLang="en-US" sz="3200" dirty="0">
                <a:solidFill>
                  <a:srgbClr val="FF5050"/>
                </a:solidFill>
                <a:ea typeface="標楷體" pitchFamily="65" charset="-120"/>
              </a:rPr>
              <a:t>食蚊魚</a:t>
            </a:r>
            <a:r>
              <a:rPr kumimoji="1" lang="zh-TW" altLang="en-US" sz="3200" dirty="0">
                <a:ea typeface="標楷體" pitchFamily="65" charset="-120"/>
              </a:rPr>
              <a:t>。</a:t>
            </a:r>
          </a:p>
          <a:p>
            <a:pPr lvl="1" eaLnBrk="1" hangingPunct="1">
              <a:buFont typeface="Wingdings" pitchFamily="2" charset="2"/>
              <a:buNone/>
            </a:pPr>
            <a:endParaRPr kumimoji="1" lang="zh-TW" altLang="en-US" sz="3200" dirty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kumimoji="1" lang="zh-TW" altLang="en-US" sz="3200" dirty="0">
                <a:ea typeface="標楷體" pitchFamily="65" charset="-120"/>
              </a:rPr>
              <a:t>水缸、花瓶等其他盛水容器，</a:t>
            </a:r>
            <a:r>
              <a:rPr kumimoji="1" lang="zh-TW" altLang="en-US" sz="3200" dirty="0">
                <a:solidFill>
                  <a:srgbClr val="FF5050"/>
                </a:solidFill>
                <a:ea typeface="標楷體" pitchFamily="65" charset="-120"/>
              </a:rPr>
              <a:t>每週倒水刷洗一次</a:t>
            </a:r>
            <a:r>
              <a:rPr kumimoji="1" lang="zh-TW" altLang="en-US" sz="3200" dirty="0">
                <a:ea typeface="標楷體" pitchFamily="65" charset="-12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1396047" y="418583"/>
            <a:ext cx="6704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4400" b="1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孳生源找到後要如何處理？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膠質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33375"/>
            <a:ext cx="2709863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Picture 3" descr="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333375"/>
            <a:ext cx="2270125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76225" y="3021013"/>
            <a:ext cx="85220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zh-TW" altLang="en-US" sz="3200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可利用遇水膨脹的膠質物或小石頭，水面不超過石頭</a:t>
            </a:r>
          </a:p>
        </p:txBody>
      </p:sp>
      <p:pic>
        <p:nvPicPr>
          <p:cNvPr id="87045" name="Picture 7" descr="水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33375"/>
            <a:ext cx="3359150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10" descr="盆底盤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0" y="4136105"/>
            <a:ext cx="2479675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7" name="Rectangle 11"/>
          <p:cNvSpPr>
            <a:spLocks noChangeArrowheads="1"/>
          </p:cNvSpPr>
          <p:nvPr/>
        </p:nvSpPr>
        <p:spPr bwMode="auto">
          <a:xfrm>
            <a:off x="6628291" y="4532243"/>
            <a:ext cx="24828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zh-TW" altLang="en-US" sz="3600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花盆底盤：</a:t>
            </a:r>
          </a:p>
          <a:p>
            <a:pPr eaLnBrk="1" hangingPunct="1"/>
            <a:r>
              <a:rPr kumimoji="1" lang="zh-TW" altLang="en-US" sz="3600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戶外不使用</a:t>
            </a:r>
          </a:p>
          <a:p>
            <a:pPr eaLnBrk="1" hangingPunct="1"/>
            <a:r>
              <a:rPr kumimoji="1" lang="zh-TW" altLang="en-US" sz="3600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戶內不積水</a:t>
            </a:r>
          </a:p>
        </p:txBody>
      </p:sp>
      <p:pic>
        <p:nvPicPr>
          <p:cNvPr id="87048" name="Picture 12" descr="未命名 -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4149725"/>
            <a:ext cx="33591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4643438" y="4005263"/>
            <a:ext cx="3886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zh-TW" altLang="en-US" sz="3600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儲水容器使用時請將加蓋或加細紗網，不用時請倒置</a:t>
            </a:r>
          </a:p>
        </p:txBody>
      </p:sp>
      <p:pic>
        <p:nvPicPr>
          <p:cNvPr id="88067" name="Picture 7" descr="未命名 -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489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9" descr="阿蓮鄉積水容器網套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4664"/>
            <a:ext cx="4059237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10" descr="未命名 -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ChangeArrowheads="1"/>
          </p:cNvSpPr>
          <p:nvPr/>
        </p:nvSpPr>
        <p:spPr bwMode="auto">
          <a:xfrm>
            <a:off x="2051050" y="2755900"/>
            <a:ext cx="504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1" lang="zh-TW" altLang="en-US" sz="2400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水溝蓋加裝細紗網或覆蓋塑膠軟墊</a:t>
            </a:r>
          </a:p>
        </p:txBody>
      </p:sp>
      <p:pic>
        <p:nvPicPr>
          <p:cNvPr id="89091" name="Picture 10" descr="未命名 -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335756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11" descr="未命名 -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33375"/>
            <a:ext cx="335756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12" descr="未命名 -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214688"/>
            <a:ext cx="48133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13" descr="未命名 -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33639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Text Box 14"/>
          <p:cNvSpPr txBox="1">
            <a:spLocks noChangeArrowheads="1"/>
          </p:cNvSpPr>
          <p:nvPr/>
        </p:nvSpPr>
        <p:spPr bwMode="auto">
          <a:xfrm>
            <a:off x="2570163" y="5254625"/>
            <a:ext cx="95567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zh-TW" altLang="en-US" sz="2000">
                <a:latin typeface="Times New Roman" pitchFamily="18" charset="0"/>
                <a:ea typeface="標楷體" pitchFamily="65" charset="-120"/>
              </a:rPr>
              <a:t>孔雀魚</a:t>
            </a:r>
          </a:p>
        </p:txBody>
      </p:sp>
      <p:sp>
        <p:nvSpPr>
          <p:cNvPr id="89096" name="Text Box 15"/>
          <p:cNvSpPr txBox="1">
            <a:spLocks noChangeArrowheads="1"/>
          </p:cNvSpPr>
          <p:nvPr/>
        </p:nvSpPr>
        <p:spPr bwMode="auto">
          <a:xfrm>
            <a:off x="5018088" y="5254625"/>
            <a:ext cx="120967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zh-TW" altLang="en-US" sz="2000">
                <a:latin typeface="Times New Roman" pitchFamily="18" charset="0"/>
                <a:ea typeface="標楷體" pitchFamily="65" charset="-120"/>
              </a:rPr>
              <a:t>台灣鬥魚</a:t>
            </a:r>
          </a:p>
        </p:txBody>
      </p:sp>
      <p:sp>
        <p:nvSpPr>
          <p:cNvPr id="89097" name="Rectangle 16"/>
          <p:cNvSpPr>
            <a:spLocks noChangeArrowheads="1"/>
          </p:cNvSpPr>
          <p:nvPr/>
        </p:nvSpPr>
        <p:spPr bwMode="auto">
          <a:xfrm>
            <a:off x="513177" y="5732463"/>
            <a:ext cx="80645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1" lang="zh-TW" altLang="en-US" sz="3200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儲水容器或大型積水處可放養食蚊魚類</a:t>
            </a:r>
          </a:p>
          <a:p>
            <a:pPr algn="ctr" eaLnBrk="1" hangingPunct="1"/>
            <a:r>
              <a:rPr kumimoji="1" lang="zh-TW" altLang="en-US" sz="3200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（大肚魚、孔雀魚、台灣鬥魚）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ChangeArrowheads="1"/>
          </p:cNvSpPr>
          <p:nvPr/>
        </p:nvSpPr>
        <p:spPr bwMode="auto">
          <a:xfrm>
            <a:off x="683568" y="3573463"/>
            <a:ext cx="496855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zh-TW" altLang="en-US" sz="4400" dirty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廢輪胎及竹竿底座請打洞，樹洞以土填滿植草預防積水</a:t>
            </a:r>
          </a:p>
        </p:txBody>
      </p:sp>
      <p:pic>
        <p:nvPicPr>
          <p:cNvPr id="90115" name="Picture 7" descr="未命名 -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1" y="260350"/>
            <a:ext cx="3686958" cy="276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9" descr="未命名 -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89954"/>
            <a:ext cx="2592288" cy="35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11" descr="未命名 -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00" y="237835"/>
            <a:ext cx="3716982" cy="278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1259633" y="908050"/>
            <a:ext cx="6552456" cy="4537174"/>
          </a:xfrm>
          <a:prstGeom prst="cloudCallout">
            <a:avLst>
              <a:gd name="adj1" fmla="val -44616"/>
              <a:gd name="adj2" fmla="val 6518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dirty="0">
                <a:ea typeface="標楷體" panose="03000509000000000000" pitchFamily="65" charset="-120"/>
              </a:rPr>
              <a:t>戶外噴藥流程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dirty="0">
                <a:ea typeface="標楷體" panose="03000509000000000000" pitchFamily="65" charset="-120"/>
              </a:rPr>
              <a:t>範例</a:t>
            </a:r>
          </a:p>
        </p:txBody>
      </p:sp>
    </p:spTree>
    <p:extLst>
      <p:ext uri="{BB962C8B-B14F-4D97-AF65-F5344CB8AC3E}">
        <p14:creationId xmlns:p14="http://schemas.microsoft.com/office/powerpoint/2010/main" val="2719701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9339" y="273879"/>
            <a:ext cx="7765321" cy="1326321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a typeface="標楷體" pitchFamily="65" charset="-120"/>
              </a:rPr>
              <a:t>藥劑由衛生局統一調配及管控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97460" cy="276542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由衛生局統一調配管控，能有效確保噴藥品質，節省藥劑使用量。</a:t>
            </a:r>
          </a:p>
        </p:txBody>
      </p:sp>
      <p:pic>
        <p:nvPicPr>
          <p:cNvPr id="46084" name="Picture 10" descr="P70537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1" descr="P70537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68638"/>
            <a:ext cx="2879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2" descr="P8074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068638"/>
            <a:ext cx="2879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85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2998" y="0"/>
            <a:ext cx="7765321" cy="13263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000" dirty="0">
                <a:latin typeface="細明體" panose="02020509000000000000" pitchFamily="49" charset="-120"/>
                <a:ea typeface="細明體" panose="02020509000000000000" pitchFamily="49" charset="-120"/>
              </a:rPr>
              <a:t>正確的調藥比例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435280" cy="316887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適合的噴藥機搭配正確的藥劑調配比例，方能有效撲滅帶有病毒的成蚊，澈底杜絕登革熱。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以調配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公升的藥劑為例，倍數如為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1:50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，加入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公升水後倒入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400c.c.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藥劑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，混合均勻後再加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助煙劑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公升。</a:t>
            </a:r>
          </a:p>
        </p:txBody>
      </p:sp>
      <p:pic>
        <p:nvPicPr>
          <p:cNvPr id="48132" name="Picture 9" descr="P82942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85" y="3716337"/>
            <a:ext cx="38401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1" descr="P83142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8" y="3716337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938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755576" y="980728"/>
            <a:ext cx="7776863" cy="396071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dirty="0">
                <a:ea typeface="標楷體" panose="03000509000000000000" pitchFamily="65" charset="-120"/>
              </a:rPr>
              <a:t>民眾的抗拒及怨言</a:t>
            </a:r>
          </a:p>
        </p:txBody>
      </p:sp>
    </p:spTree>
    <p:extLst>
      <p:ext uri="{BB962C8B-B14F-4D97-AF65-F5344CB8AC3E}">
        <p14:creationId xmlns:p14="http://schemas.microsoft.com/office/powerpoint/2010/main" val="2439843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n3"/>
          <p:cNvSpPr>
            <a:spLocks noChangeAspect="1" noChangeArrowheads="1"/>
          </p:cNvSpPr>
          <p:nvPr/>
        </p:nvSpPr>
        <p:spPr bwMode="auto">
          <a:xfrm>
            <a:off x="4400550" y="32004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5546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539552" y="1918662"/>
            <a:ext cx="482441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1.對登革熱不了解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2.心理準備不夠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3.強迫性-隱私權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4.時間的急迫性  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360363" y="-111700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lnSpc>
                <a:spcPct val="90000"/>
              </a:lnSpc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1pPr>
            <a:lvl2pPr algn="ctr">
              <a:lnSpc>
                <a:spcPct val="90000"/>
              </a:lnSpc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2pPr>
            <a:lvl3pPr algn="ctr">
              <a:lnSpc>
                <a:spcPct val="90000"/>
              </a:lnSpc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3pPr>
            <a:lvl4pPr algn="ctr">
              <a:lnSpc>
                <a:spcPct val="90000"/>
              </a:lnSpc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4pPr>
            <a:lvl5pPr algn="ctr">
              <a:lnSpc>
                <a:spcPct val="90000"/>
              </a:lnSpc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800" b="0" dirty="0">
                <a:ea typeface="標楷體" pitchFamily="65" charset="-120"/>
              </a:rPr>
              <a:t>抗拒的理由</a:t>
            </a:r>
            <a:r>
              <a:rPr lang="en-US" altLang="zh-TW" sz="4800" b="0" dirty="0">
                <a:ea typeface="標楷體" pitchFamily="65" charset="-120"/>
              </a:rPr>
              <a:t>(1)</a:t>
            </a:r>
          </a:p>
        </p:txBody>
      </p:sp>
      <p:pic>
        <p:nvPicPr>
          <p:cNvPr id="29703" name="Picture 12" descr="P82413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88" y="3412112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36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4788" y="1276350"/>
          <a:ext cx="8734425" cy="511809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4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3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病原體種類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病原體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疾病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主要傳播病媒蚊</a:t>
                      </a:r>
                    </a:p>
                  </a:txBody>
                  <a:tcPr marL="91426" marR="91426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17"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病毒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altLang="zh-TW" sz="16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Flavivirus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登革熱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zh-TW" altLang="en-US" sz="1800" b="1" u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埃及斑蚊、白線斑蚊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、玻里尼西斑蚊、洛都斑蚊</a:t>
                      </a:r>
                    </a:p>
                  </a:txBody>
                  <a:tcPr marL="91426" marR="91426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196"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Alphavirus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屈公病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埃及斑蚊、白線斑蚊</a:t>
                      </a:r>
                    </a:p>
                  </a:txBody>
                  <a:tcPr marL="91426" marR="91426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36"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Flavivirus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黃熱病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埃及斑蚊、史氏紫蚊、非洲斑蚊、辛氏斑蚊、黃頸斑蚊</a:t>
                      </a:r>
                    </a:p>
                  </a:txBody>
                  <a:tcPr marL="91426" marR="91426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36"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Flavivirus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日本腦炎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三斑家蚊、環紋家蚊、白頭家蚊、白吻家蚊、白背家蚊</a:t>
                      </a:r>
                    </a:p>
                  </a:txBody>
                  <a:tcPr marL="91426" marR="91426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196"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altLang="zh-TW" sz="16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Flavivirus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茲卡病毒感染症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zh-TW" altLang="en-US" sz="1800" b="1" u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埃及斑蚊、白線斑蚊</a:t>
                      </a:r>
                    </a:p>
                  </a:txBody>
                  <a:tcPr marL="91426" marR="91426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36"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altLang="zh-TW" sz="16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Phlebovirus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裂谷熱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斑蚊屬、瘧蚊屬、沼蚊屬、家蚊屬約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種蚊子</a:t>
                      </a:r>
                    </a:p>
                  </a:txBody>
                  <a:tcPr marL="91426" marR="91426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196"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altLang="zh-TW" sz="16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Flavivirus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西尼羅熱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家蚊屬為主、白線斑蚊、白肋斑蚊</a:t>
                      </a:r>
                    </a:p>
                  </a:txBody>
                  <a:tcPr marL="91426" marR="91426" marT="45721" marB="4572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原蟲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瘧原蟲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瘧疾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矮小瘧蚊、剛比瘧蚊、大劣瘧蚊、嗜人瘧蚊、中華瘧蚊</a:t>
                      </a:r>
                    </a:p>
                  </a:txBody>
                  <a:tcPr marL="91426" marR="91426" marT="45721" marB="4572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絲蟲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血絲蟲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血絲蟲病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象皮病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吸血性昆蟲</a:t>
                      </a:r>
                    </a:p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熱帶家蚊、斑腳沼蚊、玻里尼西斑蚊等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1426" marR="91426" marT="45721" marB="45721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0" y="0"/>
            <a:ext cx="9144000" cy="1023938"/>
          </a:xfrm>
          <a:prstGeom prst="rect">
            <a:avLst/>
          </a:prstGeom>
          <a:solidFill>
            <a:srgbClr val="5B9BD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71700" y="157163"/>
            <a:ext cx="48006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全球重要蚊媒傳染病</a:t>
            </a:r>
            <a:endParaRPr lang="zh-TW" altLang="en-US" sz="2400" kern="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CA3DC-4404-4F19-874A-EF68F57D79F1}" type="slidenum">
              <a:rPr lang="zh-TW" altLang="en-US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n3"/>
          <p:cNvSpPr>
            <a:spLocks noChangeAspect="1" noChangeArrowheads="1"/>
          </p:cNvSpPr>
          <p:nvPr/>
        </p:nvSpPr>
        <p:spPr bwMode="auto">
          <a:xfrm>
            <a:off x="4400550" y="32004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7561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TW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83568" y="1974850"/>
            <a:ext cx="820891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5.破窗效應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6.藥劑的問題、味道、毒性了解程度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7.民族性的問題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SARS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的加持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lnSpc>
                <a:spcPct val="90000"/>
              </a:lnSpc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1pPr>
            <a:lvl2pPr algn="ctr">
              <a:lnSpc>
                <a:spcPct val="90000"/>
              </a:lnSpc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2pPr>
            <a:lvl3pPr algn="ctr">
              <a:lnSpc>
                <a:spcPct val="90000"/>
              </a:lnSpc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3pPr>
            <a:lvl4pPr algn="ctr">
              <a:lnSpc>
                <a:spcPct val="90000"/>
              </a:lnSpc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4pPr>
            <a:lvl5pPr algn="ctr">
              <a:lnSpc>
                <a:spcPct val="90000"/>
              </a:lnSpc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800" b="0" dirty="0">
                <a:ea typeface="標楷體" pitchFamily="65" charset="-120"/>
              </a:rPr>
              <a:t>抗拒的理由</a:t>
            </a:r>
            <a:r>
              <a:rPr lang="en-US" altLang="zh-TW" sz="4800" b="0" dirty="0">
                <a:ea typeface="標楷體" pitchFamily="65" charset="-12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04679504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95736" y="9008"/>
            <a:ext cx="7765321" cy="1326321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民眾常見現場反應</a:t>
            </a:r>
            <a:endParaRPr lang="zh-TW" altLang="en-US" sz="40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346" y="1326321"/>
            <a:ext cx="7991110" cy="50550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為什麼平常不噴，現在才要噴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平常水溝不清，蚊子那麼多不去噴藥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為什麼那麼急也沒有幾天前就通知，工作怎麼辦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還有不在時還要叫開鎖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東西如果丟了怎麼辦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我家最乾淨，絶對都沒有蚊子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反正我就不要噴藥，看你怎麼樣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煙那麼大毒性一定很強</a:t>
            </a:r>
          </a:p>
          <a:p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2273-AC90-45FF-87B8-5C51730AC955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邊形 8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2216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none" lIns="40500" tIns="34290" rIns="40500" bIns="34290" rtlCol="0" anchor="b">
            <a:normAutofit/>
          </a:bodyPr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疑問 </a:t>
            </a:r>
            <a:r>
              <a:rPr lang="en-US" altLang="zh-TW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為什麼平常不噴，</a:t>
            </a:r>
            <a:br>
              <a:rPr lang="en-US" altLang="zh-TW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等到有病例的時候才要來噴藥？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5346" y="2358142"/>
            <a:ext cx="7919101" cy="3695136"/>
          </a:xfrm>
        </p:spPr>
        <p:txBody>
          <a:bodyPr>
            <a:normAutofit/>
          </a:bodyPr>
          <a:lstStyle/>
          <a:p>
            <a:pPr marL="265113" indent="-265113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防治登革熱最有效的方法並不是噴藥，而是要靠大家注意居家內外的清潔，每個禮拜巡一次看看有沒有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積水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的桶子或容器。</a:t>
            </a:r>
          </a:p>
          <a:p>
            <a:pPr marL="265113" indent="-265113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平時隨便噴藥，不但影響大家健康、污染環境，更可怕的是會讓斑蚊產生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抗藥性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（原本噴了會死，有抗藥性就噴不死）</a:t>
            </a:r>
          </a:p>
          <a:p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BC0-6283-48BE-8CF7-7C7BBD3CE9C4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7" name="五邊形 6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550202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9996" y="764704"/>
            <a:ext cx="7765321" cy="1326321"/>
          </a:xfrm>
          <a:noFill/>
        </p:spPr>
        <p:txBody>
          <a:bodyPr vert="horz" wrap="none" lIns="40500" tIns="34290" rIns="40500" bIns="34290" rtlCol="0" anchor="b">
            <a:normAutofit/>
          </a:bodyPr>
          <a:lstStyle/>
          <a:p>
            <a:pPr algn="l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疑問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平常水溝也不去清，蚊子那麼多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也不去噴藥，為什麼不去噴水溝？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01378" y="2553265"/>
            <a:ext cx="7975077" cy="3695136"/>
          </a:xfrm>
        </p:spPr>
        <p:txBody>
          <a:bodyPr>
            <a:normAutofit/>
          </a:bodyPr>
          <a:lstStyle/>
          <a:p>
            <a:pPr marL="265113" indent="-265113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臭水溝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的蚊子多半是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熱帶家蚊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，這種蚊子並不會傳染登革熱，所以平常噴臭水溝一點用也沒有</a:t>
            </a:r>
          </a:p>
          <a:p>
            <a:pPr marL="265113" indent="-265113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但是如果水溝的水很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，還是可能會有斑蚊孳生，所以可以的話要主動疏通住家周圍的水溝</a:t>
            </a:r>
          </a:p>
          <a:p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BC0-6283-48BE-8CF7-7C7BBD3CE9C4}" type="slidenum">
              <a:rPr lang="zh-TW" altLang="en-US" smtClean="0"/>
              <a:t>33</a:t>
            </a:fld>
            <a:endParaRPr lang="zh-TW" altLang="en-US"/>
          </a:p>
        </p:txBody>
      </p:sp>
      <p:sp>
        <p:nvSpPr>
          <p:cNvPr id="7" name="五邊形 6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041826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47" y="609601"/>
            <a:ext cx="7991109" cy="1394387"/>
          </a:xfrm>
          <a:noFill/>
        </p:spPr>
        <p:txBody>
          <a:bodyPr vert="horz" wrap="none" lIns="40500" tIns="34290" rIns="40500" bIns="34290" rtlCol="0" anchor="b">
            <a:normAutofit/>
          </a:bodyPr>
          <a:lstStyle/>
          <a:p>
            <a:pPr algn="l" eaLnBrk="1"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疑問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我家最乾淨，絶對都沒有蚊子，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為何還要噴藥？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68234" y="2780928"/>
            <a:ext cx="8368262" cy="3695136"/>
          </a:xfrm>
        </p:spPr>
        <p:txBody>
          <a:bodyPr>
            <a:normAutofit/>
          </a:bodyPr>
          <a:lstStyle/>
          <a:p>
            <a:pPr marL="265113" indent="-2651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就算家裡很乾淨又真的沒有蚊子，噴藥的時候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蚊子會往沒有噴藥的地方竄逃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，反而增加自己被蚊子叮咬的機會，威脅到自己的健康</a:t>
            </a:r>
          </a:p>
          <a:p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BC0-6283-48BE-8CF7-7C7BBD3CE9C4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7" name="五邊形 6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145237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none" lIns="40500" tIns="34290" rIns="40500" bIns="34290" rtlCol="0" anchor="b">
            <a:normAutofit/>
          </a:bodyPr>
          <a:lstStyle/>
          <a:p>
            <a:pPr algn="l" eaLnBrk="1" hangingPunct="1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疑問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噴藥的時候煙那麼大，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毒性一定很強？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Wingdings" panose="05000000000000000000" pitchFamily="2" charset="2"/>
              <a:buChar char="l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登革熱防治用的殺蟲劑卻是對人體最無害的除蟲菊精殺蟲劑（由菊花提煉） </a:t>
            </a:r>
          </a:p>
          <a:p>
            <a:pPr marL="265113" indent="-265113">
              <a:buFont typeface="Wingdings" panose="05000000000000000000" pitchFamily="2" charset="2"/>
              <a:buChar char="l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只要配合噴藥通知單上面的注意事項，注意家中的魚類和鳥類等寵物，噴藥時戴上口罩到戶外等候，這種藥劑是不會對人體造成影響的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BC0-6283-48BE-8CF7-7C7BBD3CE9C4}" type="slidenum">
              <a:rPr lang="zh-TW" altLang="en-US" smtClean="0"/>
              <a:t>35</a:t>
            </a:fld>
            <a:endParaRPr lang="zh-TW" altLang="en-US"/>
          </a:p>
        </p:txBody>
      </p:sp>
      <p:sp>
        <p:nvSpPr>
          <p:cNvPr id="7" name="五邊形 6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61082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59" y="401197"/>
            <a:ext cx="7543800" cy="1450757"/>
          </a:xfrm>
          <a:noFill/>
        </p:spPr>
        <p:txBody>
          <a:bodyPr vert="horz" wrap="none" lIns="40500" tIns="34290" rIns="40500" bIns="34290" rtlCol="0" anchor="b">
            <a:normAutofit/>
          </a:bodyPr>
          <a:lstStyle/>
          <a:p>
            <a:pPr algn="ctr" eaLnBrk="1" hangingPunct="1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疑問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噴藥為什麼要那麼急，也沒有幾天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前就通知，我們還要工作怎麼辦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衛生單位接獲醫療院所通報登革熱個案，必須於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小時內進行所有防治工作，目的就是要保護大家的健康</a:t>
            </a:r>
          </a:p>
          <a:p>
            <a:pPr marL="265113" indent="-265113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緊急噴藥是為了第一時間內殺死帶病毒的斑蚊成蟲，不再叮咬人產生更多病例。因此各種防治工作會比較急迫，請大家務必見諒和配合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傳染病防治法第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條，提供防疫假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BDE8E5-4DA1-4A16-801E-890CB2CE5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193"/>
          <a:stretch/>
        </p:blipFill>
        <p:spPr>
          <a:xfrm>
            <a:off x="5868144" y="4824476"/>
            <a:ext cx="3053354" cy="18163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BC0-6283-48BE-8CF7-7C7BBD3CE9C4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邊形 8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930502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none" lIns="40500" tIns="34290" rIns="40500" bIns="34290" rtlCol="0" anchor="b">
            <a:normAutofit/>
          </a:bodyPr>
          <a:lstStyle/>
          <a:p>
            <a:pPr algn="l" eaLnBrk="1" hangingPunct="1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疑問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6: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不在時為何還要強制開鎖，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我家東西如果丟了怎麼辦？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5346" y="2553265"/>
            <a:ext cx="7765322" cy="3695136"/>
          </a:xfrm>
        </p:spPr>
        <p:txBody>
          <a:bodyPr>
            <a:normAutofit/>
          </a:bodyPr>
          <a:lstStyle/>
          <a:p>
            <a:pPr marL="265113" indent="-265113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為何要全面性噴藥，前面已經有提到，就是為了讓斑蚊無處可逃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開鎖的時候一定會有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衛生機關及警察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在旁，噴藥結束後也會恢復原狀，因此不用擔心會有東西遺失的可能 </a:t>
            </a:r>
          </a:p>
          <a:p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BC0-6283-48BE-8CF7-7C7BBD3CE9C4}" type="slidenum">
              <a:rPr lang="zh-TW" altLang="en-US" smtClean="0"/>
              <a:t>37</a:t>
            </a:fld>
            <a:endParaRPr lang="zh-TW" altLang="en-US"/>
          </a:p>
        </p:txBody>
      </p:sp>
      <p:sp>
        <p:nvSpPr>
          <p:cNvPr id="7" name="五邊形 6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328071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none" lIns="40500" tIns="34290" rIns="40500" bIns="34290" rtlCol="0" anchor="b">
            <a:normAutofit/>
          </a:bodyPr>
          <a:lstStyle/>
          <a:p>
            <a:pPr algn="l" eaLnBrk="1" hangingPunct="1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疑問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7: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反正我就是不要噴藥，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會怎麼樣嗎？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如果自私不噴藥，不但可能讓自己和家人被有病毒的班蚊叮咬，也會影響左鄰右舍甚至全里的健康</a:t>
            </a:r>
          </a:p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堅持不噴藥，不但影響自己和他人，最後還會被開罰單處罰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萬，得不償失。這種處罰就算不想繳錢，還是會被法院查封財產強制繳納，希望大家要三思 </a:t>
            </a:r>
          </a:p>
          <a:p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BC0-6283-48BE-8CF7-7C7BBD3CE9C4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7" name="五邊形 6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849647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075141"/>
            <a:ext cx="8260209" cy="1450757"/>
          </a:xfrm>
          <a:noFill/>
        </p:spPr>
        <p:txBody>
          <a:bodyPr vert="horz" wrap="none" lIns="40500" tIns="34290" rIns="40500" bIns="34290" rtlCol="0" anchor="b">
            <a:noAutofit/>
          </a:bodyPr>
          <a:lstStyle/>
          <a:p>
            <a:pPr marL="1079500" algn="l" eaLnBrk="1" hangingPunct="1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疑問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得到登革熱又不會死人，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發個燒、不舒服一下，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康復後還不是生龍活虎？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18415" y="2780928"/>
            <a:ext cx="7765322" cy="4289964"/>
          </a:xfrm>
        </p:spPr>
        <p:txBody>
          <a:bodyPr>
            <a:normAutofit/>
          </a:bodyPr>
          <a:lstStyle/>
          <a:p>
            <a:pPr marL="182563" indent="-18256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就好像肝炎有Ａ、Ｂ、Ｃ的種類，登革熱也有１、２、３、４四種型態，如果今天得到第１型的登革熱，下次又得到２、３、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不同類型的登革熱，將可能因交叉感染導致登革熱出血熱，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405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死亡率高達</a:t>
            </a:r>
            <a:r>
              <a:rPr lang="en-US" altLang="zh-TW" sz="405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405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，大家不可不慎</a:t>
            </a:r>
            <a:endParaRPr lang="zh-TW" altLang="en-US" sz="2100" dirty="0">
              <a:solidFill>
                <a:srgbClr val="66FF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BC0-6283-48BE-8CF7-7C7BBD3CE9C4}" type="slidenum">
              <a:rPr lang="zh-TW" altLang="en-US" smtClean="0"/>
              <a:t>39</a:t>
            </a:fld>
            <a:endParaRPr lang="zh-TW" altLang="en-US"/>
          </a:p>
        </p:txBody>
      </p:sp>
      <p:sp>
        <p:nvSpPr>
          <p:cNvPr id="7" name="五邊形 6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13478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023938"/>
          </a:xfrm>
          <a:prstGeom prst="rect">
            <a:avLst/>
          </a:prstGeom>
          <a:solidFill>
            <a:srgbClr val="5B9BD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b="1" kern="0" dirty="0">
                <a:solidFill>
                  <a:schemeClr val="tx1"/>
                </a:solidFill>
                <a:latin typeface="微軟正黑體" panose="020B0604030504040204" pitchFamily="34" charset="-120"/>
              </a:rPr>
              <a:t>重要蚊媒傳染病症狀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2536" name="文字方塊 12"/>
          <p:cNvSpPr txBox="1">
            <a:spLocks noChangeArrowheads="1"/>
          </p:cNvSpPr>
          <p:nvPr/>
        </p:nvSpPr>
        <p:spPr bwMode="auto">
          <a:xfrm>
            <a:off x="1141190" y="1089170"/>
            <a:ext cx="695920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登革熱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屈公病</a:t>
            </a:r>
          </a:p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5576" y="2111514"/>
            <a:ext cx="7866235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6600"/>
              </a:buClr>
              <a:buSzPct val="150000"/>
              <a:defRPr/>
            </a:pPr>
            <a:r>
              <a:rPr kumimoji="1" lang="zh-TW" altLang="en-US" sz="3200" kern="0" dirty="0">
                <a:latin typeface="Arial"/>
                <a:ea typeface="微軟正黑體" panose="020B0604030504040204" pitchFamily="34" charset="-120"/>
                <a:cs typeface="Arial" charset="0"/>
              </a:rPr>
              <a:t>突發發燒≧</a:t>
            </a:r>
            <a:r>
              <a:rPr kumimoji="1" lang="en-US" altLang="zh-TW" sz="3200" kern="0" dirty="0">
                <a:latin typeface="Arial"/>
                <a:ea typeface="微軟正黑體" panose="020B0604030504040204" pitchFamily="34" charset="-120"/>
                <a:cs typeface="Arial" charset="0"/>
              </a:rPr>
              <a:t>38℃</a:t>
            </a:r>
            <a:r>
              <a:rPr kumimoji="1" lang="zh-TW" altLang="en-US" sz="3200" kern="0" dirty="0">
                <a:latin typeface="Arial"/>
                <a:ea typeface="微軟正黑體" panose="020B0604030504040204" pitchFamily="34" charset="-120"/>
                <a:cs typeface="Arial" charset="0"/>
              </a:rPr>
              <a:t>並伴隨下列</a:t>
            </a:r>
            <a:r>
              <a:rPr kumimoji="1" lang="zh-TW" altLang="en-US" sz="3200" b="1" kern="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Arial" charset="0"/>
              </a:rPr>
              <a:t>任二</a:t>
            </a:r>
            <a:r>
              <a:rPr kumimoji="1" lang="zh-TW" altLang="en-US" sz="3200" kern="0" dirty="0">
                <a:latin typeface="Arial"/>
                <a:ea typeface="微軟正黑體" panose="020B0604030504040204" pitchFamily="34" charset="-120"/>
                <a:cs typeface="Arial" charset="0"/>
              </a:rPr>
              <a:t>（含）項</a:t>
            </a:r>
            <a:endParaRPr kumimoji="1" lang="en-US" altLang="zh-TW" sz="3200" kern="0" dirty="0">
              <a:latin typeface="Arial"/>
              <a:ea typeface="微軟正黑體" panose="020B0604030504040204" pitchFamily="34" charset="-12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06600"/>
              </a:buClr>
              <a:buSzPct val="150000"/>
              <a:defRPr/>
            </a:pPr>
            <a:r>
              <a:rPr kumimoji="1" lang="zh-TW" altLang="en-US" sz="3200" kern="0" dirty="0">
                <a:latin typeface="Arial"/>
                <a:ea typeface="微軟正黑體" panose="020B0604030504040204" pitchFamily="34" charset="-120"/>
                <a:cs typeface="Arial" charset="0"/>
              </a:rPr>
              <a:t>以上症狀</a:t>
            </a:r>
            <a:endParaRPr kumimoji="1" lang="en-US" altLang="zh-TW" sz="3200" kern="0" dirty="0">
              <a:latin typeface="Arial"/>
              <a:ea typeface="微軟正黑體" panose="020B0604030504040204" pitchFamily="34" charset="-120"/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rgbClr val="0066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1" lang="zh-TW" altLang="zh-TW" sz="2800" kern="0" dirty="0">
                <a:latin typeface="Arial"/>
                <a:ea typeface="微軟正黑體" panose="020B0604030504040204" pitchFamily="34" charset="-120"/>
                <a:cs typeface="Arial" charset="0"/>
              </a:rPr>
              <a:t>頭痛</a:t>
            </a:r>
            <a:r>
              <a:rPr kumimoji="1" lang="en-US" altLang="zh-TW" sz="2800" kern="0" dirty="0">
                <a:latin typeface="Arial"/>
                <a:ea typeface="微軟正黑體" panose="020B0604030504040204" pitchFamily="34" charset="-120"/>
              </a:rPr>
              <a:t>/</a:t>
            </a:r>
            <a:r>
              <a:rPr kumimoji="1" lang="zh-TW" altLang="zh-TW" sz="2800" kern="0" dirty="0">
                <a:latin typeface="Arial"/>
                <a:ea typeface="微軟正黑體" panose="020B0604030504040204" pitchFamily="34" charset="-120"/>
              </a:rPr>
              <a:t>後眼窩痛</a:t>
            </a:r>
            <a:r>
              <a:rPr kumimoji="1" lang="en-US" altLang="zh-TW" sz="2800" kern="0" dirty="0">
                <a:latin typeface="Arial"/>
                <a:ea typeface="微軟正黑體" panose="020B0604030504040204" pitchFamily="34" charset="-120"/>
              </a:rPr>
              <a:t>/</a:t>
            </a:r>
            <a:r>
              <a:rPr kumimoji="1" lang="zh-TW" altLang="zh-TW" sz="2800" kern="0" dirty="0">
                <a:latin typeface="Arial"/>
                <a:ea typeface="微軟正黑體" panose="020B0604030504040204" pitchFamily="34" charset="-120"/>
              </a:rPr>
              <a:t>肌肉痛</a:t>
            </a:r>
            <a:r>
              <a:rPr kumimoji="1" lang="en-US" altLang="zh-TW" sz="2800" kern="0" dirty="0">
                <a:latin typeface="Arial"/>
                <a:ea typeface="微軟正黑體" panose="020B0604030504040204" pitchFamily="34" charset="-120"/>
              </a:rPr>
              <a:t>/</a:t>
            </a:r>
            <a:r>
              <a:rPr kumimoji="1" lang="zh-TW" altLang="zh-TW" sz="2800" kern="0" dirty="0">
                <a:latin typeface="Arial"/>
                <a:ea typeface="微軟正黑體" panose="020B0604030504040204" pitchFamily="34" charset="-120"/>
              </a:rPr>
              <a:t>關節痛</a:t>
            </a:r>
            <a:r>
              <a:rPr kumimoji="1" lang="en-US" altLang="zh-TW" sz="2800" kern="0" dirty="0">
                <a:latin typeface="Arial"/>
                <a:ea typeface="微軟正黑體" panose="020B0604030504040204" pitchFamily="34" charset="-120"/>
              </a:rPr>
              <a:t>/</a:t>
            </a:r>
            <a:r>
              <a:rPr kumimoji="1" lang="zh-TW" altLang="zh-TW" sz="2800" kern="0" dirty="0">
                <a:latin typeface="Arial"/>
                <a:ea typeface="微軟正黑體" panose="020B0604030504040204" pitchFamily="34" charset="-120"/>
              </a:rPr>
              <a:t>骨頭痛</a:t>
            </a:r>
            <a:endParaRPr kumimoji="1" lang="en-US" altLang="zh-TW" sz="2800" kern="0" dirty="0">
              <a:latin typeface="Arial"/>
              <a:ea typeface="微軟正黑體" panose="020B0604030504040204" pitchFamily="34" charset="-120"/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rgbClr val="0066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1" lang="zh-TW" altLang="en-US" sz="2800" kern="0" dirty="0">
                <a:latin typeface="Arial"/>
                <a:ea typeface="微軟正黑體" panose="020B0604030504040204" pitchFamily="34" charset="-120"/>
                <a:cs typeface="Arial" charset="0"/>
              </a:rPr>
              <a:t>出疹</a:t>
            </a:r>
            <a:endParaRPr kumimoji="1" lang="en-US" altLang="zh-TW" sz="2800" kern="0" dirty="0">
              <a:latin typeface="Arial"/>
              <a:ea typeface="微軟正黑體" panose="020B0604030504040204" pitchFamily="34" charset="-120"/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rgbClr val="0066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1" lang="zh-TW" altLang="en-US" sz="2800" kern="0" dirty="0">
                <a:latin typeface="Arial"/>
                <a:ea typeface="微軟正黑體" panose="020B0604030504040204" pitchFamily="34" charset="-120"/>
                <a:cs typeface="Arial" charset="0"/>
              </a:rPr>
              <a:t>白血球減少（</a:t>
            </a:r>
            <a:r>
              <a:rPr kumimoji="1" lang="en-US" altLang="zh-TW" sz="2800" kern="0" dirty="0">
                <a:latin typeface="Arial"/>
                <a:ea typeface="微軟正黑體" panose="020B0604030504040204" pitchFamily="34" charset="-120"/>
                <a:cs typeface="Arial" charset="0"/>
              </a:rPr>
              <a:t>leukopenia</a:t>
            </a:r>
            <a:r>
              <a:rPr kumimoji="1" lang="zh-TW" altLang="en-US" sz="2800" kern="0" dirty="0">
                <a:latin typeface="Arial"/>
                <a:ea typeface="微軟正黑體" panose="020B0604030504040204" pitchFamily="34" charset="-120"/>
                <a:cs typeface="Arial" charset="0"/>
              </a:rPr>
              <a:t>）</a:t>
            </a:r>
            <a:endParaRPr kumimoji="1" lang="en-US" altLang="zh-TW" sz="2800" kern="0" dirty="0">
              <a:latin typeface="Arial"/>
              <a:ea typeface="微軟正黑體" panose="020B0604030504040204" pitchFamily="34" charset="-120"/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rgbClr val="0066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1" lang="zh-TW" altLang="en-US" sz="2800" kern="0" dirty="0">
                <a:latin typeface="Arial"/>
                <a:ea typeface="微軟正黑體" panose="020B0604030504040204" pitchFamily="34" charset="-120"/>
                <a:cs typeface="Arial" charset="0"/>
              </a:rPr>
              <a:t>噁心</a:t>
            </a:r>
            <a:r>
              <a:rPr kumimoji="1" lang="en-US" altLang="zh-TW" sz="2800" kern="0" dirty="0">
                <a:latin typeface="Arial"/>
                <a:ea typeface="微軟正黑體" panose="020B0604030504040204" pitchFamily="34" charset="-120"/>
                <a:cs typeface="Arial" charset="0"/>
              </a:rPr>
              <a:t>/</a:t>
            </a:r>
            <a:r>
              <a:rPr kumimoji="1" lang="zh-TW" altLang="en-US" sz="2800" kern="0" dirty="0">
                <a:latin typeface="Arial"/>
                <a:ea typeface="微軟正黑體" panose="020B0604030504040204" pitchFamily="34" charset="-120"/>
                <a:cs typeface="Arial" charset="0"/>
              </a:rPr>
              <a:t>嘔吐</a:t>
            </a:r>
            <a:endParaRPr kumimoji="1" lang="en-US" altLang="zh-TW" sz="2800" kern="0" dirty="0">
              <a:latin typeface="Arial"/>
              <a:ea typeface="微軟正黑體" panose="020B0604030504040204" pitchFamily="34" charset="-120"/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rgbClr val="0066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1" lang="zh-TW" altLang="en-US" sz="2800" kern="0" dirty="0">
                <a:latin typeface="Arial"/>
                <a:ea typeface="微軟正黑體" panose="020B0604030504040204" pitchFamily="34" charset="-120"/>
                <a:cs typeface="Arial" charset="0"/>
              </a:rPr>
              <a:t>血壓帶試驗陽性</a:t>
            </a:r>
            <a:endParaRPr kumimoji="1" lang="en-US" altLang="zh-TW" sz="2800" kern="0" dirty="0">
              <a:latin typeface="Arial"/>
              <a:ea typeface="微軟正黑體" panose="020B0604030504040204" pitchFamily="34" charset="-120"/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rgbClr val="0066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1" lang="zh-TW" altLang="en-US" sz="3600" kern="0" dirty="0">
                <a:latin typeface="Arial"/>
                <a:ea typeface="微軟正黑體" panose="020B0604030504040204" pitchFamily="34" charset="-120"/>
                <a:cs typeface="Arial" charset="0"/>
              </a:rPr>
              <a:t>任一警示徵象</a:t>
            </a:r>
            <a:endParaRPr kumimoji="1" lang="en-US" altLang="zh-TW" sz="3600" kern="0" dirty="0">
              <a:latin typeface="Arial"/>
              <a:ea typeface="微軟正黑體" panose="020B0604030504040204" pitchFamily="34" charset="-120"/>
              <a:cs typeface="Arial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7097713" y="220213"/>
            <a:ext cx="1767085" cy="1152128"/>
            <a:chOff x="7097713" y="220213"/>
            <a:chExt cx="1767085" cy="1152128"/>
          </a:xfrm>
        </p:grpSpPr>
        <p:sp>
          <p:nvSpPr>
            <p:cNvPr id="22542" name="文字方塊 18"/>
            <p:cNvSpPr txBox="1">
              <a:spLocks noChangeArrowheads="1"/>
            </p:cNvSpPr>
            <p:nvPr/>
          </p:nvSpPr>
          <p:spPr bwMode="auto">
            <a:xfrm>
              <a:off x="7340699" y="503383"/>
              <a:ext cx="1281112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TOCC</a:t>
              </a:r>
              <a:endPara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7097713" y="220213"/>
              <a:ext cx="1767085" cy="11521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A5EE-0562-4564-BDD6-6159BBD1419F}" type="slidenum">
              <a:rPr lang="zh-TW" altLang="en-US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傳染病防治法</a:t>
            </a:r>
            <a:r>
              <a:rPr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孳生源清除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35923"/>
            <a:ext cx="8352928" cy="41207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地方主管機關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應督導撲滅蚊、蠅、蚤、蝨、鼠、蟑螂及其他病媒。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前項病媒孳生源之公、私場所，其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所有人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管理人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使用人</a:t>
            </a:r>
            <a:endParaRPr lang="en-US" altLang="zh-TW" sz="2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應依地方主管機關之通知或公告，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主動清除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之。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450"/>
              </a:spcBef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未依通知清除者，經孳生源查核於住家或場所查獲病媒蚊孳生源者，可依第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條，處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3,000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15,000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元罰鍰；必要時，並得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限期令其改善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，屆期未改善者，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連續處罰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之。屆期仍未完成改善情節重大者，必要時，得命期停工或停業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7A2DC34-9D1A-40FA-A834-6DC4EDE2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7B2B-B66B-4592-A177-CE5332A26E5B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7" name="五邊形 6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4018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傳染病防治法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民眾配合防疫措施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2241550"/>
            <a:ext cx="7586402" cy="32923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民眾於傳染病發生或有發生之虞時，應配合接受主管機關之檢查、治療、預防接種或其他防疫、檢疫措施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民眾如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拒絕、規避或妨礙主管機關所為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各項檢查、治療或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其他防疫（如實施孳生源查核等）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、檢疫措施，可依本法第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條，處新臺幣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3,000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元以上、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15,000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元以下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罰鍰；必要時，並得限期令其改善，屆期未改善者，按次處罰之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B6BDCF4-BA73-4829-B84B-BD374168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7B2B-B66B-4592-A177-CE5332A26E5B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7" name="五邊形 6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5317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傳染病防治法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空屋與空地管理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2241550"/>
            <a:ext cx="7828035" cy="3460539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2654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地方主管機關於傳染病發生或有發生之虞時，應視實際需要，會同有關機關（構），採行下列措施：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4813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六、其他經各級政府機關公告之防疫措施。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4813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各機關（構）、團體、事業及人員對於前項措施，不得拒絕、規避或妨礙。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4813" indent="0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6675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於登革熱疫情尚未發生而有發生之虞時，各縣市政府對空屋、空地擬逕行進入執行防疫業務者，可依本條第一項第六款，參照本法第三十八條之規定程序，且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公告明確之防疫措施後，始得對空屋、空地逕行進入執行防疫業務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。惟空屋、空地之所有人、管理人或使用人，如拒絕、規避或妨礙防疫工作，則依本法第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條處罰之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2273-AC90-45FF-87B8-5C51730AC955}" type="slidenum">
              <a:rPr lang="zh-TW" altLang="en-US" smtClean="0"/>
              <a:t>42</a:t>
            </a:fld>
            <a:endParaRPr lang="zh-TW" altLang="en-US"/>
          </a:p>
        </p:txBody>
      </p:sp>
      <p:sp>
        <p:nvSpPr>
          <p:cNvPr id="7" name="五邊形 6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9370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傳染病防治法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緊急防治作為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822960" y="2160270"/>
            <a:ext cx="7844561" cy="359807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zh-TW" altLang="en-US" sz="23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發生時，有進入公、私場所或運輸工具從事防疫工作之必要者，應由地方主管機關人員會同警察等有關機關人員為之，並事先通知公、私場所或運輸工具之所有人、管理人或使用人到場；其到場者，對於防疫工作，不得拒絕、規避或妨礙；未到場者，相關人員得逕行進入從事防疫工作；必要時，並得要求村（里）長或鄰長在場</a:t>
            </a:r>
          </a:p>
          <a:p>
            <a:pPr marL="342900" lvl="1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zh-TW" altLang="en-US" sz="232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前項經通知且親自到場之人員，其所屬機關（構）、學校、團體、公司、廠場，應依主管機關之指示給予公假</a:t>
            </a:r>
            <a:endParaRPr lang="en-US" altLang="zh-TW" sz="2325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公、私場所或運輸工具之所有人、管理人或使用人到場者，如拒絕、規避或妨礙防疫工作（如實施孳生源查核等），可依本法第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67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條，處新臺幣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萬元以下罰鍰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4DCFF80-58E4-494C-B0EA-81A06B1E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7B2B-B66B-4592-A177-CE5332A26E5B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7" name="五邊形 6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3879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傳染病防治法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最後的依據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好說歹說，民眾堅持不配合防治措施時，須先清楚告知民眾若不配合，其行為將違反傳染病防治法相關條文規定，可能被裁處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萬元不等的罰鍰</a:t>
            </a:r>
          </a:p>
          <a:p>
            <a:pPr marL="265113" indent="-265113"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若清楚說明告知後民眾仍不配合，必要時先開出舉發單，以達到警示目的並彰顯公權力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6D328E9-144C-4E70-B778-D999AD74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7B2B-B66B-4592-A177-CE5332A26E5B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507967" y="4705460"/>
            <a:ext cx="4454119" cy="175432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lang="en-US" altLang="zh-TW" sz="5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5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lang="en-US" altLang="zh-TW" sz="5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5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再溝通</a:t>
            </a:r>
            <a:r>
              <a:rPr lang="en-US" altLang="zh-TW" sz="5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endParaRPr lang="zh-TW" altLang="en-US" sz="5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92" y="4212006"/>
            <a:ext cx="1949691" cy="1949691"/>
          </a:xfrm>
          <a:prstGeom prst="rect">
            <a:avLst/>
          </a:prstGeom>
        </p:spPr>
      </p:pic>
      <p:sp>
        <p:nvSpPr>
          <p:cNvPr id="10" name="五邊形 9"/>
          <p:cNvSpPr/>
          <p:nvPr/>
        </p:nvSpPr>
        <p:spPr>
          <a:xfrm>
            <a:off x="-2" y="0"/>
            <a:ext cx="3591501" cy="55084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五邊形 10"/>
          <p:cNvSpPr/>
          <p:nvPr/>
        </p:nvSpPr>
        <p:spPr>
          <a:xfrm>
            <a:off x="0" y="-1"/>
            <a:ext cx="3382177" cy="55084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與民溝通</a:t>
            </a:r>
            <a:endParaRPr lang="zh-TW" altLang="en-US" sz="32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18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67544" y="2781300"/>
            <a:ext cx="82089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1" lang="zh-TW" altLang="en-US" sz="3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rPr>
              <a:t>**交叉感染不同型別的登革熱</a:t>
            </a:r>
            <a:endParaRPr kumimoji="1" lang="en-US" altLang="zh-TW" sz="36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/>
            <a:r>
              <a:rPr kumimoji="1" lang="zh-TW" altLang="en-US" sz="3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rPr>
              <a:t>將可能罹患</a:t>
            </a:r>
            <a:r>
              <a:rPr kumimoji="1" lang="zh-TW" altLang="en-US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死亡率高達</a:t>
            </a:r>
            <a:r>
              <a:rPr kumimoji="1" lang="en-US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50%</a:t>
            </a:r>
            <a:r>
              <a:rPr kumimoji="1" lang="zh-TW" altLang="en-US" sz="3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rPr>
              <a:t>的</a:t>
            </a:r>
            <a:endParaRPr kumimoji="1" lang="en-US" altLang="zh-TW" sz="36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/>
            <a:r>
              <a:rPr kumimoji="1" lang="zh-TW" altLang="en-US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登革熱重症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67544" y="692696"/>
            <a:ext cx="70564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800" b="1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登革熱嚴重嗎？</a:t>
            </a:r>
            <a:endParaRPr kumimoji="1" lang="zh-TW" altLang="en-US" sz="4800" b="1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066093" y="140197"/>
            <a:ext cx="49752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1" lang="zh-TW" altLang="en-US" sz="4400" dirty="0">
                <a:latin typeface="標楷體" pitchFamily="65" charset="-120"/>
                <a:ea typeface="標楷體" pitchFamily="65" charset="-120"/>
              </a:rPr>
              <a:t>登革熱重症患者</a:t>
            </a:r>
          </a:p>
        </p:txBody>
      </p:sp>
      <p:pic>
        <p:nvPicPr>
          <p:cNvPr id="24579" name="Picture 4" descr="未命名 -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909638"/>
            <a:ext cx="388778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909638"/>
            <a:ext cx="3857625" cy="28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789363"/>
            <a:ext cx="38401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388778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547664" y="2420888"/>
            <a:ext cx="597693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TW" altLang="en-US" sz="6600" dirty="0">
                <a:solidFill>
                  <a:schemeClr val="accent1"/>
                </a:solidFill>
                <a:ea typeface="標楷體" pitchFamily="65" charset="-120"/>
              </a:rPr>
              <a:t>認識登革熱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9750" y="1827213"/>
            <a:ext cx="80645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Char char="u"/>
            </a:pP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登革熱俗稱天狗熱，又稱斷骨熱，是一種由</a:t>
            </a:r>
            <a:r>
              <a:rPr kumimoji="1" lang="zh-TW" altLang="en-US" sz="2800" b="1" dirty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埃及</a:t>
            </a:r>
          </a:p>
          <a:p>
            <a:pPr lvl="1" eaLnBrk="1" hangingPunct="1">
              <a:buFont typeface="Wingdings" pitchFamily="2" charset="2"/>
              <a:buNone/>
            </a:pPr>
            <a:r>
              <a:rPr kumimoji="1" lang="zh-TW" altLang="en-US" sz="2800" b="1" dirty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斑蚊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kumimoji="1" lang="zh-TW" altLang="en-US" sz="2800" b="1" dirty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白線斑蚊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傳播的急性病毒性熱病。</a:t>
            </a:r>
          </a:p>
          <a:p>
            <a:pPr eaLnBrk="1" hangingPunct="1">
              <a:buFont typeface="Wingdings" pitchFamily="2" charset="2"/>
              <a:buChar char="u"/>
            </a:pP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登革熱的傳播病媒蚊－斑蚊，喜歡在</a:t>
            </a:r>
            <a:r>
              <a:rPr kumimoji="1" lang="zh-TW" altLang="en-US" sz="2800" b="1" dirty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白天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活動叮</a:t>
            </a:r>
          </a:p>
          <a:p>
            <a:pPr lvl="1" eaLnBrk="1" hangingPunct="1">
              <a:buFont typeface="Wingdings" pitchFamily="2" charset="2"/>
              <a:buNone/>
            </a:pP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咬人類。</a:t>
            </a:r>
          </a:p>
          <a:p>
            <a:pPr eaLnBrk="1" hangingPunct="1">
              <a:buFont typeface="Wingdings" pitchFamily="2" charset="2"/>
              <a:buChar char="u"/>
            </a:pP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登革熱的潛伏期約</a:t>
            </a:r>
            <a:r>
              <a:rPr kumimoji="1" lang="en-US" altLang="zh-TW" sz="2800" b="1" dirty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kumimoji="1" lang="zh-TW" altLang="en-US" sz="2800" b="1" dirty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～</a:t>
            </a:r>
            <a:r>
              <a:rPr kumimoji="1" lang="en-US" altLang="zh-TW" sz="2800" b="1" dirty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kumimoji="1" lang="zh-TW" altLang="en-US" sz="2800" b="1" dirty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天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，最長可至</a:t>
            </a:r>
            <a:r>
              <a:rPr kumimoji="1" lang="en-US" altLang="zh-TW" sz="2800" b="1" dirty="0">
                <a:latin typeface="標楷體" pitchFamily="65" charset="-120"/>
                <a:ea typeface="標楷體" pitchFamily="65" charset="-120"/>
              </a:rPr>
              <a:t>14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天。</a:t>
            </a:r>
          </a:p>
          <a:p>
            <a:pPr eaLnBrk="1" hangingPunct="1">
              <a:buFont typeface="Wingdings" pitchFamily="2" charset="2"/>
              <a:buChar char="u"/>
            </a:pP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登革病毒共有</a:t>
            </a:r>
            <a:r>
              <a:rPr kumimoji="1" lang="zh-TW" altLang="en-US" sz="2800" b="1" dirty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四型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，重複感染不同型的登革病毒</a:t>
            </a:r>
          </a:p>
          <a:p>
            <a:pPr lvl="1" eaLnBrk="1" hangingPunct="1">
              <a:buFont typeface="Wingdings" pitchFamily="2" charset="2"/>
              <a:buNone/>
            </a:pP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，可能引起登革熱重症，若不儘速就醫治療，</a:t>
            </a:r>
            <a:r>
              <a:rPr kumimoji="1" lang="zh-TW" altLang="en-US" sz="2800" b="1" dirty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死亡率可高達</a:t>
            </a:r>
            <a:r>
              <a:rPr kumimoji="1" lang="en-US" altLang="zh-TW" sz="2800" b="1" dirty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kumimoji="1" lang="zh-TW" altLang="en-US" sz="2800" b="1" dirty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％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360363" y="549275"/>
            <a:ext cx="83883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5400" b="1" dirty="0">
                <a:solidFill>
                  <a:srgbClr val="FFFF66"/>
                </a:solidFill>
                <a:ea typeface="標楷體" panose="03000509000000000000" pitchFamily="65" charset="-120"/>
              </a:rPr>
              <a:t>登革熱流行病學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984625" y="2690813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>
                <a:solidFill>
                  <a:srgbClr val="FFFF00"/>
                </a:solidFill>
              </a:rPr>
              <a:t>健康人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5135</TotalTime>
  <Words>2455</Words>
  <Application>Microsoft Office PowerPoint</Application>
  <PresentationFormat>如螢幕大小 (4:3)</PresentationFormat>
  <Paragraphs>236</Paragraphs>
  <Slides>44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6" baseType="lpstr">
      <vt:lpstr>Microsoft JhengHei UI</vt:lpstr>
      <vt:lpstr>細明體</vt:lpstr>
      <vt:lpstr>微軟正黑體</vt:lpstr>
      <vt:lpstr>標楷體</vt:lpstr>
      <vt:lpstr>Arial</vt:lpstr>
      <vt:lpstr>Bookman Old Style</vt:lpstr>
      <vt:lpstr>Calibri</vt:lpstr>
      <vt:lpstr>Rockwell</vt:lpstr>
      <vt:lpstr>Times New Roman</vt:lpstr>
      <vt:lpstr>Verdana</vt:lpstr>
      <vt:lpstr>Wingdings</vt:lpstr>
      <vt:lpstr>Damask</vt:lpstr>
      <vt:lpstr>登革熱防治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埃及斑蚊在台灣的分布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藥劑由衛生局統一調配及管控</vt:lpstr>
      <vt:lpstr>正確的調藥比例</vt:lpstr>
      <vt:lpstr>PowerPoint 簡報</vt:lpstr>
      <vt:lpstr>PowerPoint 簡報</vt:lpstr>
      <vt:lpstr>PowerPoint 簡報</vt:lpstr>
      <vt:lpstr>民眾常見現場反應</vt:lpstr>
      <vt:lpstr>疑問 1 : 為什麼平常不噴， 等到有病例的時候才要來噴藥？</vt:lpstr>
      <vt:lpstr>疑問2:平常水溝也不去清，蚊子那麼多            也不去噴藥，為什麼不去噴水溝？</vt:lpstr>
      <vt:lpstr>疑問3:我家最乾淨，絶對都沒有蚊子，             為何還要噴藥？</vt:lpstr>
      <vt:lpstr>疑問4: 噴藥的時候煙那麼大，             毒性一定很強？</vt:lpstr>
      <vt:lpstr>疑問5:噴藥為什麼要那麼急，也沒有幾天            前就通知，我們還要工作怎麼辦？</vt:lpstr>
      <vt:lpstr>疑問6: 不在時為何還要強制開鎖，             我家東西如果丟了怎麼辦？</vt:lpstr>
      <vt:lpstr>疑問7: 反正我就是不要噴藥，             會怎麼樣嗎？</vt:lpstr>
      <vt:lpstr>疑問8:得到登革熱又不會死人，             發個燒、不舒服一下，             康復後還不是生龍活虎？</vt:lpstr>
      <vt:lpstr>傳染病防治法-孳生源清除</vt:lpstr>
      <vt:lpstr>傳染病防治法-民眾配合防疫措施</vt:lpstr>
      <vt:lpstr>傳染病防治法-空屋與空地管理</vt:lpstr>
      <vt:lpstr>傳染病防治法-緊急防治作為</vt:lpstr>
      <vt:lpstr>傳染病防治法-最後的依據</vt:lpstr>
    </vt:vector>
  </TitlesOfParts>
  <Company>高雄縣政府衛生局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疾病管制課</dc:creator>
  <cp:lastModifiedBy>user</cp:lastModifiedBy>
  <cp:revision>299</cp:revision>
  <dcterms:created xsi:type="dcterms:W3CDTF">2003-08-27T05:52:47Z</dcterms:created>
  <dcterms:modified xsi:type="dcterms:W3CDTF">2023-10-18T03:24:41Z</dcterms:modified>
</cp:coreProperties>
</file>