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3"/>
  </p:notesMasterIdLst>
  <p:handoutMasterIdLst>
    <p:handoutMasterId r:id="rId24"/>
  </p:handoutMasterIdLst>
  <p:sldIdLst>
    <p:sldId id="256" r:id="rId3"/>
    <p:sldId id="276" r:id="rId4"/>
    <p:sldId id="277" r:id="rId5"/>
    <p:sldId id="327" r:id="rId6"/>
    <p:sldId id="319" r:id="rId7"/>
    <p:sldId id="320" r:id="rId8"/>
    <p:sldId id="321" r:id="rId9"/>
    <p:sldId id="322" r:id="rId10"/>
    <p:sldId id="323" r:id="rId11"/>
    <p:sldId id="328" r:id="rId12"/>
    <p:sldId id="324" r:id="rId13"/>
    <p:sldId id="325" r:id="rId14"/>
    <p:sldId id="326" r:id="rId15"/>
    <p:sldId id="329" r:id="rId16"/>
    <p:sldId id="330" r:id="rId17"/>
    <p:sldId id="331" r:id="rId18"/>
    <p:sldId id="332" r:id="rId19"/>
    <p:sldId id="333" r:id="rId20"/>
    <p:sldId id="334" r:id="rId21"/>
    <p:sldId id="31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A68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8EB33BB8-6C7A-4BE0-9B55-9EAC48D52EC6}" type="datetimeFigureOut">
              <a:rPr lang="en-US" altLang="zh-TW"/>
              <a:t>2/17/2017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3F7AA83-DE31-4E93-AB07-EF7FB05F6670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C611EF64-F73B-4314-BB6F-BC0937BBDF19}" type="datetimeFigureOut">
              <a:t>2017/2/17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935E2820-AFE1-45FA-949E-17BDB534E1DC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zh-TW" smtClean="0"/>
              <a:t>1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 latinLnBrk="0">
              <a:lnSpc>
                <a:spcPct val="80000"/>
              </a:lnSpc>
              <a:defRPr lang="zh-TW" sz="6600" b="1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 latinLnBrk="0">
              <a:spcBef>
                <a:spcPts val="0"/>
              </a:spcBef>
              <a:buNone/>
              <a:defRPr lang="zh-TW" sz="2400">
                <a:solidFill>
                  <a:schemeClr val="accent2"/>
                </a:solidFill>
              </a:defRPr>
            </a:lvl1pPr>
            <a:lvl2pPr marL="457200" indent="0" algn="ctr" latinLnBrk="0">
              <a:buNone/>
              <a:defRPr lang="zh-TW" sz="2000"/>
            </a:lvl2pPr>
            <a:lvl3pPr marL="914400" indent="0" algn="ctr" latinLnBrk="0">
              <a:buNone/>
              <a:defRPr lang="zh-TW" sz="1800"/>
            </a:lvl3pPr>
            <a:lvl4pPr marL="1371600" indent="0" algn="ctr" latinLnBrk="0">
              <a:buNone/>
              <a:defRPr lang="zh-TW" sz="1600"/>
            </a:lvl4pPr>
            <a:lvl5pPr marL="1828800" indent="0" algn="ctr" latinLnBrk="0">
              <a:buNone/>
              <a:defRPr lang="zh-TW" sz="1600"/>
            </a:lvl5pPr>
            <a:lvl6pPr marL="2286000" indent="0" algn="ctr" latinLnBrk="0">
              <a:buNone/>
              <a:defRPr lang="zh-TW" sz="1600"/>
            </a:lvl6pPr>
            <a:lvl7pPr marL="2743200" indent="0" algn="ctr" latinLnBrk="0">
              <a:buNone/>
              <a:defRPr lang="zh-TW" sz="1600"/>
            </a:lvl7pPr>
            <a:lvl8pPr marL="3200400" indent="0" algn="ctr" latinLnBrk="0">
              <a:buNone/>
              <a:defRPr lang="zh-TW" sz="1600"/>
            </a:lvl8pPr>
            <a:lvl9pPr marL="3657600" indent="0" algn="ctr" latinLnBrk="0">
              <a:buNone/>
              <a:defRPr lang="zh-TW" sz="16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3662-B9E8-425A-A68F-CCDB33A7CD25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508E-E022-4E16-861A-0CDAE8F2E187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55143-98D7-4547-9338-9B41C9FD2DF2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73E71-28A5-4877-A644-02F3F708811C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 latinLnBrk="0">
              <a:defRPr lang="zh-TW" sz="5200" b="1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 latinLnBrk="0">
              <a:buNone/>
              <a:defRPr lang="zh-TW" sz="200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zh-TW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6C7EA-FAAE-4937-95EB-BC68B19726BD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95601-8442-428B-A28F-76362AE7DB74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2100" b="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 latinLnBrk="0">
              <a:spcBef>
                <a:spcPts val="0"/>
              </a:spcBef>
              <a:buNone/>
              <a:defRPr lang="zh-TW" sz="2100" b="0">
                <a:solidFill>
                  <a:schemeClr val="accent2"/>
                </a:solidFill>
              </a:defRPr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F253-0C5C-44A9-B864-323B9BF37AE7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068D-D91C-451C-8AE0-22AF9D87F0BC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6E210-67B5-47F6-84A5-46EAE71F1E40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 latinLnBrk="0">
              <a:defRPr lang="zh-TW" sz="2600" b="1">
                <a:solidFill>
                  <a:schemeClr val="accent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 latinLnBrk="0">
              <a:spcBef>
                <a:spcPts val="1000"/>
              </a:spcBef>
              <a:buNone/>
              <a:defRPr lang="zh-TW" sz="14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DD03-D13D-4B70-8B95-73C83C2876F3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 latinLnBrk="0">
              <a:defRPr lang="zh-TW" sz="2600" b="1">
                <a:solidFill>
                  <a:schemeClr val="accent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 latinLnBrk="0">
              <a:spcBef>
                <a:spcPts val="1000"/>
              </a:spcBef>
              <a:buNone/>
              <a:defRPr lang="zh-TW" sz="14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EDB1-BE6F-417D-93CB-E022507A3865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t>‹#›</a:t>
            </a:fld>
            <a:endParaRPr lang="zh-TW"/>
          </a:p>
        </p:txBody>
      </p:sp>
      <p:sp>
        <p:nvSpPr>
          <p:cNvPr id="8" name="圓角矩形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 latinLnBrk="0">
              <a:buNone/>
              <a:defRPr lang="zh-TW" sz="2400"/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900">
                <a:solidFill>
                  <a:schemeClr val="bg1"/>
                </a:solidFill>
              </a:defRPr>
            </a:lvl1pPr>
          </a:lstStyle>
          <a:p>
            <a:fld id="{DAF16905-9B5A-4C50-8286-CF412B3A1FCE}" type="datetime1">
              <a:rPr lang="zh-TW" altLang="en-US" smtClean="0"/>
              <a:t>2017/2/17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900">
                <a:solidFill>
                  <a:schemeClr val="bg1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zh-TW" sz="1050" b="1">
                <a:solidFill>
                  <a:schemeClr val="accent2"/>
                </a:solidFill>
              </a:defRPr>
            </a:lvl1pPr>
          </a:lstStyle>
          <a:p>
            <a:fld id="{8FDBFFB2-86D9-4B8F-A59A-553A60B94BBE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zh-TW"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99656" y="1518406"/>
            <a:ext cx="10897488" cy="1328629"/>
          </a:xfrm>
        </p:spPr>
        <p:txBody>
          <a:bodyPr>
            <a:normAutofit/>
          </a:bodyPr>
          <a:lstStyle/>
          <a:p>
            <a:r>
              <a:rPr lang="zh-TW" altLang="en-US" dirty="0"/>
              <a:t>備審資料及面試技巧講座</a:t>
            </a:r>
            <a:endParaRPr lang="zh-TW" dirty="0"/>
          </a:p>
        </p:txBody>
      </p:sp>
      <p:sp>
        <p:nvSpPr>
          <p:cNvPr id="4" name="矩形 3"/>
          <p:cNvSpPr/>
          <p:nvPr/>
        </p:nvSpPr>
        <p:spPr>
          <a:xfrm>
            <a:off x="1929468" y="5429070"/>
            <a:ext cx="57129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/>
              <a:t>主辦：雲林縣私立揚子高中</a:t>
            </a:r>
            <a:endParaRPr lang="en-US" altLang="zh-TW" b="1" dirty="0"/>
          </a:p>
          <a:p>
            <a:r>
              <a:rPr lang="zh-TW" altLang="en-US" b="1" dirty="0"/>
              <a:t>講師：南華大學生死學系社會工作組王枝燦助理教授</a:t>
            </a:r>
            <a:endParaRPr lang="en-US" altLang="zh-TW" b="1" dirty="0"/>
          </a:p>
          <a:p>
            <a:r>
              <a:rPr lang="zh-TW" altLang="en-US" b="1" dirty="0"/>
              <a:t>日期：</a:t>
            </a:r>
            <a:r>
              <a:rPr lang="en-US" altLang="zh-TW" b="1" dirty="0"/>
              <a:t>2017.2.17</a:t>
            </a:r>
            <a:r>
              <a:rPr lang="zh-TW" altLang="en-US" b="1" dirty="0"/>
              <a:t>   </a:t>
            </a:r>
            <a:r>
              <a:rPr lang="en-US" altLang="zh-TW" b="1" dirty="0"/>
              <a:t>15:20-16:10</a:t>
            </a:r>
          </a:p>
          <a:p>
            <a:r>
              <a:rPr lang="zh-TW" altLang="en-US" b="1" dirty="0"/>
              <a:t>地點：雲林縣私立揚子高中</a:t>
            </a:r>
          </a:p>
        </p:txBody>
      </p:sp>
      <p:sp>
        <p:nvSpPr>
          <p:cNvPr id="5" name="AutoShape 2" descr="「兒童」的圖片搜尋結果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6" name="Picture 4" descr="「兒童」的圖片搜尋結果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09" y="3581400"/>
            <a:ext cx="6095100" cy="204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成長歷程（自傳）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第二段應突顯您個人學歷背景與興趣，特別要與第一段所提的科系相呼應。</a:t>
            </a:r>
          </a:p>
          <a:p>
            <a:r>
              <a:rPr lang="zh-TW" altLang="en-US" dirty="0"/>
              <a:t>利用時間先後來劃分事件的重要性：愈久遠的事，愈輕描淡寫；時間較近的事，就要多下功夫。</a:t>
            </a:r>
            <a:endParaRPr lang="en-US" altLang="zh-TW" dirty="0"/>
          </a:p>
          <a:p>
            <a:r>
              <a:rPr lang="zh-TW" altLang="en-US" dirty="0"/>
              <a:t>塑造個人優秀形象：利用過去在學校、科系及在校成績或特殊表現來展示自己的優秀與專業能力。</a:t>
            </a:r>
            <a:endParaRPr lang="en-US" altLang="zh-TW" dirty="0"/>
          </a:p>
          <a:p>
            <a:r>
              <a:rPr lang="zh-TW" altLang="en-US" dirty="0"/>
              <a:t>末段內容是陳述自己就讀該校的高度意願。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9669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讀書計畫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1.</a:t>
            </a:r>
            <a:r>
              <a:rPr lang="zh-TW" altLang="en-US" dirty="0"/>
              <a:t>以圖表（如甘特圖）分學年或學期說明，簡單明瞭。</a:t>
            </a:r>
          </a:p>
          <a:p>
            <a:r>
              <a:rPr lang="en-US" altLang="zh-TW" dirty="0"/>
              <a:t>2.</a:t>
            </a:r>
            <a:r>
              <a:rPr lang="zh-TW" altLang="en-US" dirty="0"/>
              <a:t>請務必上申請學校系所網站，瞭解該校學習資源與系所，教學目標、師資、設備、開設課程，以適度融入讀書計畫中。</a:t>
            </a:r>
          </a:p>
          <a:p>
            <a:r>
              <a:rPr lang="en-US" altLang="zh-TW" dirty="0"/>
              <a:t>3.</a:t>
            </a:r>
            <a:r>
              <a:rPr lang="zh-TW" altLang="en-US" dirty="0"/>
              <a:t>除專業課程外，仍鼓勵多元學習，語言與電腦為不可或缺之內涵、人文與社會關懷亦不可缺少，社團參與與實務</a:t>
            </a:r>
          </a:p>
          <a:p>
            <a:r>
              <a:rPr lang="zh-TW" altLang="en-US" dirty="0"/>
              <a:t>實習或參訪（專題研究）也很重要。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2814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有利審查之活動資料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/>
              <a:t>專長、才藝、競賽、科展、作品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5635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歷年成績</a:t>
            </a:r>
            <a:br>
              <a:rPr lang="zh-TW" altLang="en-US" dirty="0"/>
            </a:br>
            <a:r>
              <a:rPr lang="zh-TW" altLang="en-US" dirty="0"/>
              <a:t>附件：獎狀、證書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佐證資料儘量完整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921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面試技巧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/>
              <a:t>穿著與打扮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24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面試最常見的題目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TW" sz="2800" b="1" dirty="0"/>
              <a:t> 1.</a:t>
            </a:r>
            <a:r>
              <a:rPr lang="zh-TW" altLang="en-US" sz="2800" b="1" dirty="0"/>
              <a:t>一般詢問報考動機，並閒話家常：</a:t>
            </a:r>
          </a:p>
          <a:p>
            <a:r>
              <a:rPr lang="zh-TW" altLang="en-US" sz="2800" b="1" dirty="0"/>
              <a:t>*請您以一分鐘自我介紹？優點？缺點？</a:t>
            </a:r>
          </a:p>
          <a:p>
            <a:r>
              <a:rPr lang="zh-TW" altLang="en-US" sz="2800" b="1" dirty="0"/>
              <a:t>*您為何報考本校本系？</a:t>
            </a:r>
          </a:p>
          <a:p>
            <a:r>
              <a:rPr lang="zh-TW" altLang="en-US" sz="2800" b="1" dirty="0"/>
              <a:t>*您對學校與系上的了解程度？</a:t>
            </a:r>
          </a:p>
          <a:p>
            <a:r>
              <a:rPr lang="zh-TW" altLang="en-US" sz="2800" b="1" dirty="0"/>
              <a:t>*您未來的生涯規劃為何？</a:t>
            </a:r>
          </a:p>
          <a:p>
            <a:r>
              <a:rPr lang="zh-TW" altLang="en-US" sz="2800" b="1" dirty="0"/>
              <a:t>*您對系上還想了解什麼？</a:t>
            </a:r>
          </a:p>
          <a:p>
            <a:r>
              <a:rPr lang="zh-TW" altLang="en-US" sz="2800" b="1" dirty="0"/>
              <a:t>*您的對手都很強</a:t>
            </a:r>
            <a:r>
              <a:rPr lang="en-US" altLang="zh-TW" sz="2800" b="1" dirty="0"/>
              <a:t>,</a:t>
            </a:r>
            <a:r>
              <a:rPr lang="zh-TW" altLang="en-US" sz="2800" b="1" dirty="0"/>
              <a:t>您憑什麼？</a:t>
            </a:r>
            <a:endParaRPr lang="zh-TW" altLang="en-US" sz="28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733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82378" y="476076"/>
            <a:ext cx="9372600" cy="4114800"/>
          </a:xfrm>
        </p:spPr>
        <p:txBody>
          <a:bodyPr>
            <a:noAutofit/>
          </a:bodyPr>
          <a:lstStyle/>
          <a:p>
            <a:r>
              <a:rPr lang="en-US" altLang="zh-TW" sz="3600" b="1" dirty="0"/>
              <a:t>2.</a:t>
            </a:r>
            <a:r>
              <a:rPr lang="zh-TW" altLang="en-US" sz="3600" b="1" dirty="0"/>
              <a:t>書面資料所涉及之相關問題。</a:t>
            </a:r>
          </a:p>
          <a:p>
            <a:r>
              <a:rPr lang="en-US" altLang="zh-TW" sz="3600" b="1" dirty="0"/>
              <a:t>3.</a:t>
            </a:r>
            <a:r>
              <a:rPr lang="zh-TW" altLang="en-US" sz="3600" b="1" dirty="0"/>
              <a:t>成長背景</a:t>
            </a:r>
            <a:r>
              <a:rPr lang="en-US" altLang="zh-TW" sz="3600" b="1" dirty="0"/>
              <a:t>(</a:t>
            </a:r>
            <a:r>
              <a:rPr lang="zh-TW" altLang="en-US" sz="3600" b="1" dirty="0"/>
              <a:t>家庭、學校、社會層面</a:t>
            </a:r>
            <a:r>
              <a:rPr lang="en-US" altLang="zh-TW" sz="3600" b="1" dirty="0"/>
              <a:t>)</a:t>
            </a:r>
            <a:r>
              <a:rPr lang="zh-TW" altLang="en-US" sz="3600" b="1" dirty="0"/>
              <a:t>及學習性向。</a:t>
            </a:r>
          </a:p>
          <a:p>
            <a:r>
              <a:rPr lang="en-US" altLang="zh-TW" sz="3600" b="1" dirty="0"/>
              <a:t>4.</a:t>
            </a:r>
            <a:r>
              <a:rPr lang="zh-TW" altLang="en-US" sz="3600" b="1" dirty="0"/>
              <a:t>個人生活相關經驗。</a:t>
            </a:r>
          </a:p>
          <a:p>
            <a:r>
              <a:rPr lang="en-US" altLang="zh-TW" sz="3600" b="1" dirty="0"/>
              <a:t>5.</a:t>
            </a:r>
            <a:r>
              <a:rPr lang="zh-TW" altLang="en-US" sz="3600" b="1" dirty="0"/>
              <a:t>對自我優勢條件的描述。</a:t>
            </a:r>
          </a:p>
          <a:p>
            <a:r>
              <a:rPr lang="en-US" altLang="zh-TW" sz="3600" b="1" dirty="0"/>
              <a:t>6.</a:t>
            </a:r>
            <a:r>
              <a:rPr lang="zh-TW" altLang="en-US" sz="3600" b="1" dirty="0"/>
              <a:t>即興測驗</a:t>
            </a:r>
            <a:endParaRPr lang="en-US" altLang="zh-TW" sz="3600" b="1" dirty="0"/>
          </a:p>
          <a:p>
            <a:endParaRPr lang="en-US" altLang="zh-TW" sz="3600" b="1" dirty="0"/>
          </a:p>
          <a:p>
            <a:r>
              <a:rPr lang="en-US" altLang="zh-TW" sz="3600" b="1" dirty="0"/>
              <a:t>(</a:t>
            </a:r>
            <a:r>
              <a:rPr lang="zh-TW" altLang="en-US" sz="3600" b="1" dirty="0"/>
              <a:t>問的問題，你不會怎麼辦？</a:t>
            </a:r>
            <a:r>
              <a:rPr lang="en-US" altLang="zh-TW" sz="3600" b="1" dirty="0"/>
              <a:t>) </a:t>
            </a:r>
            <a:endParaRPr lang="zh-TW" altLang="en-US" sz="36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902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面試技巧 </a:t>
            </a:r>
            <a:r>
              <a:rPr lang="en-US" altLang="zh-TW" sz="5400" dirty="0"/>
              <a:t>–</a:t>
            </a:r>
            <a:r>
              <a:rPr lang="zh-TW" altLang="en-US" sz="5400" dirty="0"/>
              <a:t>面試前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/>
              <a:t>1.</a:t>
            </a:r>
            <a:r>
              <a:rPr lang="zh-TW" altLang="en-US" sz="3600" dirty="0"/>
              <a:t>對所申請學校科系進行深度瞭解</a:t>
            </a:r>
          </a:p>
          <a:p>
            <a:r>
              <a:rPr lang="en-US" altLang="zh-TW" sz="3600" dirty="0"/>
              <a:t>2.</a:t>
            </a:r>
            <a:r>
              <a:rPr lang="zh-TW" altLang="en-US" sz="3600" dirty="0"/>
              <a:t>考前對所送的書面資料應加以溫習</a:t>
            </a:r>
          </a:p>
          <a:p>
            <a:r>
              <a:rPr lang="en-US" altLang="zh-TW" sz="3600" dirty="0"/>
              <a:t>3.</a:t>
            </a:r>
            <a:r>
              <a:rPr lang="zh-TW" altLang="en-US" sz="3600" dirty="0"/>
              <a:t>準備當天可能用到的個人資料</a:t>
            </a:r>
            <a:r>
              <a:rPr lang="en-US" altLang="zh-TW" sz="3600" dirty="0"/>
              <a:t>(3</a:t>
            </a:r>
            <a:r>
              <a:rPr lang="zh-TW" altLang="en-US" sz="3600" dirty="0"/>
              <a:t>份</a:t>
            </a:r>
            <a:r>
              <a:rPr lang="en-US" altLang="zh-TW" sz="3600" dirty="0"/>
              <a:t>)</a:t>
            </a:r>
            <a:r>
              <a:rPr lang="zh-TW" altLang="en-US" sz="3600" dirty="0"/>
              <a:t>或作品</a:t>
            </a:r>
          </a:p>
          <a:p>
            <a:r>
              <a:rPr lang="en-US" altLang="zh-TW" sz="3600" dirty="0"/>
              <a:t>4.</a:t>
            </a:r>
            <a:r>
              <a:rPr lang="zh-TW" altLang="en-US" sz="3600" dirty="0"/>
              <a:t>面試前一週理個頭</a:t>
            </a:r>
            <a:r>
              <a:rPr lang="en-US" altLang="zh-TW" sz="3600" dirty="0"/>
              <a:t>(</a:t>
            </a:r>
            <a:r>
              <a:rPr lang="zh-TW" altLang="en-US" sz="3600" dirty="0"/>
              <a:t>建議剪個合適清爽的髮型</a:t>
            </a:r>
            <a:r>
              <a:rPr lang="en-US" altLang="zh-TW" sz="3600" dirty="0"/>
              <a:t>)</a:t>
            </a:r>
            <a:endParaRPr lang="zh-TW" altLang="en-US" sz="36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56289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3200" b="1" dirty="0"/>
              <a:t>5.</a:t>
            </a:r>
            <a:r>
              <a:rPr lang="zh-TW" altLang="en-US" sz="3200" b="1" dirty="0"/>
              <a:t>服裝儀容力求整齊端莊</a:t>
            </a:r>
          </a:p>
          <a:p>
            <a:r>
              <a:rPr lang="en-US" altLang="zh-TW" sz="3200" b="1" dirty="0"/>
              <a:t>6.</a:t>
            </a:r>
            <a:r>
              <a:rPr lang="zh-TW" altLang="en-US" sz="3200" b="1" dirty="0"/>
              <a:t>找合適的住宿地點</a:t>
            </a:r>
            <a:r>
              <a:rPr lang="en-US" altLang="zh-TW" sz="3200" b="1" dirty="0"/>
              <a:t>(</a:t>
            </a:r>
            <a:r>
              <a:rPr lang="zh-TW" altLang="en-US" sz="3200" b="1" dirty="0"/>
              <a:t>車程易掌握</a:t>
            </a:r>
            <a:r>
              <a:rPr lang="en-US" altLang="zh-TW" sz="3200" b="1" dirty="0"/>
              <a:t>30</a:t>
            </a:r>
            <a:r>
              <a:rPr lang="zh-TW" altLang="en-US" sz="3200" b="1" dirty="0"/>
              <a:t>分鐘內能到達</a:t>
            </a:r>
            <a:r>
              <a:rPr lang="en-US" altLang="zh-TW" sz="3200" b="1" dirty="0"/>
              <a:t>)</a:t>
            </a:r>
          </a:p>
          <a:p>
            <a:r>
              <a:rPr lang="en-US" altLang="zh-TW" sz="3200" b="1" dirty="0"/>
              <a:t>7.</a:t>
            </a:r>
            <a:r>
              <a:rPr lang="zh-TW" altLang="en-US" sz="3200" b="1" dirty="0"/>
              <a:t>最好提前一小時到考場準備</a:t>
            </a:r>
          </a:p>
          <a:p>
            <a:r>
              <a:rPr lang="en-US" altLang="zh-TW" sz="3200" b="1" dirty="0"/>
              <a:t>8.</a:t>
            </a:r>
            <a:r>
              <a:rPr lang="zh-TW" altLang="en-US" sz="3200" b="1" dirty="0"/>
              <a:t>當天等待面試時，與服務人員及其他考生交談</a:t>
            </a:r>
            <a:endParaRPr lang="zh-TW" altLang="en-US" sz="32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440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面試中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2800" b="1" dirty="0"/>
              <a:t>進入考場先敲門，進入後記得問候老師。</a:t>
            </a:r>
          </a:p>
          <a:p>
            <a:r>
              <a:rPr lang="zh-TW" altLang="en-US" sz="2800" b="1" dirty="0"/>
              <a:t>坐姿端正，眼神自然，手腳安定。</a:t>
            </a:r>
          </a:p>
          <a:p>
            <a:r>
              <a:rPr lang="zh-TW" altLang="en-US" sz="2800" b="1" dirty="0"/>
              <a:t>輕鬆自然、積極自信、專注微笑</a:t>
            </a:r>
            <a:r>
              <a:rPr lang="en-US" altLang="zh-TW" sz="2800" b="1" dirty="0"/>
              <a:t>(</a:t>
            </a:r>
            <a:r>
              <a:rPr lang="zh-TW" altLang="en-US" sz="2800" b="1" dirty="0"/>
              <a:t>非苦笑</a:t>
            </a:r>
            <a:r>
              <a:rPr lang="en-US" altLang="zh-TW" sz="2800" b="1" dirty="0"/>
              <a:t>)</a:t>
            </a:r>
            <a:r>
              <a:rPr lang="zh-TW" altLang="en-US" sz="2800" b="1" dirty="0"/>
              <a:t>。</a:t>
            </a:r>
          </a:p>
          <a:p>
            <a:r>
              <a:rPr lang="zh-TW" altLang="en-US" sz="2800" b="1" dirty="0"/>
              <a:t>勿攻擊其他面試者</a:t>
            </a:r>
          </a:p>
          <a:p>
            <a:r>
              <a:rPr lang="zh-TW" altLang="en-US" sz="2800" b="1" dirty="0"/>
              <a:t>有問有答、勿答非所問。</a:t>
            </a:r>
          </a:p>
          <a:p>
            <a:r>
              <a:rPr lang="zh-TW" altLang="en-US" sz="2800" b="1" dirty="0"/>
              <a:t>誠實為上策：知之為知之、不知為不知。</a:t>
            </a:r>
          </a:p>
          <a:p>
            <a:r>
              <a:rPr lang="zh-TW" altLang="en-US" sz="2800" b="1" dirty="0"/>
              <a:t>面試結束後注意禮貌。</a:t>
            </a:r>
            <a:endParaRPr lang="zh-TW" altLang="en-US" sz="28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195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自我介紹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64234" y="1572368"/>
            <a:ext cx="10222172" cy="364395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zh-TW" altLang="en-US" sz="6000" dirty="0"/>
              <a:t>★</a:t>
            </a:r>
            <a:r>
              <a:rPr lang="zh-TW" altLang="en-US" sz="8000" b="1" dirty="0"/>
              <a:t>學經歷：</a:t>
            </a:r>
          </a:p>
          <a:p>
            <a:r>
              <a:rPr lang="zh-TW" altLang="en-US" sz="8000" b="1" dirty="0"/>
              <a:t>學歷：政治大學社會學博士、社會工作師、高齡服務創新管理師、生命關懷師</a:t>
            </a:r>
          </a:p>
          <a:p>
            <a:r>
              <a:rPr lang="zh-TW" altLang="en-US" sz="8000" b="1" dirty="0"/>
              <a:t>經歷：  東吳大學社會系 兼任助理教授 　 </a:t>
            </a:r>
          </a:p>
          <a:p>
            <a:pPr>
              <a:buNone/>
            </a:pPr>
            <a:r>
              <a:rPr lang="zh-TW" altLang="en-US" sz="8000" b="1" dirty="0"/>
              <a:t>                 輔仁大學兒童與家庭學系 兼任講師、兼任助理教授 </a:t>
            </a:r>
          </a:p>
          <a:p>
            <a:pPr>
              <a:buNone/>
            </a:pPr>
            <a:r>
              <a:rPr lang="zh-TW" altLang="en-US" sz="8000" b="1" dirty="0"/>
              <a:t>                 實踐大學社會工作系兼任助理教授 </a:t>
            </a:r>
          </a:p>
          <a:p>
            <a:pPr>
              <a:buNone/>
            </a:pPr>
            <a:r>
              <a:rPr lang="zh-TW" altLang="en-US" sz="8000" b="1" dirty="0"/>
              <a:t>                 耕莘健康管理專科學校幼保系兼任講師 </a:t>
            </a:r>
          </a:p>
          <a:p>
            <a:pPr>
              <a:buNone/>
            </a:pPr>
            <a:r>
              <a:rPr lang="zh-TW" altLang="en-US" sz="8000" b="1" dirty="0"/>
              <a:t>                 財團法人中華民國兒童福利聯盟文教基金會研究員</a:t>
            </a:r>
            <a:endParaRPr lang="en-US" altLang="zh-TW" sz="8000" b="1" dirty="0"/>
          </a:p>
          <a:p>
            <a:pPr>
              <a:buNone/>
            </a:pPr>
            <a:r>
              <a:rPr lang="zh-TW" altLang="en-US" sz="8000" b="1" dirty="0"/>
              <a:t>                 社工師學分班講師、托兒所主管人員班講師、保母托育人員班講師</a:t>
            </a:r>
            <a:endParaRPr lang="en-US" altLang="zh-TW" sz="8000" b="1" dirty="0"/>
          </a:p>
          <a:p>
            <a:pPr>
              <a:buNone/>
            </a:pPr>
            <a:r>
              <a:rPr lang="zh-TW" altLang="en-US" sz="8000" b="1" dirty="0"/>
              <a:t>                    </a:t>
            </a:r>
            <a:r>
              <a:rPr lang="en-US" altLang="zh-TW" sz="8000" b="1" dirty="0"/>
              <a:t>105</a:t>
            </a:r>
            <a:r>
              <a:rPr lang="zh-TW" altLang="en-US" sz="8000" b="1" dirty="0"/>
              <a:t>年衛生福利部社家署全國公私協力托育資源中心訪視輔導委員</a:t>
            </a:r>
            <a:endParaRPr lang="en-US" altLang="zh-TW" sz="8000" b="1" dirty="0"/>
          </a:p>
          <a:p>
            <a:pPr>
              <a:buNone/>
            </a:pPr>
            <a:r>
              <a:rPr lang="zh-TW" altLang="en-US" sz="8000" b="1" dirty="0"/>
              <a:t>                    </a:t>
            </a:r>
            <a:r>
              <a:rPr lang="en-US" altLang="zh-TW" sz="8000" b="1" dirty="0"/>
              <a:t>105</a:t>
            </a:r>
            <a:r>
              <a:rPr lang="zh-TW" altLang="en-US" sz="8000" b="1" dirty="0"/>
              <a:t>年台北市社會局居家托育資源服務中心巡迴輔導委員</a:t>
            </a:r>
            <a:endParaRPr lang="en-US" altLang="zh-TW" sz="8000" b="1" dirty="0"/>
          </a:p>
          <a:p>
            <a:pPr>
              <a:buNone/>
            </a:pPr>
            <a:endParaRPr lang="zh-TW" altLang="en-US" sz="8000" b="1" dirty="0"/>
          </a:p>
          <a:p>
            <a:endParaRPr lang="zh-TW" altLang="en-US" b="1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2192" y="2302327"/>
            <a:ext cx="2292021" cy="3055482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EF6C8-2B69-4B96-B80D-2DA4DEE276DF}" type="slidenum">
              <a:rPr lang="zh-TW" altLang="en-US" smtClean="0"/>
              <a:pPr/>
              <a:t>2</a:t>
            </a:fld>
            <a:endParaRPr lang="zh-TW" altLang="en-US"/>
          </a:p>
        </p:txBody>
      </p:sp>
      <p:pic>
        <p:nvPicPr>
          <p:cNvPr id="6" name="圖片 5" descr="234768-14051F01P112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86406" y="187785"/>
            <a:ext cx="957259" cy="1653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760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20</a:t>
            </a:fld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316192" y="2354938"/>
            <a:ext cx="1126462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9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感謝聆聽、歡迎提問</a:t>
            </a:r>
          </a:p>
        </p:txBody>
      </p:sp>
    </p:spTree>
    <p:extLst>
      <p:ext uri="{BB962C8B-B14F-4D97-AF65-F5344CB8AC3E}">
        <p14:creationId xmlns:p14="http://schemas.microsoft.com/office/powerpoint/2010/main" val="2968204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3361" y="212521"/>
            <a:ext cx="9372600" cy="1200416"/>
          </a:xfrm>
        </p:spPr>
        <p:txBody>
          <a:bodyPr/>
          <a:lstStyle/>
          <a:p>
            <a:r>
              <a:rPr lang="zh-TW" altLang="en-US" b="1" dirty="0"/>
              <a:t>自我介紹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4757" y="1857283"/>
            <a:ext cx="9372600" cy="411480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800" b="1" dirty="0"/>
              <a:t>現職：</a:t>
            </a:r>
            <a:endParaRPr lang="en-US" altLang="zh-TW" sz="2800" b="1" dirty="0"/>
          </a:p>
          <a:p>
            <a:pPr>
              <a:buNone/>
            </a:pPr>
            <a:r>
              <a:rPr lang="zh-TW" altLang="en-US" sz="2800" b="1" dirty="0"/>
              <a:t>              南華大學生死學系社會工作組助理教授</a:t>
            </a:r>
          </a:p>
          <a:p>
            <a:pPr>
              <a:buNone/>
            </a:pPr>
            <a:r>
              <a:rPr lang="zh-TW" altLang="en-US" sz="2800" b="1" dirty="0"/>
              <a:t>              社團法人中華民國耶底底亞家庭關顧協會理事</a:t>
            </a:r>
            <a:endParaRPr lang="en-US" altLang="zh-TW" sz="2800" b="1" dirty="0"/>
          </a:p>
          <a:p>
            <a:pPr>
              <a:buNone/>
            </a:pPr>
            <a:r>
              <a:rPr lang="zh-TW" altLang="en-US" sz="2800" b="1" dirty="0"/>
              <a:t>              社團法人正念助人學會理事</a:t>
            </a:r>
            <a:endParaRPr lang="en-US" altLang="zh-TW" sz="2800" b="1" dirty="0"/>
          </a:p>
          <a:p>
            <a:pPr>
              <a:buNone/>
            </a:pPr>
            <a:r>
              <a:rPr lang="zh-TW" altLang="en-US" sz="2800" b="1" dirty="0"/>
              <a:t>              財團法人更生人保護會嘉義分會外聘督導</a:t>
            </a:r>
          </a:p>
          <a:p>
            <a:pPr>
              <a:buNone/>
            </a:pPr>
            <a:r>
              <a:rPr lang="zh-TW" altLang="en-US" sz="2800" b="1" dirty="0"/>
              <a:t>              嘉義市東區家庭福利中心外聘督導</a:t>
            </a:r>
            <a:endParaRPr lang="en-US" altLang="zh-TW" sz="2800" b="1" dirty="0"/>
          </a:p>
          <a:p>
            <a:pPr>
              <a:buNone/>
            </a:pPr>
            <a:r>
              <a:rPr lang="zh-TW" altLang="en-US" sz="2800" b="1" dirty="0"/>
              <a:t>              台南市第二區居家托育服務中心外聘督導</a:t>
            </a:r>
          </a:p>
          <a:p>
            <a:pPr>
              <a:buNone/>
            </a:pPr>
            <a:r>
              <a:rPr lang="zh-TW" altLang="en-US" b="1" dirty="0"/>
              <a:t>             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EF6C8-2B69-4B96-B80D-2DA4DEE276DF}" type="slidenum">
              <a:rPr lang="zh-TW" altLang="en-US" smtClean="0"/>
              <a:pPr/>
              <a:t>3</a:t>
            </a:fld>
            <a:endParaRPr lang="zh-TW" altLang="en-US"/>
          </a:p>
        </p:txBody>
      </p:sp>
      <p:pic>
        <p:nvPicPr>
          <p:cNvPr id="5" name="圖片 4" descr="1157666_272696006239662_1732213878_n.jpg"/>
          <p:cNvPicPr>
            <a:picLocks noChangeAspect="1"/>
          </p:cNvPicPr>
          <p:nvPr/>
        </p:nvPicPr>
        <p:blipFill>
          <a:blip r:embed="rId2" cstate="print"/>
          <a:srcRect l="6157" t="34028" r="7649" b="35902"/>
          <a:stretch>
            <a:fillRect/>
          </a:stretch>
        </p:blipFill>
        <p:spPr>
          <a:xfrm>
            <a:off x="6828937" y="469418"/>
            <a:ext cx="4583396" cy="113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025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4874" y="2301379"/>
            <a:ext cx="9372600" cy="1200416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備審資料：</a:t>
            </a:r>
            <a:br>
              <a:rPr lang="en-US" altLang="zh-TW" dirty="0"/>
            </a:br>
            <a:br>
              <a:rPr lang="en-US" altLang="zh-TW" dirty="0"/>
            </a:br>
            <a:r>
              <a:rPr lang="zh-TW" altLang="en-US" dirty="0"/>
              <a:t>你過往長期的累積就是要用在這一刻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463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2261" y="0"/>
            <a:ext cx="9372600" cy="1200416"/>
          </a:xfrm>
        </p:spPr>
        <p:txBody>
          <a:bodyPr/>
          <a:lstStyle/>
          <a:p>
            <a:r>
              <a:rPr lang="zh-TW" altLang="en-US" dirty="0"/>
              <a:t>壹、備審資料的準備（Ａ</a:t>
            </a:r>
            <a:r>
              <a:rPr lang="en-US" altLang="zh-TW" dirty="0"/>
              <a:t>4</a:t>
            </a:r>
            <a:r>
              <a:rPr lang="zh-TW" altLang="en-US" dirty="0"/>
              <a:t>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800" b="1" dirty="0"/>
              <a:t>備資資料包含以下：</a:t>
            </a:r>
            <a:endParaRPr lang="en-US" altLang="zh-TW" sz="2800" b="1" dirty="0"/>
          </a:p>
          <a:p>
            <a:r>
              <a:rPr lang="zh-TW" altLang="en-US" sz="2800" b="1" dirty="0"/>
              <a:t>封面</a:t>
            </a:r>
            <a:endParaRPr lang="en-US" altLang="zh-TW" sz="2800" b="1" dirty="0"/>
          </a:p>
          <a:p>
            <a:r>
              <a:rPr lang="zh-TW" altLang="en-US" sz="2800" b="1" dirty="0"/>
              <a:t>目錄</a:t>
            </a:r>
            <a:endParaRPr lang="en-US" altLang="zh-TW" sz="2800" b="1" dirty="0"/>
          </a:p>
          <a:p>
            <a:r>
              <a:rPr lang="zh-TW" altLang="en-US" sz="2800" b="1" dirty="0"/>
              <a:t>基本資料：成長歷程（自傳）、讀書計畫</a:t>
            </a:r>
            <a:endParaRPr lang="en-US" altLang="zh-TW" sz="2800" b="1" dirty="0"/>
          </a:p>
          <a:p>
            <a:r>
              <a:rPr lang="zh-TW" altLang="en-US" sz="2800" b="1" dirty="0"/>
              <a:t>有利審查之活動資料</a:t>
            </a:r>
            <a:endParaRPr lang="en-US" altLang="zh-TW" sz="2800" b="1" dirty="0"/>
          </a:p>
          <a:p>
            <a:r>
              <a:rPr lang="zh-TW" altLang="en-US" sz="2800" b="1" dirty="0"/>
              <a:t>歷年成績</a:t>
            </a:r>
            <a:endParaRPr lang="en-US" altLang="zh-TW" sz="2800" b="1" dirty="0"/>
          </a:p>
          <a:p>
            <a:r>
              <a:rPr lang="zh-TW" altLang="en-US" sz="2800" b="1" dirty="0"/>
              <a:t>附件：獎狀、證書</a:t>
            </a:r>
            <a:endParaRPr lang="en-US" altLang="zh-TW" sz="2800" b="1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101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1417" y="631970"/>
            <a:ext cx="9372600" cy="1200416"/>
          </a:xfrm>
        </p:spPr>
        <p:txBody>
          <a:bodyPr>
            <a:normAutofit fontScale="90000"/>
          </a:bodyPr>
          <a:lstStyle/>
          <a:p>
            <a:r>
              <a:rPr lang="zh-TW" altLang="en-US" sz="6000" dirty="0"/>
              <a:t>一、封面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41571" y="1600200"/>
            <a:ext cx="10339242" cy="4114800"/>
          </a:xfrm>
        </p:spPr>
        <p:txBody>
          <a:bodyPr/>
          <a:lstStyle/>
          <a:p>
            <a:r>
              <a:rPr lang="zh-TW" altLang="en-US" sz="4400" b="1" dirty="0"/>
              <a:t>（一）第一印象，好的開始成功的一半</a:t>
            </a:r>
            <a:endParaRPr lang="en-US" altLang="zh-TW" sz="4400" b="1" dirty="0"/>
          </a:p>
          <a:p>
            <a:r>
              <a:rPr lang="zh-TW" altLang="en-US" sz="4400" b="1" dirty="0"/>
              <a:t>讓看的人一眼就感到用心</a:t>
            </a:r>
            <a:endParaRPr lang="en-US" altLang="zh-TW" sz="4400" b="1" dirty="0"/>
          </a:p>
          <a:p>
            <a:r>
              <a:rPr lang="zh-TW" altLang="en-US" sz="4400" b="1" dirty="0"/>
              <a:t>封面照片、圖案與標語</a:t>
            </a:r>
            <a:endParaRPr lang="en-US" altLang="zh-TW" sz="4400" b="1" dirty="0"/>
          </a:p>
          <a:p>
            <a:endParaRPr lang="en-US" altLang="zh-TW" b="1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6418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8885" y="434694"/>
            <a:ext cx="9372600" cy="1200416"/>
          </a:xfrm>
        </p:spPr>
        <p:txBody>
          <a:bodyPr>
            <a:normAutofit/>
          </a:bodyPr>
          <a:lstStyle/>
          <a:p>
            <a:r>
              <a:rPr lang="zh-TW" altLang="en-US" sz="5400" dirty="0"/>
              <a:t>目錄</a:t>
            </a:r>
            <a:endParaRPr lang="zh-TW" altLang="en-US" sz="5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/>
              <a:t>排版整齊、讓教授能清楚備審資料整體內容架構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531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13930" y="640359"/>
            <a:ext cx="9372600" cy="1200416"/>
          </a:xfrm>
        </p:spPr>
        <p:txBody>
          <a:bodyPr>
            <a:normAutofit fontScale="90000"/>
          </a:bodyPr>
          <a:lstStyle/>
          <a:p>
            <a:r>
              <a:rPr lang="zh-TW" altLang="en-US" sz="6000" dirty="0"/>
              <a:t>基本資料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77703" y="2237764"/>
            <a:ext cx="9372600" cy="4114800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可分為自傳與讀書計畫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927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成長歷程（自傳）：</a:t>
            </a:r>
            <a:br>
              <a:rPr lang="en-US" altLang="zh-TW" dirty="0"/>
            </a:br>
            <a:r>
              <a:rPr lang="zh-TW" altLang="en-US" dirty="0"/>
              <a:t>升學自傳目的不是在報告自己的成長過程，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自傳以一頁內容為宜，字書約</a:t>
            </a:r>
            <a:r>
              <a:rPr lang="en-US" altLang="zh-TW" dirty="0"/>
              <a:t>1000-1500</a:t>
            </a:r>
            <a:r>
              <a:rPr lang="zh-TW" altLang="en-US" dirty="0"/>
              <a:t>字、字體要端正</a:t>
            </a:r>
            <a:r>
              <a:rPr lang="en-US" altLang="zh-TW" dirty="0"/>
              <a:t>(</a:t>
            </a:r>
            <a:r>
              <a:rPr lang="zh-TW" altLang="en-US" dirty="0"/>
              <a:t>字體以標楷體及</a:t>
            </a:r>
            <a:r>
              <a:rPr lang="en-US" altLang="zh-TW" dirty="0"/>
              <a:t>12</a:t>
            </a:r>
            <a:r>
              <a:rPr lang="zh-TW" altLang="en-US" dirty="0"/>
              <a:t>點或</a:t>
            </a:r>
            <a:r>
              <a:rPr lang="en-US" altLang="zh-TW" dirty="0"/>
              <a:t>14</a:t>
            </a:r>
            <a:r>
              <a:rPr lang="zh-TW" altLang="en-US" dirty="0"/>
              <a:t>點大小為宜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</a:p>
          <a:p>
            <a:r>
              <a:rPr lang="zh-TW" altLang="en-US" dirty="0"/>
              <a:t>開頭第一句話應向甄試學校系所表明您為何選擇該校及該系所，以示尊重，證明您也是</a:t>
            </a:r>
            <a:r>
              <a:rPr lang="en-US" altLang="zh-TW" dirty="0"/>
              <a:t>『</a:t>
            </a:r>
            <a:r>
              <a:rPr lang="zh-TW" altLang="en-US" dirty="0"/>
              <a:t>很挑的</a:t>
            </a:r>
            <a:r>
              <a:rPr lang="en-US" altLang="zh-TW" dirty="0"/>
              <a:t>』</a:t>
            </a:r>
            <a:r>
              <a:rPr lang="zh-TW" altLang="en-US" dirty="0"/>
              <a:t>，不是隨便選擇。</a:t>
            </a:r>
          </a:p>
          <a:p>
            <a:r>
              <a:rPr lang="zh-TW" altLang="en-US" dirty="0"/>
              <a:t>第一段應表明您瞭解學校的教學目標與系所特性，並扼要描述。</a:t>
            </a:r>
            <a:endParaRPr lang="en-US" altLang="zh-TW" dirty="0"/>
          </a:p>
          <a:p>
            <a:r>
              <a:rPr lang="zh-TW" altLang="en-US" dirty="0"/>
              <a:t>在自傳談到個人人生觀及理想時，別盡唱高調，否則易給人幼稚、不切實際的印象；多講優點、少提缺點。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n-US" altLang="zh-TW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377826"/>
      </p:ext>
    </p:extLst>
  </p:cSld>
  <p:clrMapOvr>
    <a:masterClrMapping/>
  </p:clrMapOvr>
</p:sld>
</file>

<file path=ppt/theme/theme1.xml><?xml version="1.0" encoding="utf-8"?>
<a:theme xmlns:a="http://schemas.openxmlformats.org/drawingml/2006/main" name="Children Happy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Microsoft JhengHei UI">
      <a:majorFont>
        <a:latin typeface="Microsoft JhengHei UI"/>
        <a:ea typeface="Microsoft JhengHei UI"/>
        <a:cs typeface=""/>
      </a:majorFont>
      <a:minorFont>
        <a:latin typeface="Microsoft JhengHei UI"/>
        <a:ea typeface="Microsoft JhengHei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ldrenHappy_16x9_TP103461882" id="{8C4E9620-458B-4ED1-A6E2-83A8C75A1A13}" vid="{9427B330-C6D8-40D7-B42F-CC81D7E70B63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22224F2-88E2-4E19-8BE2-5AB2030F71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兒童遊樂簡報設計 (卡通插畫，寬螢幕)</Template>
  <TotalTime>0</TotalTime>
  <Words>950</Words>
  <Application>Microsoft Office PowerPoint</Application>
  <PresentationFormat>寬螢幕</PresentationFormat>
  <Paragraphs>120</Paragraphs>
  <Slides>20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4" baseType="lpstr">
      <vt:lpstr>Euphemia</vt:lpstr>
      <vt:lpstr>Microsoft JhengHei UI</vt:lpstr>
      <vt:lpstr>Wingdings</vt:lpstr>
      <vt:lpstr>Children Happy 16x9</vt:lpstr>
      <vt:lpstr>備審資料及面試技巧講座</vt:lpstr>
      <vt:lpstr>自我介紹</vt:lpstr>
      <vt:lpstr>自我介紹</vt:lpstr>
      <vt:lpstr>備審資料：  你過往長期的累積就是要用在這一刻</vt:lpstr>
      <vt:lpstr>壹、備審資料的準備（Ａ4）</vt:lpstr>
      <vt:lpstr>一、封面 </vt:lpstr>
      <vt:lpstr>目錄</vt:lpstr>
      <vt:lpstr>基本資料 </vt:lpstr>
      <vt:lpstr>成長歷程（自傳）： 升學自傳目的不是在報告自己的成長過程，</vt:lpstr>
      <vt:lpstr>成長歷程（自傳）</vt:lpstr>
      <vt:lpstr>讀書計畫 </vt:lpstr>
      <vt:lpstr>有利審查之活動資料</vt:lpstr>
      <vt:lpstr>歷年成績 附件：獎狀、證書</vt:lpstr>
      <vt:lpstr>面試技巧</vt:lpstr>
      <vt:lpstr>面試最常見的題目 </vt:lpstr>
      <vt:lpstr>PowerPoint 簡報</vt:lpstr>
      <vt:lpstr>面試技巧 –面試前</vt:lpstr>
      <vt:lpstr>PowerPoint 簡報</vt:lpstr>
      <vt:lpstr>面試中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2016-12-13T05:10:21Z</dcterms:created>
  <dcterms:modified xsi:type="dcterms:W3CDTF">2017-02-17T06:07:38Z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TC034618839991</vt:lpwstr>
  </property>
</Properties>
</file>