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59" r:id="rId5"/>
    <p:sldId id="258" r:id="rId6"/>
    <p:sldId id="257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5479-1AEF-465B-AF80-D788C20251D7}" type="datetimeFigureOut">
              <a:rPr lang="zh-TW" altLang="en-US" smtClean="0"/>
              <a:pPr/>
              <a:t>2018/8/4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BFAE5-7784-4A38-9BCB-17B3F8BBC9C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5479-1AEF-465B-AF80-D788C20251D7}" type="datetimeFigureOut">
              <a:rPr lang="zh-TW" altLang="en-US" smtClean="0"/>
              <a:pPr/>
              <a:t>2018/8/4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BFAE5-7784-4A38-9BCB-17B3F8BBC9C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5479-1AEF-465B-AF80-D788C20251D7}" type="datetimeFigureOut">
              <a:rPr lang="zh-TW" altLang="en-US" smtClean="0"/>
              <a:pPr/>
              <a:t>2018/8/4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BFAE5-7784-4A38-9BCB-17B3F8BBC9C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5479-1AEF-465B-AF80-D788C20251D7}" type="datetimeFigureOut">
              <a:rPr lang="zh-TW" altLang="en-US" smtClean="0"/>
              <a:pPr/>
              <a:t>2018/8/4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BFAE5-7784-4A38-9BCB-17B3F8BBC9C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5479-1AEF-465B-AF80-D788C20251D7}" type="datetimeFigureOut">
              <a:rPr lang="zh-TW" altLang="en-US" smtClean="0"/>
              <a:pPr/>
              <a:t>2018/8/4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BFAE5-7784-4A38-9BCB-17B3F8BBC9C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5479-1AEF-465B-AF80-D788C20251D7}" type="datetimeFigureOut">
              <a:rPr lang="zh-TW" altLang="en-US" smtClean="0"/>
              <a:pPr/>
              <a:t>2018/8/4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BFAE5-7784-4A38-9BCB-17B3F8BBC9C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5479-1AEF-465B-AF80-D788C20251D7}" type="datetimeFigureOut">
              <a:rPr lang="zh-TW" altLang="en-US" smtClean="0"/>
              <a:pPr/>
              <a:t>2018/8/4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BFAE5-7784-4A38-9BCB-17B3F8BBC9C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5479-1AEF-465B-AF80-D788C20251D7}" type="datetimeFigureOut">
              <a:rPr lang="zh-TW" altLang="en-US" smtClean="0"/>
              <a:pPr/>
              <a:t>2018/8/4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BFAE5-7784-4A38-9BCB-17B3F8BBC9C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5479-1AEF-465B-AF80-D788C20251D7}" type="datetimeFigureOut">
              <a:rPr lang="zh-TW" altLang="en-US" smtClean="0"/>
              <a:pPr/>
              <a:t>2018/8/4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BFAE5-7784-4A38-9BCB-17B3F8BBC9C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5479-1AEF-465B-AF80-D788C20251D7}" type="datetimeFigureOut">
              <a:rPr lang="zh-TW" altLang="en-US" smtClean="0"/>
              <a:pPr/>
              <a:t>2018/8/4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BFAE5-7784-4A38-9BCB-17B3F8BBC9C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5479-1AEF-465B-AF80-D788C20251D7}" type="datetimeFigureOut">
              <a:rPr lang="zh-TW" altLang="en-US" smtClean="0"/>
              <a:pPr/>
              <a:t>2018/8/4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BFAE5-7784-4A38-9BCB-17B3F8BBC9C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A5479-1AEF-465B-AF80-D788C20251D7}" type="datetimeFigureOut">
              <a:rPr lang="zh-TW" altLang="en-US" smtClean="0"/>
              <a:pPr/>
              <a:t>2018/8/4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BFAE5-7784-4A38-9BCB-17B3F8BBC9C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9.gif"/><Relationship Id="rId5" Type="http://schemas.openxmlformats.org/officeDocument/2006/relationships/image" Target="../media/image4.png"/><Relationship Id="rId10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橢圓 22"/>
          <p:cNvSpPr/>
          <p:nvPr/>
        </p:nvSpPr>
        <p:spPr>
          <a:xfrm>
            <a:off x="7776928" y="441240"/>
            <a:ext cx="648072" cy="576064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 descr="YouTube-Dark-Theme-1024x5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4576"/>
            <a:ext cx="2029232" cy="1062176"/>
          </a:xfrm>
          <a:prstGeom prst="rect">
            <a:avLst/>
          </a:prstGeom>
        </p:spPr>
      </p:pic>
      <p:grpSp>
        <p:nvGrpSpPr>
          <p:cNvPr id="17" name="群組 16"/>
          <p:cNvGrpSpPr/>
          <p:nvPr/>
        </p:nvGrpSpPr>
        <p:grpSpPr>
          <a:xfrm>
            <a:off x="7308384" y="548720"/>
            <a:ext cx="1584096" cy="360000"/>
            <a:chOff x="7308384" y="440728"/>
            <a:chExt cx="1584096" cy="360000"/>
          </a:xfrm>
        </p:grpSpPr>
        <p:pic>
          <p:nvPicPr>
            <p:cNvPr id="7" name="圖片 6" descr="001-facetime-butt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08384" y="440728"/>
              <a:ext cx="360000" cy="360000"/>
            </a:xfrm>
            <a:prstGeom prst="rect">
              <a:avLst/>
            </a:prstGeom>
          </p:spPr>
        </p:pic>
        <p:pic>
          <p:nvPicPr>
            <p:cNvPr id="8" name="圖片 7" descr="002-magnifying-glass-browser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20412" y="440728"/>
              <a:ext cx="360000" cy="360000"/>
            </a:xfrm>
            <a:prstGeom prst="rect">
              <a:avLst/>
            </a:prstGeom>
          </p:spPr>
        </p:pic>
        <p:pic>
          <p:nvPicPr>
            <p:cNvPr id="10" name="圖片 9" descr="user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532480" y="440728"/>
              <a:ext cx="360000" cy="360000"/>
            </a:xfrm>
            <a:prstGeom prst="rect">
              <a:avLst/>
            </a:prstGeom>
          </p:spPr>
        </p:pic>
      </p:grpSp>
      <p:sp>
        <p:nvSpPr>
          <p:cNvPr id="11" name="橢圓 10"/>
          <p:cNvSpPr/>
          <p:nvPr/>
        </p:nvSpPr>
        <p:spPr>
          <a:xfrm>
            <a:off x="179512" y="188640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323528" y="188640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467544" y="188640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611560" y="188640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>
            <a:off x="755576" y="188640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694920" y="7990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揚子電信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8" name="圖片 17" descr="batter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8568496" y="0"/>
            <a:ext cx="468000" cy="468000"/>
          </a:xfrm>
          <a:prstGeom prst="rect">
            <a:avLst/>
          </a:prstGeom>
        </p:spPr>
      </p:pic>
      <p:sp>
        <p:nvSpPr>
          <p:cNvPr id="19" name="文字方塊 18"/>
          <p:cNvSpPr txBox="1"/>
          <p:nvPr/>
        </p:nvSpPr>
        <p:spPr>
          <a:xfrm>
            <a:off x="7770224" y="72244"/>
            <a:ext cx="8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latin typeface="Adobe 繁黑體 Std B" pitchFamily="34" charset="-120"/>
                <a:ea typeface="Adobe 繁黑體 Std B" pitchFamily="34" charset="-120"/>
              </a:rPr>
              <a:t>100%</a:t>
            </a:r>
            <a:endParaRPr lang="zh-TW" altLang="en-US" dirty="0">
              <a:latin typeface="Adobe 繁黑體 Std B" pitchFamily="34" charset="-120"/>
              <a:ea typeface="Adobe 繁黑體 Std B" pitchFamily="34" charset="-120"/>
            </a:endParaRPr>
          </a:p>
        </p:txBody>
      </p:sp>
      <p:cxnSp>
        <p:nvCxnSpPr>
          <p:cNvPr id="21" name="直線接點 20"/>
          <p:cNvCxnSpPr/>
          <p:nvPr/>
        </p:nvCxnSpPr>
        <p:spPr>
          <a:xfrm>
            <a:off x="35496" y="1268760"/>
            <a:ext cx="9108504" cy="0"/>
          </a:xfrm>
          <a:prstGeom prst="line">
            <a:avLst/>
          </a:prstGeom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字方塊 23"/>
          <p:cNvSpPr txBox="1"/>
          <p:nvPr/>
        </p:nvSpPr>
        <p:spPr>
          <a:xfrm>
            <a:off x="2735796" y="476672"/>
            <a:ext cx="36724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latin typeface="Adobe 繁黑體 Std B" pitchFamily="34" charset="-120"/>
                <a:ea typeface="Adobe 繁黑體 Std B" pitchFamily="34" charset="-120"/>
              </a:rPr>
              <a:t>文學寫作營</a:t>
            </a:r>
            <a:endParaRPr lang="zh-TW" altLang="en-US" sz="4400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1835696" y="5561628"/>
            <a:ext cx="712879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500" b="1" dirty="0" smtClean="0">
                <a:latin typeface="微軟正黑體" pitchFamily="34" charset="-120"/>
                <a:ea typeface="微軟正黑體" pitchFamily="34" charset="-120"/>
              </a:rPr>
              <a:t>這一季夏  請你用心聆聽</a:t>
            </a:r>
            <a:r>
              <a:rPr lang="en-US" altLang="zh-TW" sz="2500" b="1" dirty="0" smtClean="0">
                <a:latin typeface="微軟正黑體" pitchFamily="34" charset="-120"/>
                <a:ea typeface="微軟正黑體" pitchFamily="34" charset="-120"/>
              </a:rPr>
              <a:t>~~</a:t>
            </a:r>
            <a:r>
              <a:rPr lang="zh-TW" altLang="en-US" sz="2500" b="1" dirty="0" smtClean="0">
                <a:latin typeface="微軟正黑體" pitchFamily="34" charset="-120"/>
                <a:ea typeface="微軟正黑體" pitchFamily="34" charset="-120"/>
              </a:rPr>
              <a:t>  源自千古的詩詞吟唱</a:t>
            </a:r>
          </a:p>
        </p:txBody>
      </p:sp>
      <p:pic>
        <p:nvPicPr>
          <p:cNvPr id="30" name="圖片 29" descr="圖片1.png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87704" y="5417692"/>
            <a:ext cx="720000" cy="720000"/>
          </a:xfrm>
          <a:prstGeom prst="rect">
            <a:avLst/>
          </a:prstGeom>
        </p:spPr>
      </p:pic>
      <p:sp>
        <p:nvSpPr>
          <p:cNvPr id="31" name="文字方塊 30"/>
          <p:cNvSpPr txBox="1"/>
          <p:nvPr/>
        </p:nvSpPr>
        <p:spPr>
          <a:xfrm>
            <a:off x="1824240" y="5939988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揚子報報</a:t>
            </a:r>
            <a:r>
              <a:rPr lang="en-US" altLang="zh-TW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‧</a:t>
            </a:r>
            <a:r>
              <a:rPr lang="zh-TW" altLang="en-US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觀看次數：</a:t>
            </a:r>
            <a:r>
              <a:rPr lang="en-US" altLang="zh-TW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11</a:t>
            </a:r>
            <a:r>
              <a:rPr lang="zh-TW" altLang="en-US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萬</a:t>
            </a:r>
            <a:r>
              <a:rPr lang="en-US" altLang="zh-TW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‧5</a:t>
            </a:r>
            <a:r>
              <a:rPr lang="zh-TW" altLang="en-US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天前</a:t>
            </a:r>
            <a:endParaRPr lang="en-US" altLang="zh-TW" dirty="0" smtClean="0">
              <a:solidFill>
                <a:schemeClr val="bg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33" name="直線接點 32"/>
          <p:cNvCxnSpPr/>
          <p:nvPr/>
        </p:nvCxnSpPr>
        <p:spPr>
          <a:xfrm>
            <a:off x="35496" y="6453336"/>
            <a:ext cx="9108504" cy="0"/>
          </a:xfrm>
          <a:prstGeom prst="line">
            <a:avLst/>
          </a:prstGeom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圖片 26" descr="2013-03-reuse.png"/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371600" y="1629000"/>
            <a:ext cx="6400800" cy="36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橢圓 22"/>
          <p:cNvSpPr/>
          <p:nvPr/>
        </p:nvSpPr>
        <p:spPr>
          <a:xfrm>
            <a:off x="7776928" y="441240"/>
            <a:ext cx="648072" cy="576064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 descr="YouTube-Dark-Theme-1024x5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4576"/>
            <a:ext cx="2029232" cy="1062176"/>
          </a:xfrm>
          <a:prstGeom prst="rect">
            <a:avLst/>
          </a:prstGeom>
        </p:spPr>
      </p:pic>
      <p:grpSp>
        <p:nvGrpSpPr>
          <p:cNvPr id="2" name="群組 16"/>
          <p:cNvGrpSpPr/>
          <p:nvPr/>
        </p:nvGrpSpPr>
        <p:grpSpPr>
          <a:xfrm>
            <a:off x="7308384" y="548720"/>
            <a:ext cx="1584096" cy="360000"/>
            <a:chOff x="7308384" y="440728"/>
            <a:chExt cx="1584096" cy="360000"/>
          </a:xfrm>
        </p:grpSpPr>
        <p:pic>
          <p:nvPicPr>
            <p:cNvPr id="7" name="圖片 6" descr="001-facetime-butt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08384" y="440728"/>
              <a:ext cx="360000" cy="360000"/>
            </a:xfrm>
            <a:prstGeom prst="rect">
              <a:avLst/>
            </a:prstGeom>
          </p:spPr>
        </p:pic>
        <p:pic>
          <p:nvPicPr>
            <p:cNvPr id="8" name="圖片 7" descr="002-magnifying-glass-browser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20412" y="440728"/>
              <a:ext cx="360000" cy="360000"/>
            </a:xfrm>
            <a:prstGeom prst="rect">
              <a:avLst/>
            </a:prstGeom>
          </p:spPr>
        </p:pic>
        <p:pic>
          <p:nvPicPr>
            <p:cNvPr id="10" name="圖片 9" descr="user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532480" y="440728"/>
              <a:ext cx="360000" cy="360000"/>
            </a:xfrm>
            <a:prstGeom prst="rect">
              <a:avLst/>
            </a:prstGeom>
          </p:spPr>
        </p:pic>
      </p:grpSp>
      <p:sp>
        <p:nvSpPr>
          <p:cNvPr id="11" name="橢圓 10"/>
          <p:cNvSpPr/>
          <p:nvPr/>
        </p:nvSpPr>
        <p:spPr>
          <a:xfrm>
            <a:off x="179512" y="188640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323528" y="188640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467544" y="188640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611560" y="188640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>
            <a:off x="755576" y="188640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694920" y="7990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揚子電信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8" name="圖片 17" descr="batter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8568496" y="0"/>
            <a:ext cx="468000" cy="468000"/>
          </a:xfrm>
          <a:prstGeom prst="rect">
            <a:avLst/>
          </a:prstGeom>
        </p:spPr>
      </p:pic>
      <p:sp>
        <p:nvSpPr>
          <p:cNvPr id="19" name="文字方塊 18"/>
          <p:cNvSpPr txBox="1"/>
          <p:nvPr/>
        </p:nvSpPr>
        <p:spPr>
          <a:xfrm>
            <a:off x="7770224" y="72244"/>
            <a:ext cx="8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latin typeface="Adobe 繁黑體 Std B" pitchFamily="34" charset="-120"/>
                <a:ea typeface="Adobe 繁黑體 Std B" pitchFamily="34" charset="-120"/>
              </a:rPr>
              <a:t>100%</a:t>
            </a:r>
            <a:endParaRPr lang="zh-TW" altLang="en-US" dirty="0">
              <a:latin typeface="Adobe 繁黑體 Std B" pitchFamily="34" charset="-120"/>
              <a:ea typeface="Adobe 繁黑體 Std B" pitchFamily="34" charset="-120"/>
            </a:endParaRPr>
          </a:p>
        </p:txBody>
      </p:sp>
      <p:cxnSp>
        <p:nvCxnSpPr>
          <p:cNvPr id="21" name="直線接點 20"/>
          <p:cNvCxnSpPr/>
          <p:nvPr/>
        </p:nvCxnSpPr>
        <p:spPr>
          <a:xfrm>
            <a:off x="35496" y="1268760"/>
            <a:ext cx="9108504" cy="0"/>
          </a:xfrm>
          <a:prstGeom prst="line">
            <a:avLst/>
          </a:prstGeom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字方塊 23"/>
          <p:cNvSpPr txBox="1"/>
          <p:nvPr/>
        </p:nvSpPr>
        <p:spPr>
          <a:xfrm>
            <a:off x="2735796" y="476672"/>
            <a:ext cx="36724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latin typeface="Adobe 繁黑體 Std B" pitchFamily="34" charset="-120"/>
                <a:ea typeface="Adobe 繁黑體 Std B" pitchFamily="34" charset="-120"/>
              </a:rPr>
              <a:t>文學寫作營</a:t>
            </a:r>
            <a:endParaRPr lang="zh-TW" altLang="en-US" sz="4400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1835696" y="5561628"/>
            <a:ext cx="712879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500" b="1" dirty="0" smtClean="0">
                <a:latin typeface="微軟正黑體" pitchFamily="34" charset="-120"/>
                <a:ea typeface="微軟正黑體" pitchFamily="34" charset="-120"/>
              </a:rPr>
              <a:t>這一酷暑  等你共同欣賞</a:t>
            </a:r>
            <a:r>
              <a:rPr lang="en-US" altLang="zh-TW" sz="2500" b="1" dirty="0" smtClean="0">
                <a:latin typeface="微軟正黑體" pitchFamily="34" charset="-120"/>
                <a:ea typeface="微軟正黑體" pitchFamily="34" charset="-120"/>
              </a:rPr>
              <a:t>~~</a:t>
            </a:r>
            <a:r>
              <a:rPr lang="zh-TW" altLang="en-US" sz="2500" b="1" dirty="0" smtClean="0">
                <a:latin typeface="微軟正黑體" pitchFamily="34" charset="-120"/>
                <a:ea typeface="微軟正黑體" pitchFamily="34" charset="-120"/>
              </a:rPr>
              <a:t>  千奇百怪的動畫世界</a:t>
            </a:r>
          </a:p>
        </p:txBody>
      </p:sp>
      <p:pic>
        <p:nvPicPr>
          <p:cNvPr id="30" name="圖片 29" descr="圖片1.png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87704" y="5417692"/>
            <a:ext cx="720000" cy="720000"/>
          </a:xfrm>
          <a:prstGeom prst="rect">
            <a:avLst/>
          </a:prstGeom>
        </p:spPr>
      </p:pic>
      <p:sp>
        <p:nvSpPr>
          <p:cNvPr id="31" name="文字方塊 30"/>
          <p:cNvSpPr txBox="1"/>
          <p:nvPr/>
        </p:nvSpPr>
        <p:spPr>
          <a:xfrm>
            <a:off x="1824240" y="5939988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揚子報報</a:t>
            </a:r>
            <a:r>
              <a:rPr lang="en-US" altLang="zh-TW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‧</a:t>
            </a:r>
            <a:r>
              <a:rPr lang="zh-TW" altLang="en-US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觀看次數：</a:t>
            </a:r>
            <a:r>
              <a:rPr lang="en-US" altLang="zh-TW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22</a:t>
            </a:r>
            <a:r>
              <a:rPr lang="zh-TW" altLang="en-US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萬</a:t>
            </a:r>
            <a:r>
              <a:rPr lang="en-US" altLang="zh-TW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‧4</a:t>
            </a:r>
            <a:r>
              <a:rPr lang="zh-TW" altLang="en-US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天前</a:t>
            </a:r>
            <a:endParaRPr lang="en-US" altLang="zh-TW" dirty="0" smtClean="0">
              <a:solidFill>
                <a:schemeClr val="bg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27" name="直線接點 26"/>
          <p:cNvCxnSpPr/>
          <p:nvPr/>
        </p:nvCxnSpPr>
        <p:spPr>
          <a:xfrm>
            <a:off x="35496" y="6453336"/>
            <a:ext cx="9108504" cy="0"/>
          </a:xfrm>
          <a:prstGeom prst="line">
            <a:avLst/>
          </a:prstGeom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圖片 24" descr="img-1512988818-17618.gif"/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43608" y="1484784"/>
            <a:ext cx="4568552" cy="3888232"/>
          </a:xfrm>
          <a:prstGeom prst="rect">
            <a:avLst/>
          </a:prstGeom>
        </p:spPr>
      </p:pic>
      <p:sp>
        <p:nvSpPr>
          <p:cNvPr id="28" name="文字方塊 27"/>
          <p:cNvSpPr txBox="1"/>
          <p:nvPr/>
        </p:nvSpPr>
        <p:spPr>
          <a:xfrm>
            <a:off x="6119664" y="2060848"/>
            <a:ext cx="3024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文學與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動畫創造力大集合</a:t>
            </a:r>
            <a:endParaRPr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從想像的世界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中</a:t>
            </a:r>
            <a:endParaRPr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感受天馬行空的魅力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3" name="圖片 32" descr="pegasus-winged-horse-black-side-view-silhouette-shape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709067">
            <a:off x="6596249" y="3581040"/>
            <a:ext cx="1656184" cy="1656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橢圓 22"/>
          <p:cNvSpPr/>
          <p:nvPr/>
        </p:nvSpPr>
        <p:spPr>
          <a:xfrm>
            <a:off x="7776928" y="441240"/>
            <a:ext cx="648072" cy="576064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 descr="YouTube-Dark-Theme-1024x5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4576"/>
            <a:ext cx="2029232" cy="1062176"/>
          </a:xfrm>
          <a:prstGeom prst="rect">
            <a:avLst/>
          </a:prstGeom>
        </p:spPr>
      </p:pic>
      <p:grpSp>
        <p:nvGrpSpPr>
          <p:cNvPr id="2" name="群組 16"/>
          <p:cNvGrpSpPr/>
          <p:nvPr/>
        </p:nvGrpSpPr>
        <p:grpSpPr>
          <a:xfrm>
            <a:off x="7308384" y="548720"/>
            <a:ext cx="1584096" cy="360000"/>
            <a:chOff x="7308384" y="440728"/>
            <a:chExt cx="1584096" cy="360000"/>
          </a:xfrm>
        </p:grpSpPr>
        <p:pic>
          <p:nvPicPr>
            <p:cNvPr id="7" name="圖片 6" descr="001-facetime-butt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08384" y="440728"/>
              <a:ext cx="360000" cy="360000"/>
            </a:xfrm>
            <a:prstGeom prst="rect">
              <a:avLst/>
            </a:prstGeom>
          </p:spPr>
        </p:pic>
        <p:pic>
          <p:nvPicPr>
            <p:cNvPr id="8" name="圖片 7" descr="002-magnifying-glass-browser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20412" y="440728"/>
              <a:ext cx="360000" cy="360000"/>
            </a:xfrm>
            <a:prstGeom prst="rect">
              <a:avLst/>
            </a:prstGeom>
          </p:spPr>
        </p:pic>
        <p:pic>
          <p:nvPicPr>
            <p:cNvPr id="10" name="圖片 9" descr="user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532480" y="440728"/>
              <a:ext cx="360000" cy="360000"/>
            </a:xfrm>
            <a:prstGeom prst="rect">
              <a:avLst/>
            </a:prstGeom>
          </p:spPr>
        </p:pic>
      </p:grpSp>
      <p:sp>
        <p:nvSpPr>
          <p:cNvPr id="11" name="橢圓 10"/>
          <p:cNvSpPr/>
          <p:nvPr/>
        </p:nvSpPr>
        <p:spPr>
          <a:xfrm>
            <a:off x="179512" y="188640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323528" y="188640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467544" y="188640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611560" y="188640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>
            <a:off x="755576" y="188640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694920" y="7990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揚子電信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8" name="圖片 17" descr="batter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8568496" y="0"/>
            <a:ext cx="468000" cy="468000"/>
          </a:xfrm>
          <a:prstGeom prst="rect">
            <a:avLst/>
          </a:prstGeom>
        </p:spPr>
      </p:pic>
      <p:sp>
        <p:nvSpPr>
          <p:cNvPr id="19" name="文字方塊 18"/>
          <p:cNvSpPr txBox="1"/>
          <p:nvPr/>
        </p:nvSpPr>
        <p:spPr>
          <a:xfrm>
            <a:off x="7770224" y="72244"/>
            <a:ext cx="8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latin typeface="Adobe 繁黑體 Std B" pitchFamily="34" charset="-120"/>
                <a:ea typeface="Adobe 繁黑體 Std B" pitchFamily="34" charset="-120"/>
              </a:rPr>
              <a:t>100%</a:t>
            </a:r>
            <a:endParaRPr lang="zh-TW" altLang="en-US" dirty="0">
              <a:latin typeface="Adobe 繁黑體 Std B" pitchFamily="34" charset="-120"/>
              <a:ea typeface="Adobe 繁黑體 Std B" pitchFamily="34" charset="-120"/>
            </a:endParaRPr>
          </a:p>
        </p:txBody>
      </p:sp>
      <p:cxnSp>
        <p:nvCxnSpPr>
          <p:cNvPr id="21" name="直線接點 20"/>
          <p:cNvCxnSpPr/>
          <p:nvPr/>
        </p:nvCxnSpPr>
        <p:spPr>
          <a:xfrm>
            <a:off x="35496" y="1268760"/>
            <a:ext cx="9108504" cy="0"/>
          </a:xfrm>
          <a:prstGeom prst="line">
            <a:avLst/>
          </a:prstGeom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字方塊 23"/>
          <p:cNvSpPr txBox="1"/>
          <p:nvPr/>
        </p:nvSpPr>
        <p:spPr>
          <a:xfrm>
            <a:off x="2735796" y="476672"/>
            <a:ext cx="36724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latin typeface="Adobe 繁黑體 Std B" pitchFamily="34" charset="-120"/>
                <a:ea typeface="Adobe 繁黑體 Std B" pitchFamily="34" charset="-120"/>
              </a:rPr>
              <a:t>文學寫作營</a:t>
            </a:r>
            <a:endParaRPr lang="zh-TW" altLang="en-US" sz="4400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1835696" y="5561628"/>
            <a:ext cx="76328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500" b="1" dirty="0" smtClean="0">
                <a:latin typeface="微軟正黑體" pitchFamily="34" charset="-120"/>
                <a:ea typeface="微軟正黑體" pitchFamily="34" charset="-120"/>
              </a:rPr>
              <a:t>這一雨季  與你併肩踏進</a:t>
            </a:r>
            <a:r>
              <a:rPr lang="en-US" altLang="zh-TW" sz="2500" b="1" dirty="0" smtClean="0">
                <a:latin typeface="微軟正黑體" pitchFamily="34" charset="-120"/>
                <a:ea typeface="微軟正黑體" pitchFamily="34" charset="-120"/>
              </a:rPr>
              <a:t>~</a:t>
            </a:r>
            <a:r>
              <a:rPr lang="zh-TW" altLang="en-US" sz="2500" b="1" dirty="0" smtClean="0">
                <a:latin typeface="微軟正黑體" pitchFamily="34" charset="-120"/>
                <a:ea typeface="微軟正黑體" pitchFamily="34" charset="-120"/>
              </a:rPr>
              <a:t>心情</a:t>
            </a:r>
            <a:r>
              <a:rPr lang="zh-TW" altLang="en-US" sz="2500" b="1" dirty="0" smtClean="0">
                <a:latin typeface="微軟正黑體" pitchFamily="34" charset="-120"/>
                <a:ea typeface="微軟正黑體" pitchFamily="34" charset="-120"/>
              </a:rPr>
              <a:t>與天氣共震的旋律中</a:t>
            </a:r>
          </a:p>
        </p:txBody>
      </p:sp>
      <p:pic>
        <p:nvPicPr>
          <p:cNvPr id="30" name="圖片 29" descr="圖片1.png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87704" y="5417692"/>
            <a:ext cx="720000" cy="720000"/>
          </a:xfrm>
          <a:prstGeom prst="rect">
            <a:avLst/>
          </a:prstGeom>
        </p:spPr>
      </p:pic>
      <p:sp>
        <p:nvSpPr>
          <p:cNvPr id="31" name="文字方塊 30"/>
          <p:cNvSpPr txBox="1"/>
          <p:nvPr/>
        </p:nvSpPr>
        <p:spPr>
          <a:xfrm>
            <a:off x="1824240" y="5939988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揚子報報</a:t>
            </a:r>
            <a:r>
              <a:rPr lang="en-US" altLang="zh-TW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‧</a:t>
            </a:r>
            <a:r>
              <a:rPr lang="zh-TW" altLang="en-US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觀看次數：</a:t>
            </a:r>
            <a:r>
              <a:rPr lang="en-US" altLang="zh-TW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33</a:t>
            </a:r>
            <a:r>
              <a:rPr lang="zh-TW" altLang="en-US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萬</a:t>
            </a:r>
            <a:r>
              <a:rPr lang="en-US" altLang="zh-TW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‧3</a:t>
            </a:r>
            <a:r>
              <a:rPr lang="zh-TW" altLang="en-US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天前</a:t>
            </a:r>
            <a:endParaRPr lang="en-US" altLang="zh-TW" dirty="0" smtClean="0">
              <a:solidFill>
                <a:schemeClr val="bg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27" name="直線接點 26"/>
          <p:cNvCxnSpPr/>
          <p:nvPr/>
        </p:nvCxnSpPr>
        <p:spPr>
          <a:xfrm>
            <a:off x="35496" y="6453336"/>
            <a:ext cx="9108504" cy="0"/>
          </a:xfrm>
          <a:prstGeom prst="line">
            <a:avLst/>
          </a:prstGeom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圖片 32" descr="giphy (3)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360882" y="1808920"/>
            <a:ext cx="5011318" cy="3240160"/>
          </a:xfrm>
          <a:prstGeom prst="rect">
            <a:avLst/>
          </a:prstGeom>
        </p:spPr>
      </p:pic>
      <p:sp>
        <p:nvSpPr>
          <p:cNvPr id="34" name="矩形 33"/>
          <p:cNvSpPr/>
          <p:nvPr/>
        </p:nvSpPr>
        <p:spPr>
          <a:xfrm>
            <a:off x="6444208" y="1901731"/>
            <a:ext cx="20882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寬闊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的天空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遼闊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的草原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下過雨的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午後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煥然一新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的空氣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還有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去蕪存菁的心情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5" name="圖片 34" descr="melody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1278687">
            <a:off x="6848157" y="3717216"/>
            <a:ext cx="1656000" cy="165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橢圓 22"/>
          <p:cNvSpPr/>
          <p:nvPr/>
        </p:nvSpPr>
        <p:spPr>
          <a:xfrm>
            <a:off x="7776928" y="441240"/>
            <a:ext cx="648072" cy="576064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 descr="YouTube-Dark-Theme-1024x5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4576"/>
            <a:ext cx="2029232" cy="1062176"/>
          </a:xfrm>
          <a:prstGeom prst="rect">
            <a:avLst/>
          </a:prstGeom>
        </p:spPr>
      </p:pic>
      <p:grpSp>
        <p:nvGrpSpPr>
          <p:cNvPr id="2" name="群組 16"/>
          <p:cNvGrpSpPr/>
          <p:nvPr/>
        </p:nvGrpSpPr>
        <p:grpSpPr>
          <a:xfrm>
            <a:off x="7308384" y="548720"/>
            <a:ext cx="1584096" cy="360000"/>
            <a:chOff x="7308384" y="440728"/>
            <a:chExt cx="1584096" cy="360000"/>
          </a:xfrm>
        </p:grpSpPr>
        <p:pic>
          <p:nvPicPr>
            <p:cNvPr id="7" name="圖片 6" descr="001-facetime-butt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08384" y="440728"/>
              <a:ext cx="360000" cy="360000"/>
            </a:xfrm>
            <a:prstGeom prst="rect">
              <a:avLst/>
            </a:prstGeom>
          </p:spPr>
        </p:pic>
        <p:pic>
          <p:nvPicPr>
            <p:cNvPr id="8" name="圖片 7" descr="002-magnifying-glass-browser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20412" y="440728"/>
              <a:ext cx="360000" cy="360000"/>
            </a:xfrm>
            <a:prstGeom prst="rect">
              <a:avLst/>
            </a:prstGeom>
          </p:spPr>
        </p:pic>
        <p:pic>
          <p:nvPicPr>
            <p:cNvPr id="10" name="圖片 9" descr="user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532480" y="440728"/>
              <a:ext cx="360000" cy="360000"/>
            </a:xfrm>
            <a:prstGeom prst="rect">
              <a:avLst/>
            </a:prstGeom>
          </p:spPr>
        </p:pic>
      </p:grpSp>
      <p:sp>
        <p:nvSpPr>
          <p:cNvPr id="11" name="橢圓 10"/>
          <p:cNvSpPr/>
          <p:nvPr/>
        </p:nvSpPr>
        <p:spPr>
          <a:xfrm>
            <a:off x="179512" y="188640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323528" y="188640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467544" y="188640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611560" y="188640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>
            <a:off x="755576" y="188640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694920" y="7990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揚子電信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8" name="圖片 17" descr="batter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8568496" y="0"/>
            <a:ext cx="468000" cy="468000"/>
          </a:xfrm>
          <a:prstGeom prst="rect">
            <a:avLst/>
          </a:prstGeom>
        </p:spPr>
      </p:pic>
      <p:sp>
        <p:nvSpPr>
          <p:cNvPr id="19" name="文字方塊 18"/>
          <p:cNvSpPr txBox="1"/>
          <p:nvPr/>
        </p:nvSpPr>
        <p:spPr>
          <a:xfrm>
            <a:off x="7770224" y="72244"/>
            <a:ext cx="8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latin typeface="Adobe 繁黑體 Std B" pitchFamily="34" charset="-120"/>
                <a:ea typeface="Adobe 繁黑體 Std B" pitchFamily="34" charset="-120"/>
              </a:rPr>
              <a:t>100%</a:t>
            </a:r>
            <a:endParaRPr lang="zh-TW" altLang="en-US" dirty="0">
              <a:latin typeface="Adobe 繁黑體 Std B" pitchFamily="34" charset="-120"/>
              <a:ea typeface="Adobe 繁黑體 Std B" pitchFamily="34" charset="-120"/>
            </a:endParaRPr>
          </a:p>
        </p:txBody>
      </p:sp>
      <p:cxnSp>
        <p:nvCxnSpPr>
          <p:cNvPr id="21" name="直線接點 20"/>
          <p:cNvCxnSpPr/>
          <p:nvPr/>
        </p:nvCxnSpPr>
        <p:spPr>
          <a:xfrm>
            <a:off x="35496" y="1268760"/>
            <a:ext cx="9108504" cy="0"/>
          </a:xfrm>
          <a:prstGeom prst="line">
            <a:avLst/>
          </a:prstGeom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字方塊 23"/>
          <p:cNvSpPr txBox="1"/>
          <p:nvPr/>
        </p:nvSpPr>
        <p:spPr>
          <a:xfrm>
            <a:off x="2735796" y="476672"/>
            <a:ext cx="36724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latin typeface="Adobe 繁黑體 Std B" pitchFamily="34" charset="-120"/>
                <a:ea typeface="Adobe 繁黑體 Std B" pitchFamily="34" charset="-120"/>
              </a:rPr>
              <a:t>文學寫作營</a:t>
            </a:r>
            <a:endParaRPr lang="zh-TW" altLang="en-US" sz="4400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1835696" y="5561628"/>
            <a:ext cx="66247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500" b="1" dirty="0" smtClean="0">
                <a:latin typeface="微軟正黑體" pitchFamily="34" charset="-120"/>
                <a:ea typeface="微軟正黑體" pitchFamily="34" charset="-120"/>
              </a:rPr>
              <a:t>這一饗宴  讓你五感奔馳  體驗酸甜苦辣的滋味</a:t>
            </a:r>
          </a:p>
        </p:txBody>
      </p:sp>
      <p:pic>
        <p:nvPicPr>
          <p:cNvPr id="30" name="圖片 29" descr="圖片1.png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87704" y="5417692"/>
            <a:ext cx="720000" cy="720000"/>
          </a:xfrm>
          <a:prstGeom prst="rect">
            <a:avLst/>
          </a:prstGeom>
        </p:spPr>
      </p:pic>
      <p:sp>
        <p:nvSpPr>
          <p:cNvPr id="31" name="文字方塊 30"/>
          <p:cNvSpPr txBox="1"/>
          <p:nvPr/>
        </p:nvSpPr>
        <p:spPr>
          <a:xfrm>
            <a:off x="1824240" y="5939988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揚子報報</a:t>
            </a:r>
            <a:r>
              <a:rPr lang="en-US" altLang="zh-TW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‧</a:t>
            </a:r>
            <a:r>
              <a:rPr lang="zh-TW" altLang="en-US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觀看次數：</a:t>
            </a:r>
            <a:r>
              <a:rPr lang="en-US" altLang="zh-TW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44</a:t>
            </a:r>
            <a:r>
              <a:rPr lang="zh-TW" altLang="en-US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萬</a:t>
            </a:r>
            <a:r>
              <a:rPr lang="en-US" altLang="zh-TW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‧2</a:t>
            </a:r>
            <a:r>
              <a:rPr lang="zh-TW" altLang="en-US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天前</a:t>
            </a:r>
            <a:endParaRPr lang="en-US" altLang="zh-TW" dirty="0" smtClean="0">
              <a:solidFill>
                <a:schemeClr val="bg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27" name="直線接點 26"/>
          <p:cNvCxnSpPr/>
          <p:nvPr/>
        </p:nvCxnSpPr>
        <p:spPr>
          <a:xfrm>
            <a:off x="35496" y="6453336"/>
            <a:ext cx="9108504" cy="0"/>
          </a:xfrm>
          <a:prstGeom prst="line">
            <a:avLst/>
          </a:prstGeom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圖片 24" descr="giphy (1)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356176" y="1629000"/>
            <a:ext cx="4800000" cy="3600000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6228184" y="2095688"/>
            <a:ext cx="28083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咀嚼與反芻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生命中美好的滋味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勾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出真切的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感受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紀錄內心的感動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隨之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共振、共鳴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9" name="圖片 28" descr="running-man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88408" y="3789224"/>
            <a:ext cx="1656000" cy="165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橢圓 22"/>
          <p:cNvSpPr/>
          <p:nvPr/>
        </p:nvSpPr>
        <p:spPr>
          <a:xfrm>
            <a:off x="7776928" y="441240"/>
            <a:ext cx="648072" cy="576064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 descr="YouTube-Dark-Theme-1024x5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4576"/>
            <a:ext cx="2029232" cy="1062176"/>
          </a:xfrm>
          <a:prstGeom prst="rect">
            <a:avLst/>
          </a:prstGeom>
        </p:spPr>
      </p:pic>
      <p:grpSp>
        <p:nvGrpSpPr>
          <p:cNvPr id="2" name="群組 16"/>
          <p:cNvGrpSpPr/>
          <p:nvPr/>
        </p:nvGrpSpPr>
        <p:grpSpPr>
          <a:xfrm>
            <a:off x="7308384" y="548720"/>
            <a:ext cx="1584096" cy="360000"/>
            <a:chOff x="7308384" y="440728"/>
            <a:chExt cx="1584096" cy="360000"/>
          </a:xfrm>
        </p:grpSpPr>
        <p:pic>
          <p:nvPicPr>
            <p:cNvPr id="7" name="圖片 6" descr="001-facetime-butt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08384" y="440728"/>
              <a:ext cx="360000" cy="360000"/>
            </a:xfrm>
            <a:prstGeom prst="rect">
              <a:avLst/>
            </a:prstGeom>
          </p:spPr>
        </p:pic>
        <p:pic>
          <p:nvPicPr>
            <p:cNvPr id="8" name="圖片 7" descr="002-magnifying-glass-browser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20412" y="440728"/>
              <a:ext cx="360000" cy="360000"/>
            </a:xfrm>
            <a:prstGeom prst="rect">
              <a:avLst/>
            </a:prstGeom>
          </p:spPr>
        </p:pic>
        <p:pic>
          <p:nvPicPr>
            <p:cNvPr id="10" name="圖片 9" descr="user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532480" y="440728"/>
              <a:ext cx="360000" cy="360000"/>
            </a:xfrm>
            <a:prstGeom prst="rect">
              <a:avLst/>
            </a:prstGeom>
          </p:spPr>
        </p:pic>
      </p:grpSp>
      <p:sp>
        <p:nvSpPr>
          <p:cNvPr id="11" name="橢圓 10"/>
          <p:cNvSpPr/>
          <p:nvPr/>
        </p:nvSpPr>
        <p:spPr>
          <a:xfrm>
            <a:off x="179512" y="188640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323528" y="188640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467544" y="188640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611560" y="188640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>
            <a:off x="755576" y="188640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694920" y="7990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揚子電信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8" name="圖片 17" descr="batter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8568496" y="0"/>
            <a:ext cx="468000" cy="468000"/>
          </a:xfrm>
          <a:prstGeom prst="rect">
            <a:avLst/>
          </a:prstGeom>
        </p:spPr>
      </p:pic>
      <p:sp>
        <p:nvSpPr>
          <p:cNvPr id="19" name="文字方塊 18"/>
          <p:cNvSpPr txBox="1"/>
          <p:nvPr/>
        </p:nvSpPr>
        <p:spPr>
          <a:xfrm>
            <a:off x="7770224" y="72244"/>
            <a:ext cx="8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latin typeface="Adobe 繁黑體 Std B" pitchFamily="34" charset="-120"/>
                <a:ea typeface="Adobe 繁黑體 Std B" pitchFamily="34" charset="-120"/>
              </a:rPr>
              <a:t>100%</a:t>
            </a:r>
            <a:endParaRPr lang="zh-TW" altLang="en-US" dirty="0">
              <a:latin typeface="Adobe 繁黑體 Std B" pitchFamily="34" charset="-120"/>
              <a:ea typeface="Adobe 繁黑體 Std B" pitchFamily="34" charset="-120"/>
            </a:endParaRPr>
          </a:p>
        </p:txBody>
      </p:sp>
      <p:cxnSp>
        <p:nvCxnSpPr>
          <p:cNvPr id="21" name="直線接點 20"/>
          <p:cNvCxnSpPr/>
          <p:nvPr/>
        </p:nvCxnSpPr>
        <p:spPr>
          <a:xfrm>
            <a:off x="35496" y="1268760"/>
            <a:ext cx="9108504" cy="0"/>
          </a:xfrm>
          <a:prstGeom prst="line">
            <a:avLst/>
          </a:prstGeom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字方塊 23"/>
          <p:cNvSpPr txBox="1"/>
          <p:nvPr/>
        </p:nvSpPr>
        <p:spPr>
          <a:xfrm>
            <a:off x="2735796" y="476672"/>
            <a:ext cx="36724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latin typeface="Adobe 繁黑體 Std B" pitchFamily="34" charset="-120"/>
                <a:ea typeface="Adobe 繁黑體 Std B" pitchFamily="34" charset="-120"/>
              </a:rPr>
              <a:t>文學寫作營</a:t>
            </a:r>
            <a:endParaRPr lang="zh-TW" altLang="en-US" sz="4400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1835696" y="5373216"/>
            <a:ext cx="66247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500" b="1" dirty="0" smtClean="0">
                <a:latin typeface="微軟正黑體" pitchFamily="34" charset="-120"/>
                <a:ea typeface="微軟正黑體" pitchFamily="34" charset="-120"/>
              </a:rPr>
              <a:t>文學與青春相遇  綻放出的火花  讓年輕的歲月 </a:t>
            </a:r>
            <a:endParaRPr lang="en-US" altLang="zh-TW" sz="25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500" b="1" dirty="0" smtClean="0">
                <a:latin typeface="微軟正黑體" pitchFamily="34" charset="-120"/>
                <a:ea typeface="微軟正黑體" pitchFamily="34" charset="-120"/>
              </a:rPr>
              <a:t>~~</a:t>
            </a:r>
            <a:r>
              <a:rPr lang="zh-TW" altLang="en-US" sz="2500" b="1" dirty="0" smtClean="0">
                <a:latin typeface="微軟正黑體" pitchFamily="34" charset="-120"/>
                <a:ea typeface="微軟正黑體" pitchFamily="34" charset="-120"/>
              </a:rPr>
              <a:t>絕不留白</a:t>
            </a:r>
            <a:r>
              <a:rPr lang="en-US" altLang="zh-TW" sz="2500" b="1" dirty="0" smtClean="0">
                <a:latin typeface="微軟正黑體" pitchFamily="34" charset="-120"/>
                <a:ea typeface="微軟正黑體" pitchFamily="34" charset="-120"/>
              </a:rPr>
              <a:t>~~</a:t>
            </a:r>
            <a:endParaRPr lang="zh-TW" altLang="en-US" sz="25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0" name="圖片 29" descr="圖片1.png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87704" y="5229280"/>
            <a:ext cx="720000" cy="720000"/>
          </a:xfrm>
          <a:prstGeom prst="rect">
            <a:avLst/>
          </a:prstGeom>
        </p:spPr>
      </p:pic>
      <p:sp>
        <p:nvSpPr>
          <p:cNvPr id="31" name="文字方塊 30"/>
          <p:cNvSpPr txBox="1"/>
          <p:nvPr/>
        </p:nvSpPr>
        <p:spPr>
          <a:xfrm>
            <a:off x="1824240" y="6084004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揚子報報</a:t>
            </a:r>
            <a:r>
              <a:rPr lang="en-US" altLang="zh-TW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‧</a:t>
            </a:r>
            <a:r>
              <a:rPr lang="zh-TW" altLang="en-US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觀看次數：</a:t>
            </a:r>
            <a:r>
              <a:rPr lang="en-US" altLang="zh-TW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55</a:t>
            </a:r>
            <a:r>
              <a:rPr lang="zh-TW" altLang="en-US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萬</a:t>
            </a:r>
            <a:r>
              <a:rPr lang="en-US" altLang="zh-TW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‧1</a:t>
            </a:r>
            <a:r>
              <a:rPr lang="zh-TW" altLang="en-US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天前</a:t>
            </a:r>
            <a:endParaRPr lang="en-US" altLang="zh-TW" dirty="0" smtClean="0">
              <a:solidFill>
                <a:schemeClr val="bg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27" name="直線接點 26"/>
          <p:cNvCxnSpPr/>
          <p:nvPr/>
        </p:nvCxnSpPr>
        <p:spPr>
          <a:xfrm>
            <a:off x="35496" y="6453336"/>
            <a:ext cx="9108504" cy="0"/>
          </a:xfrm>
          <a:prstGeom prst="line">
            <a:avLst/>
          </a:prstGeom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圓角矩形 24"/>
          <p:cNvSpPr/>
          <p:nvPr/>
        </p:nvSpPr>
        <p:spPr>
          <a:xfrm>
            <a:off x="467544" y="2380962"/>
            <a:ext cx="2808312" cy="1192054"/>
          </a:xfrm>
          <a:prstGeom prst="roundRect">
            <a:avLst/>
          </a:prstGeom>
          <a:blipFill dpi="0" rotWithShape="1">
            <a:blip r:embed="rId8" cstate="print">
              <a:alphaModFix amt="50000"/>
              <a:lum bright="10000" contrast="40000"/>
            </a:blip>
            <a:srcRect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8" name="圖片 27" descr="fireworks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300192" y="1988840"/>
            <a:ext cx="1800200" cy="1800200"/>
          </a:xfrm>
          <a:prstGeom prst="rect">
            <a:avLst/>
          </a:prstGeom>
        </p:spPr>
      </p:pic>
      <p:sp>
        <p:nvSpPr>
          <p:cNvPr id="29" name="文字方塊 28"/>
          <p:cNvSpPr txBox="1"/>
          <p:nvPr/>
        </p:nvSpPr>
        <p:spPr>
          <a:xfrm>
            <a:off x="2411760" y="2276872"/>
            <a:ext cx="4464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b="1" dirty="0" smtClean="0">
                <a:latin typeface="Adobe 繁黑體 Std B" pitchFamily="34" charset="-120"/>
                <a:ea typeface="Adobe 繁黑體 Std B" pitchFamily="34" charset="-120"/>
              </a:rPr>
              <a:t>V.S</a:t>
            </a:r>
            <a:endParaRPr lang="zh-TW" altLang="en-US" sz="9600" b="1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2123728" y="3772197"/>
            <a:ext cx="48965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青春記事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         一段沁人心脾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                     難忘回憶的書寫</a:t>
            </a: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橢圓 22"/>
          <p:cNvSpPr/>
          <p:nvPr/>
        </p:nvSpPr>
        <p:spPr>
          <a:xfrm>
            <a:off x="7776928" y="441240"/>
            <a:ext cx="648072" cy="576064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 descr="YouTube-Dark-Theme-1024x5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4576"/>
            <a:ext cx="2029232" cy="1062176"/>
          </a:xfrm>
          <a:prstGeom prst="rect">
            <a:avLst/>
          </a:prstGeom>
        </p:spPr>
      </p:pic>
      <p:grpSp>
        <p:nvGrpSpPr>
          <p:cNvPr id="2" name="群組 16"/>
          <p:cNvGrpSpPr/>
          <p:nvPr/>
        </p:nvGrpSpPr>
        <p:grpSpPr>
          <a:xfrm>
            <a:off x="7308384" y="548720"/>
            <a:ext cx="1584096" cy="360000"/>
            <a:chOff x="7308384" y="440728"/>
            <a:chExt cx="1584096" cy="360000"/>
          </a:xfrm>
        </p:grpSpPr>
        <p:pic>
          <p:nvPicPr>
            <p:cNvPr id="7" name="圖片 6" descr="001-facetime-butt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08384" y="440728"/>
              <a:ext cx="360000" cy="360000"/>
            </a:xfrm>
            <a:prstGeom prst="rect">
              <a:avLst/>
            </a:prstGeom>
          </p:spPr>
        </p:pic>
        <p:pic>
          <p:nvPicPr>
            <p:cNvPr id="8" name="圖片 7" descr="002-magnifying-glass-browser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20412" y="440728"/>
              <a:ext cx="360000" cy="360000"/>
            </a:xfrm>
            <a:prstGeom prst="rect">
              <a:avLst/>
            </a:prstGeom>
          </p:spPr>
        </p:pic>
        <p:pic>
          <p:nvPicPr>
            <p:cNvPr id="10" name="圖片 9" descr="user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532480" y="440728"/>
              <a:ext cx="360000" cy="360000"/>
            </a:xfrm>
            <a:prstGeom prst="rect">
              <a:avLst/>
            </a:prstGeom>
          </p:spPr>
        </p:pic>
      </p:grpSp>
      <p:sp>
        <p:nvSpPr>
          <p:cNvPr id="11" name="橢圓 10"/>
          <p:cNvSpPr/>
          <p:nvPr/>
        </p:nvSpPr>
        <p:spPr>
          <a:xfrm>
            <a:off x="179512" y="188640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323528" y="188640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467544" y="188640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611560" y="188640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>
            <a:off x="755576" y="188640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694920" y="7990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揚子電信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8" name="圖片 17" descr="batter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8568496" y="0"/>
            <a:ext cx="468000" cy="468000"/>
          </a:xfrm>
          <a:prstGeom prst="rect">
            <a:avLst/>
          </a:prstGeom>
        </p:spPr>
      </p:pic>
      <p:sp>
        <p:nvSpPr>
          <p:cNvPr id="19" name="文字方塊 18"/>
          <p:cNvSpPr txBox="1"/>
          <p:nvPr/>
        </p:nvSpPr>
        <p:spPr>
          <a:xfrm>
            <a:off x="7770224" y="72244"/>
            <a:ext cx="8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latin typeface="Adobe 繁黑體 Std B" pitchFamily="34" charset="-120"/>
                <a:ea typeface="Adobe 繁黑體 Std B" pitchFamily="34" charset="-120"/>
              </a:rPr>
              <a:t>100%</a:t>
            </a:r>
            <a:endParaRPr lang="zh-TW" altLang="en-US" dirty="0">
              <a:latin typeface="Adobe 繁黑體 Std B" pitchFamily="34" charset="-120"/>
              <a:ea typeface="Adobe 繁黑體 Std B" pitchFamily="34" charset="-120"/>
            </a:endParaRPr>
          </a:p>
        </p:txBody>
      </p:sp>
      <p:cxnSp>
        <p:nvCxnSpPr>
          <p:cNvPr id="21" name="直線接點 20"/>
          <p:cNvCxnSpPr/>
          <p:nvPr/>
        </p:nvCxnSpPr>
        <p:spPr>
          <a:xfrm>
            <a:off x="35496" y="1268760"/>
            <a:ext cx="9108504" cy="0"/>
          </a:xfrm>
          <a:prstGeom prst="line">
            <a:avLst/>
          </a:prstGeom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字方塊 23"/>
          <p:cNvSpPr txBox="1"/>
          <p:nvPr/>
        </p:nvSpPr>
        <p:spPr>
          <a:xfrm>
            <a:off x="2735796" y="476672"/>
            <a:ext cx="36724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latin typeface="Adobe 繁黑體 Std B" pitchFamily="34" charset="-120"/>
                <a:ea typeface="Adobe 繁黑體 Std B" pitchFamily="34" charset="-120"/>
              </a:rPr>
              <a:t>文學寫作營</a:t>
            </a:r>
            <a:endParaRPr lang="zh-TW" altLang="en-US" sz="4400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1835696" y="5561628"/>
            <a:ext cx="66247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200" dirty="0" smtClean="0">
                <a:latin typeface="微軟正黑體" pitchFamily="34" charset="-120"/>
                <a:ea typeface="微軟正黑體" pitchFamily="34" charset="-120"/>
              </a:rPr>
              <a:t>讓我們一起點燃文學的火炬  在熱浪中綻放光明</a:t>
            </a:r>
          </a:p>
        </p:txBody>
      </p:sp>
      <p:pic>
        <p:nvPicPr>
          <p:cNvPr id="30" name="圖片 29" descr="圖片1.png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87704" y="5417692"/>
            <a:ext cx="720000" cy="720000"/>
          </a:xfrm>
          <a:prstGeom prst="rect">
            <a:avLst/>
          </a:prstGeom>
        </p:spPr>
      </p:pic>
      <p:sp>
        <p:nvSpPr>
          <p:cNvPr id="31" name="文字方塊 30"/>
          <p:cNvSpPr txBox="1"/>
          <p:nvPr/>
        </p:nvSpPr>
        <p:spPr>
          <a:xfrm>
            <a:off x="1824240" y="5939988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揚子報報</a:t>
            </a:r>
            <a:r>
              <a:rPr lang="en-US" altLang="zh-TW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‧</a:t>
            </a:r>
            <a:r>
              <a:rPr lang="zh-TW" altLang="en-US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觀看次數：</a:t>
            </a:r>
            <a:r>
              <a:rPr lang="en-US" altLang="zh-TW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666</a:t>
            </a:r>
            <a:r>
              <a:rPr lang="zh-TW" altLang="en-US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萬</a:t>
            </a:r>
            <a:r>
              <a:rPr lang="en-US" altLang="zh-TW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‧</a:t>
            </a:r>
            <a:r>
              <a:rPr lang="zh-TW" altLang="en-US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現在</a:t>
            </a:r>
            <a:endParaRPr lang="en-US" altLang="zh-TW" dirty="0" smtClean="0">
              <a:solidFill>
                <a:schemeClr val="bg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22" name="直線接點 21"/>
          <p:cNvCxnSpPr/>
          <p:nvPr/>
        </p:nvCxnSpPr>
        <p:spPr>
          <a:xfrm>
            <a:off x="35496" y="6453336"/>
            <a:ext cx="9108504" cy="0"/>
          </a:xfrm>
          <a:prstGeom prst="line">
            <a:avLst/>
          </a:prstGeom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群組 26"/>
          <p:cNvGrpSpPr/>
          <p:nvPr/>
        </p:nvGrpSpPr>
        <p:grpSpPr>
          <a:xfrm>
            <a:off x="318820" y="1484784"/>
            <a:ext cx="8506360" cy="432048"/>
            <a:chOff x="318820" y="260648"/>
            <a:chExt cx="8506360" cy="432048"/>
          </a:xfrm>
        </p:grpSpPr>
        <p:sp>
          <p:nvSpPr>
            <p:cNvPr id="29" name="矩形 28"/>
            <p:cNvSpPr/>
            <p:nvPr/>
          </p:nvSpPr>
          <p:spPr>
            <a:xfrm>
              <a:off x="318820" y="260648"/>
              <a:ext cx="360040" cy="4320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997680" y="260648"/>
              <a:ext cx="360040" cy="4320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" name="矩形 32"/>
            <p:cNvSpPr/>
            <p:nvPr/>
          </p:nvSpPr>
          <p:spPr>
            <a:xfrm>
              <a:off x="4391980" y="260648"/>
              <a:ext cx="360040" cy="4320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4" name="矩形 33"/>
            <p:cNvSpPr/>
            <p:nvPr/>
          </p:nvSpPr>
          <p:spPr>
            <a:xfrm>
              <a:off x="3713120" y="260648"/>
              <a:ext cx="360040" cy="4320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5" name="矩形 34"/>
            <p:cNvSpPr/>
            <p:nvPr/>
          </p:nvSpPr>
          <p:spPr>
            <a:xfrm>
              <a:off x="3034260" y="260648"/>
              <a:ext cx="360040" cy="4320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55400" y="260648"/>
              <a:ext cx="360040" cy="4320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1676540" y="260648"/>
              <a:ext cx="360040" cy="4320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8465140" y="260648"/>
              <a:ext cx="360040" cy="4320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9" name="矩形 38"/>
            <p:cNvSpPr/>
            <p:nvPr/>
          </p:nvSpPr>
          <p:spPr>
            <a:xfrm>
              <a:off x="7786280" y="260648"/>
              <a:ext cx="360040" cy="4320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7107420" y="260648"/>
              <a:ext cx="360040" cy="4320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6428560" y="260648"/>
              <a:ext cx="360040" cy="4320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5749700" y="260648"/>
              <a:ext cx="360040" cy="4320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3" name="矩形 42"/>
            <p:cNvSpPr/>
            <p:nvPr/>
          </p:nvSpPr>
          <p:spPr>
            <a:xfrm>
              <a:off x="5070840" y="260648"/>
              <a:ext cx="360040" cy="4320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4" name="群組 43"/>
          <p:cNvGrpSpPr/>
          <p:nvPr/>
        </p:nvGrpSpPr>
        <p:grpSpPr>
          <a:xfrm>
            <a:off x="318820" y="4797152"/>
            <a:ext cx="8506360" cy="432048"/>
            <a:chOff x="318820" y="260648"/>
            <a:chExt cx="8506360" cy="432048"/>
          </a:xfrm>
        </p:grpSpPr>
        <p:sp>
          <p:nvSpPr>
            <p:cNvPr id="45" name="矩形 44"/>
            <p:cNvSpPr/>
            <p:nvPr/>
          </p:nvSpPr>
          <p:spPr>
            <a:xfrm>
              <a:off x="318820" y="260648"/>
              <a:ext cx="360040" cy="4320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997680" y="260648"/>
              <a:ext cx="360040" cy="4320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7" name="矩形 46"/>
            <p:cNvSpPr/>
            <p:nvPr/>
          </p:nvSpPr>
          <p:spPr>
            <a:xfrm>
              <a:off x="4391980" y="260648"/>
              <a:ext cx="360040" cy="4320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8" name="矩形 47"/>
            <p:cNvSpPr/>
            <p:nvPr/>
          </p:nvSpPr>
          <p:spPr>
            <a:xfrm>
              <a:off x="3713120" y="260648"/>
              <a:ext cx="360040" cy="4320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9" name="矩形 48"/>
            <p:cNvSpPr/>
            <p:nvPr/>
          </p:nvSpPr>
          <p:spPr>
            <a:xfrm>
              <a:off x="3034260" y="260648"/>
              <a:ext cx="360040" cy="4320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0" name="矩形 49"/>
            <p:cNvSpPr/>
            <p:nvPr/>
          </p:nvSpPr>
          <p:spPr>
            <a:xfrm>
              <a:off x="2355400" y="260648"/>
              <a:ext cx="360040" cy="4320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1" name="矩形 50"/>
            <p:cNvSpPr/>
            <p:nvPr/>
          </p:nvSpPr>
          <p:spPr>
            <a:xfrm>
              <a:off x="1676540" y="260648"/>
              <a:ext cx="360040" cy="4320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2" name="矩形 51"/>
            <p:cNvSpPr/>
            <p:nvPr/>
          </p:nvSpPr>
          <p:spPr>
            <a:xfrm>
              <a:off x="8465140" y="260648"/>
              <a:ext cx="360040" cy="4320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3" name="矩形 52"/>
            <p:cNvSpPr/>
            <p:nvPr/>
          </p:nvSpPr>
          <p:spPr>
            <a:xfrm>
              <a:off x="7786280" y="260648"/>
              <a:ext cx="360040" cy="4320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4" name="矩形 53"/>
            <p:cNvSpPr/>
            <p:nvPr/>
          </p:nvSpPr>
          <p:spPr>
            <a:xfrm>
              <a:off x="7107420" y="260648"/>
              <a:ext cx="360040" cy="4320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5" name="矩形 54"/>
            <p:cNvSpPr/>
            <p:nvPr/>
          </p:nvSpPr>
          <p:spPr>
            <a:xfrm>
              <a:off x="6428560" y="260648"/>
              <a:ext cx="360040" cy="4320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6" name="矩形 55"/>
            <p:cNvSpPr/>
            <p:nvPr/>
          </p:nvSpPr>
          <p:spPr>
            <a:xfrm>
              <a:off x="5749700" y="260648"/>
              <a:ext cx="360040" cy="4320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7" name="矩形 56"/>
            <p:cNvSpPr/>
            <p:nvPr/>
          </p:nvSpPr>
          <p:spPr>
            <a:xfrm>
              <a:off x="5070840" y="260648"/>
              <a:ext cx="360040" cy="4320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58" name="文字方塊 57"/>
          <p:cNvSpPr txBox="1"/>
          <p:nvPr/>
        </p:nvSpPr>
        <p:spPr>
          <a:xfrm>
            <a:off x="2591780" y="3717032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加入我們吧</a:t>
            </a:r>
            <a:endParaRPr lang="zh-TW" altLang="en-US" sz="2400" b="1" dirty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60" name="群組 59"/>
          <p:cNvGrpSpPr/>
          <p:nvPr/>
        </p:nvGrpSpPr>
        <p:grpSpPr>
          <a:xfrm>
            <a:off x="1677731" y="2060848"/>
            <a:ext cx="5788539" cy="1611160"/>
            <a:chOff x="2338837" y="2060848"/>
            <a:chExt cx="5788539" cy="1611160"/>
          </a:xfrm>
        </p:grpSpPr>
        <p:pic>
          <p:nvPicPr>
            <p:cNvPr id="25" name="圖片 2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338837" y="2456781"/>
              <a:ext cx="4466326" cy="1215227"/>
            </a:xfrm>
            <a:prstGeom prst="rect">
              <a:avLst/>
            </a:prstGeom>
          </p:spPr>
        </p:pic>
        <p:pic>
          <p:nvPicPr>
            <p:cNvPr id="59" name="圖片 58" descr="torch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16216" y="2060848"/>
              <a:ext cx="1611160" cy="1611160"/>
            </a:xfrm>
            <a:prstGeom prst="rect">
              <a:avLst/>
            </a:prstGeom>
          </p:spPr>
        </p:pic>
      </p:grpSp>
      <p:grpSp>
        <p:nvGrpSpPr>
          <p:cNvPr id="64" name="群組 63"/>
          <p:cNvGrpSpPr/>
          <p:nvPr/>
        </p:nvGrpSpPr>
        <p:grpSpPr>
          <a:xfrm>
            <a:off x="899592" y="3717032"/>
            <a:ext cx="8071442" cy="864096"/>
            <a:chOff x="611560" y="3645024"/>
            <a:chExt cx="8071442" cy="864096"/>
          </a:xfrm>
        </p:grpSpPr>
        <p:pic>
          <p:nvPicPr>
            <p:cNvPr id="62" name="圖片 61" descr="pen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812360" y="3645024"/>
              <a:ext cx="870642" cy="864096"/>
            </a:xfrm>
            <a:prstGeom prst="rect">
              <a:avLst/>
            </a:prstGeom>
          </p:spPr>
        </p:pic>
        <p:sp>
          <p:nvSpPr>
            <p:cNvPr id="63" name="手繪多邊形 62"/>
            <p:cNvSpPr/>
            <p:nvPr/>
          </p:nvSpPr>
          <p:spPr>
            <a:xfrm>
              <a:off x="611560" y="4148267"/>
              <a:ext cx="7196328" cy="360853"/>
            </a:xfrm>
            <a:custGeom>
              <a:avLst/>
              <a:gdLst>
                <a:gd name="connsiteX0" fmla="*/ 0 w 7196328"/>
                <a:gd name="connsiteY0" fmla="*/ 358140 h 358140"/>
                <a:gd name="connsiteX1" fmla="*/ 420624 w 7196328"/>
                <a:gd name="connsiteY1" fmla="*/ 1524 h 358140"/>
                <a:gd name="connsiteX2" fmla="*/ 822960 w 7196328"/>
                <a:gd name="connsiteY2" fmla="*/ 348996 h 358140"/>
                <a:gd name="connsiteX3" fmla="*/ 1261872 w 7196328"/>
                <a:gd name="connsiteY3" fmla="*/ 38100 h 358140"/>
                <a:gd name="connsiteX4" fmla="*/ 1700784 w 7196328"/>
                <a:gd name="connsiteY4" fmla="*/ 312420 h 358140"/>
                <a:gd name="connsiteX5" fmla="*/ 2130552 w 7196328"/>
                <a:gd name="connsiteY5" fmla="*/ 56388 h 358140"/>
                <a:gd name="connsiteX6" fmla="*/ 2551176 w 7196328"/>
                <a:gd name="connsiteY6" fmla="*/ 294132 h 358140"/>
                <a:gd name="connsiteX7" fmla="*/ 2926080 w 7196328"/>
                <a:gd name="connsiteY7" fmla="*/ 111252 h 358140"/>
                <a:gd name="connsiteX8" fmla="*/ 3328416 w 7196328"/>
                <a:gd name="connsiteY8" fmla="*/ 294132 h 358140"/>
                <a:gd name="connsiteX9" fmla="*/ 3739896 w 7196328"/>
                <a:gd name="connsiteY9" fmla="*/ 47244 h 358140"/>
                <a:gd name="connsiteX10" fmla="*/ 4142232 w 7196328"/>
                <a:gd name="connsiteY10" fmla="*/ 266700 h 358140"/>
                <a:gd name="connsiteX11" fmla="*/ 4507992 w 7196328"/>
                <a:gd name="connsiteY11" fmla="*/ 74676 h 358140"/>
                <a:gd name="connsiteX12" fmla="*/ 4928616 w 7196328"/>
                <a:gd name="connsiteY12" fmla="*/ 275844 h 358140"/>
                <a:gd name="connsiteX13" fmla="*/ 5202936 w 7196328"/>
                <a:gd name="connsiteY13" fmla="*/ 47244 h 358140"/>
                <a:gd name="connsiteX14" fmla="*/ 5843016 w 7196328"/>
                <a:gd name="connsiteY14" fmla="*/ 294132 h 358140"/>
                <a:gd name="connsiteX15" fmla="*/ 6437376 w 7196328"/>
                <a:gd name="connsiteY15" fmla="*/ 65532 h 358140"/>
                <a:gd name="connsiteX16" fmla="*/ 7196328 w 7196328"/>
                <a:gd name="connsiteY16" fmla="*/ 294132 h 358140"/>
                <a:gd name="connsiteX17" fmla="*/ 7196328 w 7196328"/>
                <a:gd name="connsiteY17" fmla="*/ 294132 h 358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196328" h="358140">
                  <a:moveTo>
                    <a:pt x="0" y="358140"/>
                  </a:moveTo>
                  <a:cubicBezTo>
                    <a:pt x="141732" y="180594"/>
                    <a:pt x="283464" y="3048"/>
                    <a:pt x="420624" y="1524"/>
                  </a:cubicBezTo>
                  <a:cubicBezTo>
                    <a:pt x="557784" y="0"/>
                    <a:pt x="682752" y="342900"/>
                    <a:pt x="822960" y="348996"/>
                  </a:cubicBezTo>
                  <a:cubicBezTo>
                    <a:pt x="963168" y="355092"/>
                    <a:pt x="1115568" y="44196"/>
                    <a:pt x="1261872" y="38100"/>
                  </a:cubicBezTo>
                  <a:cubicBezTo>
                    <a:pt x="1408176" y="32004"/>
                    <a:pt x="1556004" y="309372"/>
                    <a:pt x="1700784" y="312420"/>
                  </a:cubicBezTo>
                  <a:cubicBezTo>
                    <a:pt x="1845564" y="315468"/>
                    <a:pt x="1988820" y="59436"/>
                    <a:pt x="2130552" y="56388"/>
                  </a:cubicBezTo>
                  <a:cubicBezTo>
                    <a:pt x="2272284" y="53340"/>
                    <a:pt x="2418588" y="284988"/>
                    <a:pt x="2551176" y="294132"/>
                  </a:cubicBezTo>
                  <a:cubicBezTo>
                    <a:pt x="2683764" y="303276"/>
                    <a:pt x="2796540" y="111252"/>
                    <a:pt x="2926080" y="111252"/>
                  </a:cubicBezTo>
                  <a:cubicBezTo>
                    <a:pt x="3055620" y="111252"/>
                    <a:pt x="3192780" y="304800"/>
                    <a:pt x="3328416" y="294132"/>
                  </a:cubicBezTo>
                  <a:cubicBezTo>
                    <a:pt x="3464052" y="283464"/>
                    <a:pt x="3604260" y="51816"/>
                    <a:pt x="3739896" y="47244"/>
                  </a:cubicBezTo>
                  <a:cubicBezTo>
                    <a:pt x="3875532" y="42672"/>
                    <a:pt x="4014216" y="262128"/>
                    <a:pt x="4142232" y="266700"/>
                  </a:cubicBezTo>
                  <a:cubicBezTo>
                    <a:pt x="4270248" y="271272"/>
                    <a:pt x="4376928" y="73152"/>
                    <a:pt x="4507992" y="74676"/>
                  </a:cubicBezTo>
                  <a:cubicBezTo>
                    <a:pt x="4639056" y="76200"/>
                    <a:pt x="4812792" y="280416"/>
                    <a:pt x="4928616" y="275844"/>
                  </a:cubicBezTo>
                  <a:cubicBezTo>
                    <a:pt x="5044440" y="271272"/>
                    <a:pt x="5050536" y="44196"/>
                    <a:pt x="5202936" y="47244"/>
                  </a:cubicBezTo>
                  <a:cubicBezTo>
                    <a:pt x="5355336" y="50292"/>
                    <a:pt x="5637276" y="291084"/>
                    <a:pt x="5843016" y="294132"/>
                  </a:cubicBezTo>
                  <a:cubicBezTo>
                    <a:pt x="6048756" y="297180"/>
                    <a:pt x="6211824" y="65532"/>
                    <a:pt x="6437376" y="65532"/>
                  </a:cubicBezTo>
                  <a:cubicBezTo>
                    <a:pt x="6662928" y="65532"/>
                    <a:pt x="7196328" y="294132"/>
                    <a:pt x="7196328" y="294132"/>
                  </a:cubicBezTo>
                  <a:lnTo>
                    <a:pt x="7196328" y="294132"/>
                  </a:lnTo>
                </a:path>
              </a:pathLst>
            </a:custGeom>
            <a:ln w="38100" cmpd="sng"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65" name="圖片 64" descr="giphy (4)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228184" y="1916832"/>
            <a:ext cx="835738" cy="11521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280</Words>
  <Application>Microsoft Office PowerPoint</Application>
  <PresentationFormat>如螢幕大小 (4:3)</PresentationFormat>
  <Paragraphs>50</Paragraphs>
  <Slides>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7" baseType="lpstr">
      <vt:lpstr>Office 佈景主題</vt:lpstr>
      <vt:lpstr>投影片 1</vt:lpstr>
      <vt:lpstr>投影片 2</vt:lpstr>
      <vt:lpstr>投影片 3</vt:lpstr>
      <vt:lpstr>投影片 4</vt:lpstr>
      <vt:lpstr>投影片 5</vt:lpstr>
      <vt:lpstr>投影片 6</vt:lpstr>
    </vt:vector>
  </TitlesOfParts>
  <Company>C.M.T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asus user</dc:creator>
  <cp:lastModifiedBy>asus user</cp:lastModifiedBy>
  <cp:revision>16</cp:revision>
  <dcterms:created xsi:type="dcterms:W3CDTF">2018-08-04T02:05:49Z</dcterms:created>
  <dcterms:modified xsi:type="dcterms:W3CDTF">2018-08-04T06:48:26Z</dcterms:modified>
</cp:coreProperties>
</file>