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30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8" r:id="rId18"/>
    <p:sldId id="279" r:id="rId19"/>
    <p:sldId id="281" r:id="rId20"/>
    <p:sldId id="282" r:id="rId21"/>
    <p:sldId id="283" r:id="rId22"/>
    <p:sldId id="284" r:id="rId23"/>
    <p:sldId id="285" r:id="rId24"/>
    <p:sldId id="286" r:id="rId25"/>
    <p:sldId id="290" r:id="rId26"/>
    <p:sldId id="291" r:id="rId27"/>
    <p:sldId id="294" r:id="rId28"/>
    <p:sldId id="293" r:id="rId29"/>
    <p:sldId id="295" r:id="rId30"/>
    <p:sldId id="296" r:id="rId31"/>
    <p:sldId id="297" r:id="rId32"/>
    <p:sldId id="301" r:id="rId33"/>
    <p:sldId id="299" r:id="rId34"/>
    <p:sldId id="302" r:id="rId35"/>
    <p:sldId id="300" r:id="rId36"/>
  </p:sldIdLst>
  <p:sldSz cx="12192000" cy="6858000"/>
  <p:notesSz cx="9926638" cy="66627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CCFF"/>
    <a:srgbClr val="00CCFF"/>
    <a:srgbClr val="00FFFF"/>
    <a:srgbClr val="0000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50" d="100"/>
          <a:sy n="50" d="100"/>
        </p:scale>
        <p:origin x="756" y="4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3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3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C560F-ED69-469D-ACC7-6275E0B42613}" type="datetimeFigureOut">
              <a:rPr lang="zh-TW" altLang="en-US" smtClean="0"/>
              <a:pPr/>
              <a:t>2020/7/29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327775"/>
            <a:ext cx="4302125" cy="333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925" y="6327775"/>
            <a:ext cx="4302125" cy="333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FA747-F912-47D4-B883-07CCD96586C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3137"/>
          </a:xfrm>
          <a:prstGeom prst="rect">
            <a:avLst/>
          </a:prstGeom>
        </p:spPr>
        <p:txBody>
          <a:bodyPr vert="horz" lIns="79626" tIns="39813" rIns="79626" bIns="39813" rtlCol="0"/>
          <a:lstStyle>
            <a:lvl1pPr algn="l">
              <a:defRPr sz="10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510" y="0"/>
            <a:ext cx="4301543" cy="333137"/>
          </a:xfrm>
          <a:prstGeom prst="rect">
            <a:avLst/>
          </a:prstGeom>
        </p:spPr>
        <p:txBody>
          <a:bodyPr vert="horz" lIns="79626" tIns="39813" rIns="79626" bIns="39813" rtlCol="0"/>
          <a:lstStyle>
            <a:lvl1pPr algn="r">
              <a:defRPr sz="1000"/>
            </a:lvl1pPr>
          </a:lstStyle>
          <a:p>
            <a:fld id="{3DB9AFD3-B903-4C39-B073-384078B2C049}" type="datetimeFigureOut">
              <a:rPr lang="zh-TW" altLang="en-US" smtClean="0"/>
              <a:pPr/>
              <a:t>2020/7/29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743200" y="500063"/>
            <a:ext cx="4440238" cy="2498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9626" tIns="39813" rIns="79626" bIns="39813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4" y="3164801"/>
            <a:ext cx="7941310" cy="2998232"/>
          </a:xfrm>
          <a:prstGeom prst="rect">
            <a:avLst/>
          </a:prstGeom>
        </p:spPr>
        <p:txBody>
          <a:bodyPr vert="horz" lIns="79626" tIns="39813" rIns="79626" bIns="39813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328059"/>
            <a:ext cx="4301543" cy="333137"/>
          </a:xfrm>
          <a:prstGeom prst="rect">
            <a:avLst/>
          </a:prstGeom>
        </p:spPr>
        <p:txBody>
          <a:bodyPr vert="horz" lIns="79626" tIns="39813" rIns="79626" bIns="39813" rtlCol="0" anchor="b"/>
          <a:lstStyle>
            <a:lvl1pPr algn="l">
              <a:defRPr sz="10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510" y="6328059"/>
            <a:ext cx="4301543" cy="333137"/>
          </a:xfrm>
          <a:prstGeom prst="rect">
            <a:avLst/>
          </a:prstGeom>
        </p:spPr>
        <p:txBody>
          <a:bodyPr vert="horz" lIns="79626" tIns="39813" rIns="79626" bIns="39813" rtlCol="0" anchor="b"/>
          <a:lstStyle>
            <a:lvl1pPr algn="r">
              <a:defRPr sz="1000"/>
            </a:lvl1pPr>
          </a:lstStyle>
          <a:p>
            <a:fld id="{72094D47-06AE-4185-B811-2569F403C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94D47-06AE-4185-B811-2569F403C6C1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6572-AAD9-4634-AEFB-3E0A21EAB9B8}" type="datetime1">
              <a:rPr lang="zh-TW" altLang="en-US" smtClean="0"/>
              <a:pPr/>
              <a:t>2020/7/29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0366-8AAF-45ED-8C3E-4928B8F408B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46066-00F9-4356-8731-2FD2DADE341B}" type="datetime1">
              <a:rPr lang="zh-TW" altLang="en-US" smtClean="0"/>
              <a:pPr/>
              <a:t>2020/7/29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4D69C-428F-4D16-A994-5649CD4E1024}" type="datetime1">
              <a:rPr lang="zh-TW" altLang="en-US" smtClean="0"/>
              <a:pPr/>
              <a:t>2020/7/29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E0366-8AAF-45ED-8C3E-4928B8F408B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44.png"/><Relationship Id="rId3" Type="http://schemas.openxmlformats.org/officeDocument/2006/relationships/image" Target="../media/image30.png"/><Relationship Id="rId21" Type="http://schemas.openxmlformats.org/officeDocument/2006/relationships/image" Target="../media/image60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59.png"/><Relationship Id="rId2" Type="http://schemas.openxmlformats.org/officeDocument/2006/relationships/image" Target="../media/image29.png"/><Relationship Id="rId16" Type="http://schemas.openxmlformats.org/officeDocument/2006/relationships/image" Target="../media/image58.png"/><Relationship Id="rId20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7.png"/><Relationship Id="rId23" Type="http://schemas.openxmlformats.org/officeDocument/2006/relationships/image" Target="../media/image62.png"/><Relationship Id="rId10" Type="http://schemas.openxmlformats.org/officeDocument/2006/relationships/image" Target="../media/image53.png"/><Relationship Id="rId19" Type="http://schemas.openxmlformats.org/officeDocument/2006/relationships/image" Target="../media/image45.png"/><Relationship Id="rId4" Type="http://schemas.openxmlformats.org/officeDocument/2006/relationships/image" Target="../media/image31.png"/><Relationship Id="rId9" Type="http://schemas.openxmlformats.org/officeDocument/2006/relationships/image" Target="../media/image52.png"/><Relationship Id="rId14" Type="http://schemas.openxmlformats.org/officeDocument/2006/relationships/image" Target="../media/image38.png"/><Relationship Id="rId22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4.png"/><Relationship Id="rId7" Type="http://schemas.openxmlformats.org/officeDocument/2006/relationships/image" Target="../media/image68.jpeg"/><Relationship Id="rId12" Type="http://schemas.openxmlformats.org/officeDocument/2006/relationships/image" Target="../media/image7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jpe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jpeg"/><Relationship Id="rId14" Type="http://schemas.openxmlformats.org/officeDocument/2006/relationships/image" Target="../media/image7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18" Type="http://schemas.openxmlformats.org/officeDocument/2006/relationships/image" Target="../media/image93.png"/><Relationship Id="rId26" Type="http://schemas.openxmlformats.org/officeDocument/2006/relationships/image" Target="../media/image101.png"/><Relationship Id="rId3" Type="http://schemas.openxmlformats.org/officeDocument/2006/relationships/image" Target="../media/image78.png"/><Relationship Id="rId21" Type="http://schemas.openxmlformats.org/officeDocument/2006/relationships/image" Target="../media/image96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5" Type="http://schemas.openxmlformats.org/officeDocument/2006/relationships/image" Target="../media/image100.png"/><Relationship Id="rId2" Type="http://schemas.openxmlformats.org/officeDocument/2006/relationships/image" Target="../media/image77.png"/><Relationship Id="rId16" Type="http://schemas.openxmlformats.org/officeDocument/2006/relationships/image" Target="../media/image91.png"/><Relationship Id="rId20" Type="http://schemas.openxmlformats.org/officeDocument/2006/relationships/image" Target="../media/image95.png"/><Relationship Id="rId29" Type="http://schemas.openxmlformats.org/officeDocument/2006/relationships/image" Target="../media/image10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24" Type="http://schemas.openxmlformats.org/officeDocument/2006/relationships/image" Target="../media/image99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23" Type="http://schemas.openxmlformats.org/officeDocument/2006/relationships/image" Target="../media/image98.png"/><Relationship Id="rId28" Type="http://schemas.openxmlformats.org/officeDocument/2006/relationships/image" Target="../media/image103.png"/><Relationship Id="rId10" Type="http://schemas.openxmlformats.org/officeDocument/2006/relationships/image" Target="../media/image85.png"/><Relationship Id="rId19" Type="http://schemas.openxmlformats.org/officeDocument/2006/relationships/image" Target="../media/image94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Relationship Id="rId22" Type="http://schemas.openxmlformats.org/officeDocument/2006/relationships/image" Target="../media/image97.png"/><Relationship Id="rId27" Type="http://schemas.openxmlformats.org/officeDocument/2006/relationships/image" Target="../media/image10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90.png"/><Relationship Id="rId18" Type="http://schemas.openxmlformats.org/officeDocument/2006/relationships/image" Target="../media/image89.png"/><Relationship Id="rId3" Type="http://schemas.openxmlformats.org/officeDocument/2006/relationships/image" Target="../media/image106.png"/><Relationship Id="rId7" Type="http://schemas.openxmlformats.org/officeDocument/2006/relationships/image" Target="../media/image108.png"/><Relationship Id="rId12" Type="http://schemas.openxmlformats.org/officeDocument/2006/relationships/image" Target="../media/image112.png"/><Relationship Id="rId17" Type="http://schemas.openxmlformats.org/officeDocument/2006/relationships/image" Target="../media/image114.png"/><Relationship Id="rId2" Type="http://schemas.openxmlformats.org/officeDocument/2006/relationships/image" Target="../media/image105.jpeg"/><Relationship Id="rId16" Type="http://schemas.openxmlformats.org/officeDocument/2006/relationships/image" Target="../media/image1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11.png"/><Relationship Id="rId5" Type="http://schemas.openxmlformats.org/officeDocument/2006/relationships/image" Target="../media/image4.png"/><Relationship Id="rId15" Type="http://schemas.openxmlformats.org/officeDocument/2006/relationships/image" Target="../media/image88.png"/><Relationship Id="rId10" Type="http://schemas.openxmlformats.org/officeDocument/2006/relationships/image" Target="../media/image110.png"/><Relationship Id="rId4" Type="http://schemas.openxmlformats.org/officeDocument/2006/relationships/image" Target="../media/image107.png"/><Relationship Id="rId9" Type="http://schemas.openxmlformats.org/officeDocument/2006/relationships/image" Target="../media/image102.png"/><Relationship Id="rId14" Type="http://schemas.openxmlformats.org/officeDocument/2006/relationships/image" Target="../media/image9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46.jpe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5400" y="980728"/>
            <a:ext cx="11017224" cy="2918107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55"/>
              </a:spcBef>
            </a:pPr>
            <a:r>
              <a:rPr lang="zh-TW" altLang="en-US" sz="6000" b="1" dirty="0" smtClean="0">
                <a:solidFill>
                  <a:srgbClr val="0000FF"/>
                </a:solidFill>
                <a:latin typeface="Microsoft YaHei"/>
                <a:cs typeface="Microsoft YaHei"/>
              </a:rPr>
              <a:t>雲林縣私立揚子高級中學</a:t>
            </a:r>
            <a:r>
              <a:rPr lang="zh-TW" altLang="en-US" sz="6000" b="1" dirty="0" smtClean="0">
                <a:solidFill>
                  <a:srgbClr val="0070C0"/>
                </a:solidFill>
                <a:latin typeface="Microsoft YaHei"/>
                <a:cs typeface="Microsoft YaHei"/>
              </a:rPr>
              <a:t/>
            </a:r>
            <a:br>
              <a:rPr lang="zh-TW" altLang="en-US" sz="6000" b="1" dirty="0" smtClean="0">
                <a:solidFill>
                  <a:srgbClr val="0070C0"/>
                </a:solidFill>
                <a:latin typeface="Microsoft YaHei"/>
                <a:cs typeface="Microsoft YaHei"/>
              </a:rPr>
            </a:br>
            <a:r>
              <a:rPr lang="zh-TW" altLang="en-US" sz="6000" b="1" dirty="0" smtClean="0">
                <a:solidFill>
                  <a:srgbClr val="0070C0"/>
                </a:solidFill>
                <a:latin typeface="Microsoft YaHei"/>
                <a:cs typeface="Microsoft YaHei"/>
              </a:rPr>
              <a:t>學習</a:t>
            </a:r>
            <a:r>
              <a:rPr lang="zh-TW" altLang="en-US" sz="6000" b="1" dirty="0">
                <a:solidFill>
                  <a:srgbClr val="0070C0"/>
                </a:solidFill>
                <a:latin typeface="Microsoft YaHei"/>
                <a:cs typeface="Microsoft YaHei"/>
              </a:rPr>
              <a:t>歷程</a:t>
            </a:r>
            <a:r>
              <a:rPr lang="zh-TW" altLang="en-US" sz="6000" b="1" smtClean="0">
                <a:solidFill>
                  <a:srgbClr val="0070C0"/>
                </a:solidFill>
                <a:latin typeface="Microsoft YaHei"/>
                <a:cs typeface="Microsoft YaHei"/>
              </a:rPr>
              <a:t>平台操作</a:t>
            </a:r>
            <a:r>
              <a:rPr lang="zh-TW" altLang="en-US" sz="6000" b="1" dirty="0">
                <a:solidFill>
                  <a:srgbClr val="0070C0"/>
                </a:solidFill>
                <a:latin typeface="Microsoft YaHei"/>
                <a:cs typeface="Microsoft YaHei"/>
              </a:rPr>
              <a:t>與</a:t>
            </a:r>
            <a:r>
              <a:rPr lang="zh-TW" altLang="en-US" sz="6000" b="1" smtClean="0">
                <a:solidFill>
                  <a:srgbClr val="0070C0"/>
                </a:solidFill>
                <a:latin typeface="Microsoft YaHei"/>
                <a:cs typeface="Microsoft YaHei"/>
              </a:rPr>
              <a:t>說明</a:t>
            </a:r>
            <a:r>
              <a:rPr lang="en-US" altLang="zh-TW" sz="6000" b="1" dirty="0" smtClean="0">
                <a:solidFill>
                  <a:srgbClr val="0000FF"/>
                </a:solidFill>
                <a:latin typeface="Microsoft YaHei"/>
                <a:cs typeface="Microsoft YaHei"/>
              </a:rPr>
              <a:t/>
            </a:r>
            <a:br>
              <a:rPr lang="en-US" altLang="zh-TW" sz="6000" b="1" dirty="0" smtClean="0">
                <a:solidFill>
                  <a:srgbClr val="0000FF"/>
                </a:solidFill>
                <a:latin typeface="Microsoft YaHei"/>
                <a:cs typeface="Microsoft YaHei"/>
              </a:rPr>
            </a:br>
            <a:r>
              <a:rPr lang="zh-TW" altLang="en-US" sz="6000" b="1" dirty="0" smtClean="0">
                <a:solidFill>
                  <a:srgbClr val="0000FF"/>
                </a:solidFill>
                <a:latin typeface="Microsoft YaHei"/>
                <a:cs typeface="Microsoft YaHei"/>
              </a:rPr>
              <a:t>校</a:t>
            </a:r>
            <a:r>
              <a:rPr lang="zh-TW" altLang="en-US" sz="6000" b="1" dirty="0">
                <a:solidFill>
                  <a:srgbClr val="0000FF"/>
                </a:solidFill>
                <a:latin typeface="Microsoft YaHei"/>
                <a:cs typeface="Microsoft YaHei"/>
              </a:rPr>
              <a:t>內</a:t>
            </a:r>
            <a:r>
              <a:rPr lang="zh-TW" altLang="en-US" sz="6000" b="1" dirty="0" smtClean="0">
                <a:solidFill>
                  <a:srgbClr val="0000FF"/>
                </a:solidFill>
                <a:latin typeface="Microsoft YaHei"/>
                <a:cs typeface="Microsoft YaHei"/>
              </a:rPr>
              <a:t>說明會</a:t>
            </a:r>
            <a:endParaRPr sz="4000" dirty="0">
              <a:solidFill>
                <a:srgbClr val="0000FF"/>
              </a:solidFill>
              <a:latin typeface="Microsoft YaHei"/>
              <a:cs typeface="Microsoft YaHei"/>
            </a:endParaRPr>
          </a:p>
        </p:txBody>
      </p:sp>
      <p:pic>
        <p:nvPicPr>
          <p:cNvPr id="1027" name="Picture 3" descr="E:\空拍影片專區\空拍揚子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1984" y="4725144"/>
            <a:ext cx="5269529" cy="1705411"/>
          </a:xfrm>
          <a:prstGeom prst="rect">
            <a:avLst/>
          </a:prstGeom>
          <a:noFill/>
        </p:spPr>
      </p:pic>
      <p:sp>
        <p:nvSpPr>
          <p:cNvPr id="5" name="object 4"/>
          <p:cNvSpPr/>
          <p:nvPr/>
        </p:nvSpPr>
        <p:spPr>
          <a:xfrm>
            <a:off x="551384" y="4797152"/>
            <a:ext cx="4896544" cy="1440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0366-8AAF-45ED-8C3E-4928B8F408B4}" type="slidenum">
              <a:rPr lang="zh-TW" altLang="en-US" sz="5400" smtClean="0"/>
              <a:pPr/>
              <a:t>1</a:t>
            </a:fld>
            <a:endParaRPr lang="zh-TW" altLang="en-US" sz="5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58" y="6617207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0792"/>
                </a:lnTo>
              </a:path>
            </a:pathLst>
          </a:custGeom>
          <a:ln w="60972">
            <a:solidFill>
              <a:srgbClr val="1A7B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66804" y="6617207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0792"/>
                </a:lnTo>
              </a:path>
            </a:pathLst>
          </a:custGeom>
          <a:ln w="60959">
            <a:solidFill>
              <a:srgbClr val="1A7B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944" y="908303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521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57059" y="2438400"/>
            <a:ext cx="1495043" cy="4117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22547" y="2331720"/>
            <a:ext cx="1463039" cy="18211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22547" y="4735067"/>
            <a:ext cx="1463039" cy="18211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1584" y="4599432"/>
            <a:ext cx="3729227" cy="21000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8827" y="4623815"/>
            <a:ext cx="3634739" cy="20055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8827" y="4623815"/>
            <a:ext cx="3634740" cy="2005964"/>
          </a:xfrm>
          <a:custGeom>
            <a:avLst/>
            <a:gdLst/>
            <a:ahLst/>
            <a:cxnLst/>
            <a:rect l="l" t="t" r="r" b="b"/>
            <a:pathLst>
              <a:path w="3634740" h="2005965">
                <a:moveTo>
                  <a:pt x="0" y="0"/>
                </a:moveTo>
                <a:lnTo>
                  <a:pt x="3634740" y="0"/>
                </a:lnTo>
                <a:lnTo>
                  <a:pt x="3634740" y="2005583"/>
                </a:lnTo>
                <a:lnTo>
                  <a:pt x="0" y="2005583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BF3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9392" y="2176272"/>
            <a:ext cx="3741419" cy="20467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6636" y="2200655"/>
            <a:ext cx="3647440" cy="1952625"/>
          </a:xfrm>
          <a:custGeom>
            <a:avLst/>
            <a:gdLst/>
            <a:ahLst/>
            <a:cxnLst/>
            <a:rect l="l" t="t" r="r" b="b"/>
            <a:pathLst>
              <a:path w="3647440" h="1952625">
                <a:moveTo>
                  <a:pt x="0" y="0"/>
                </a:moveTo>
                <a:lnTo>
                  <a:pt x="3646932" y="0"/>
                </a:lnTo>
                <a:lnTo>
                  <a:pt x="3646932" y="1952244"/>
                </a:lnTo>
                <a:lnTo>
                  <a:pt x="0" y="1952244"/>
                </a:lnTo>
                <a:lnTo>
                  <a:pt x="0" y="0"/>
                </a:lnTo>
                <a:close/>
              </a:path>
            </a:pathLst>
          </a:custGeom>
          <a:solidFill>
            <a:srgbClr val="F79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6636" y="2200655"/>
            <a:ext cx="3647440" cy="1952625"/>
          </a:xfrm>
          <a:custGeom>
            <a:avLst/>
            <a:gdLst/>
            <a:ahLst/>
            <a:cxnLst/>
            <a:rect l="l" t="t" r="r" b="b"/>
            <a:pathLst>
              <a:path w="3647440" h="1952625">
                <a:moveTo>
                  <a:pt x="0" y="0"/>
                </a:moveTo>
                <a:lnTo>
                  <a:pt x="3646932" y="0"/>
                </a:lnTo>
                <a:lnTo>
                  <a:pt x="3646932" y="1952244"/>
                </a:lnTo>
                <a:lnTo>
                  <a:pt x="0" y="19522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74063" y="260550"/>
            <a:ext cx="61264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Microsoft YaHei"/>
                <a:cs typeface="Microsoft YaHei"/>
              </a:rPr>
              <a:t>為什麼要建置學生學習</a:t>
            </a:r>
            <a:r>
              <a:rPr sz="3200" b="1" spc="-15" dirty="0">
                <a:latin typeface="Microsoft YaHei"/>
                <a:cs typeface="Microsoft YaHei"/>
              </a:rPr>
              <a:t>歷</a:t>
            </a:r>
            <a:r>
              <a:rPr sz="3200" b="1" dirty="0">
                <a:latin typeface="Microsoft YaHei"/>
                <a:cs typeface="Microsoft YaHei"/>
              </a:rPr>
              <a:t>程檔</a:t>
            </a:r>
            <a:r>
              <a:rPr sz="3200" b="1" spc="-15" dirty="0">
                <a:latin typeface="Microsoft YaHei"/>
                <a:cs typeface="Microsoft YaHei"/>
              </a:rPr>
              <a:t>案</a:t>
            </a:r>
            <a:r>
              <a:rPr sz="3200" b="1" dirty="0">
                <a:latin typeface="Microsoft YaHei"/>
                <a:cs typeface="Microsoft YaHei"/>
              </a:rPr>
              <a:t>？</a:t>
            </a:r>
            <a:endParaRPr sz="3200">
              <a:latin typeface="Microsoft YaHei"/>
              <a:cs typeface="Microsoft YaHe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21792" y="2308860"/>
            <a:ext cx="3404615" cy="9524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5423" y="2284476"/>
            <a:ext cx="3194303" cy="1052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5423" y="3140862"/>
            <a:ext cx="3194303" cy="23479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3513" y="2350773"/>
            <a:ext cx="3281679" cy="829310"/>
          </a:xfrm>
          <a:custGeom>
            <a:avLst/>
            <a:gdLst/>
            <a:ahLst/>
            <a:cxnLst/>
            <a:rect l="l" t="t" r="r" b="b"/>
            <a:pathLst>
              <a:path w="3281679" h="829310">
                <a:moveTo>
                  <a:pt x="3142996" y="0"/>
                </a:moveTo>
                <a:lnTo>
                  <a:pt x="138176" y="0"/>
                </a:lnTo>
                <a:lnTo>
                  <a:pt x="94501" y="7044"/>
                </a:lnTo>
                <a:lnTo>
                  <a:pt x="56570" y="26659"/>
                </a:lnTo>
                <a:lnTo>
                  <a:pt x="26659" y="56570"/>
                </a:lnTo>
                <a:lnTo>
                  <a:pt x="7044" y="94501"/>
                </a:lnTo>
                <a:lnTo>
                  <a:pt x="0" y="138175"/>
                </a:lnTo>
                <a:lnTo>
                  <a:pt x="0" y="690867"/>
                </a:lnTo>
                <a:lnTo>
                  <a:pt x="7044" y="734543"/>
                </a:lnTo>
                <a:lnTo>
                  <a:pt x="26659" y="772477"/>
                </a:lnTo>
                <a:lnTo>
                  <a:pt x="56570" y="802392"/>
                </a:lnTo>
                <a:lnTo>
                  <a:pt x="94501" y="822010"/>
                </a:lnTo>
                <a:lnTo>
                  <a:pt x="138176" y="829056"/>
                </a:lnTo>
                <a:lnTo>
                  <a:pt x="3142996" y="829056"/>
                </a:lnTo>
                <a:lnTo>
                  <a:pt x="3186670" y="822010"/>
                </a:lnTo>
                <a:lnTo>
                  <a:pt x="3224601" y="802392"/>
                </a:lnTo>
                <a:lnTo>
                  <a:pt x="3254512" y="772477"/>
                </a:lnTo>
                <a:lnTo>
                  <a:pt x="3274127" y="734543"/>
                </a:lnTo>
                <a:lnTo>
                  <a:pt x="3281172" y="690867"/>
                </a:lnTo>
                <a:lnTo>
                  <a:pt x="3281172" y="138175"/>
                </a:lnTo>
                <a:lnTo>
                  <a:pt x="3274127" y="94501"/>
                </a:lnTo>
                <a:lnTo>
                  <a:pt x="3254512" y="56570"/>
                </a:lnTo>
                <a:lnTo>
                  <a:pt x="3224601" y="26659"/>
                </a:lnTo>
                <a:lnTo>
                  <a:pt x="3186670" y="7044"/>
                </a:lnTo>
                <a:lnTo>
                  <a:pt x="3142996" y="0"/>
                </a:lnTo>
                <a:close/>
              </a:path>
            </a:pathLst>
          </a:custGeom>
          <a:solidFill>
            <a:srgbClr val="4BAC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3513" y="2350773"/>
            <a:ext cx="3281679" cy="829310"/>
          </a:xfrm>
          <a:custGeom>
            <a:avLst/>
            <a:gdLst/>
            <a:ahLst/>
            <a:cxnLst/>
            <a:rect l="l" t="t" r="r" b="b"/>
            <a:pathLst>
              <a:path w="3281679" h="829310">
                <a:moveTo>
                  <a:pt x="0" y="138175"/>
                </a:moveTo>
                <a:lnTo>
                  <a:pt x="7044" y="94501"/>
                </a:lnTo>
                <a:lnTo>
                  <a:pt x="26659" y="56570"/>
                </a:lnTo>
                <a:lnTo>
                  <a:pt x="56570" y="26659"/>
                </a:lnTo>
                <a:lnTo>
                  <a:pt x="94501" y="7044"/>
                </a:lnTo>
                <a:lnTo>
                  <a:pt x="138176" y="0"/>
                </a:lnTo>
                <a:lnTo>
                  <a:pt x="3142996" y="0"/>
                </a:lnTo>
                <a:lnTo>
                  <a:pt x="3186670" y="7044"/>
                </a:lnTo>
                <a:lnTo>
                  <a:pt x="3224601" y="26659"/>
                </a:lnTo>
                <a:lnTo>
                  <a:pt x="3254512" y="56570"/>
                </a:lnTo>
                <a:lnTo>
                  <a:pt x="3274127" y="94501"/>
                </a:lnTo>
                <a:lnTo>
                  <a:pt x="3281172" y="138175"/>
                </a:lnTo>
                <a:lnTo>
                  <a:pt x="3281172" y="690867"/>
                </a:lnTo>
                <a:lnTo>
                  <a:pt x="3274127" y="734543"/>
                </a:lnTo>
                <a:lnTo>
                  <a:pt x="3254512" y="772477"/>
                </a:lnTo>
                <a:lnTo>
                  <a:pt x="3224601" y="802392"/>
                </a:lnTo>
                <a:lnTo>
                  <a:pt x="3186670" y="822010"/>
                </a:lnTo>
                <a:lnTo>
                  <a:pt x="3142996" y="829056"/>
                </a:lnTo>
                <a:lnTo>
                  <a:pt x="138176" y="829056"/>
                </a:lnTo>
                <a:lnTo>
                  <a:pt x="94501" y="822010"/>
                </a:lnTo>
                <a:lnTo>
                  <a:pt x="56570" y="802392"/>
                </a:lnTo>
                <a:lnTo>
                  <a:pt x="26659" y="772477"/>
                </a:lnTo>
                <a:lnTo>
                  <a:pt x="7044" y="734543"/>
                </a:lnTo>
                <a:lnTo>
                  <a:pt x="0" y="690867"/>
                </a:lnTo>
                <a:lnTo>
                  <a:pt x="0" y="138175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1792" y="3233927"/>
            <a:ext cx="3433571" cy="8808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6740" y="3357371"/>
            <a:ext cx="3499103" cy="72542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3513" y="3275840"/>
            <a:ext cx="3310254" cy="757555"/>
          </a:xfrm>
          <a:custGeom>
            <a:avLst/>
            <a:gdLst/>
            <a:ahLst/>
            <a:cxnLst/>
            <a:rect l="l" t="t" r="r" b="b"/>
            <a:pathLst>
              <a:path w="3310254" h="757554">
                <a:moveTo>
                  <a:pt x="3183890" y="0"/>
                </a:moveTo>
                <a:lnTo>
                  <a:pt x="126238" y="0"/>
                </a:lnTo>
                <a:lnTo>
                  <a:pt x="77098" y="9919"/>
                </a:lnTo>
                <a:lnTo>
                  <a:pt x="36972" y="36972"/>
                </a:lnTo>
                <a:lnTo>
                  <a:pt x="9919" y="77098"/>
                </a:lnTo>
                <a:lnTo>
                  <a:pt x="0" y="126237"/>
                </a:lnTo>
                <a:lnTo>
                  <a:pt x="0" y="631190"/>
                </a:lnTo>
                <a:lnTo>
                  <a:pt x="9919" y="680323"/>
                </a:lnTo>
                <a:lnTo>
                  <a:pt x="36972" y="720450"/>
                </a:lnTo>
                <a:lnTo>
                  <a:pt x="77098" y="747506"/>
                </a:lnTo>
                <a:lnTo>
                  <a:pt x="126238" y="757428"/>
                </a:lnTo>
                <a:lnTo>
                  <a:pt x="3183890" y="757428"/>
                </a:lnTo>
                <a:lnTo>
                  <a:pt x="3233029" y="747506"/>
                </a:lnTo>
                <a:lnTo>
                  <a:pt x="3273155" y="720450"/>
                </a:lnTo>
                <a:lnTo>
                  <a:pt x="3300208" y="680323"/>
                </a:lnTo>
                <a:lnTo>
                  <a:pt x="3310128" y="631190"/>
                </a:lnTo>
                <a:lnTo>
                  <a:pt x="3310128" y="126237"/>
                </a:lnTo>
                <a:lnTo>
                  <a:pt x="3300208" y="77098"/>
                </a:lnTo>
                <a:lnTo>
                  <a:pt x="3273155" y="36972"/>
                </a:lnTo>
                <a:lnTo>
                  <a:pt x="3233029" y="9919"/>
                </a:lnTo>
                <a:lnTo>
                  <a:pt x="3183890" y="0"/>
                </a:lnTo>
                <a:close/>
              </a:path>
            </a:pathLst>
          </a:custGeom>
          <a:solidFill>
            <a:srgbClr val="4BAC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3513" y="3275840"/>
            <a:ext cx="3310254" cy="757555"/>
          </a:xfrm>
          <a:custGeom>
            <a:avLst/>
            <a:gdLst/>
            <a:ahLst/>
            <a:cxnLst/>
            <a:rect l="l" t="t" r="r" b="b"/>
            <a:pathLst>
              <a:path w="3310254" h="757554">
                <a:moveTo>
                  <a:pt x="0" y="126237"/>
                </a:moveTo>
                <a:lnTo>
                  <a:pt x="9919" y="77098"/>
                </a:lnTo>
                <a:lnTo>
                  <a:pt x="36972" y="36972"/>
                </a:lnTo>
                <a:lnTo>
                  <a:pt x="77098" y="9919"/>
                </a:lnTo>
                <a:lnTo>
                  <a:pt x="126238" y="0"/>
                </a:lnTo>
                <a:lnTo>
                  <a:pt x="3183890" y="0"/>
                </a:lnTo>
                <a:lnTo>
                  <a:pt x="3233029" y="9919"/>
                </a:lnTo>
                <a:lnTo>
                  <a:pt x="3273155" y="36972"/>
                </a:lnTo>
                <a:lnTo>
                  <a:pt x="3300208" y="77098"/>
                </a:lnTo>
                <a:lnTo>
                  <a:pt x="3310128" y="126237"/>
                </a:lnTo>
                <a:lnTo>
                  <a:pt x="3310128" y="631190"/>
                </a:lnTo>
                <a:lnTo>
                  <a:pt x="3300208" y="680323"/>
                </a:lnTo>
                <a:lnTo>
                  <a:pt x="3273155" y="720450"/>
                </a:lnTo>
                <a:lnTo>
                  <a:pt x="3233029" y="747506"/>
                </a:lnTo>
                <a:lnTo>
                  <a:pt x="3183890" y="757428"/>
                </a:lnTo>
                <a:lnTo>
                  <a:pt x="126238" y="757428"/>
                </a:lnTo>
                <a:lnTo>
                  <a:pt x="77098" y="747506"/>
                </a:lnTo>
                <a:lnTo>
                  <a:pt x="36972" y="720450"/>
                </a:lnTo>
                <a:lnTo>
                  <a:pt x="9919" y="680323"/>
                </a:lnTo>
                <a:lnTo>
                  <a:pt x="0" y="631190"/>
                </a:lnTo>
                <a:lnTo>
                  <a:pt x="0" y="126237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99990" y="2375259"/>
            <a:ext cx="3073400" cy="1464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9685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Microsoft YaHei"/>
                <a:cs typeface="Microsoft YaHei"/>
              </a:rPr>
              <a:t>調整專業群科</a:t>
            </a:r>
            <a:endParaRPr sz="2400">
              <a:latin typeface="Microsoft YaHei"/>
              <a:cs typeface="Microsoft YaHei"/>
            </a:endParaRPr>
          </a:p>
          <a:p>
            <a:pPr marR="19685" algn="ctr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Microsoft YaHei"/>
                <a:cs typeface="Microsoft YaHei"/>
              </a:rPr>
              <a:t>部定專業及實習科目</a:t>
            </a:r>
            <a:endParaRPr sz="2400">
              <a:latin typeface="Microsoft YaHei"/>
              <a:cs typeface="Microsoft YaHei"/>
            </a:endParaRPr>
          </a:p>
          <a:p>
            <a:pPr algn="ctr">
              <a:lnSpc>
                <a:spcPct val="100000"/>
              </a:lnSpc>
              <a:spcBef>
                <a:spcPts val="2685"/>
              </a:spcBef>
            </a:pPr>
            <a:r>
              <a:rPr sz="2400" b="1" dirty="0">
                <a:solidFill>
                  <a:srgbClr val="FFFFFF"/>
                </a:solidFill>
                <a:latin typeface="Microsoft YaHei"/>
                <a:cs typeface="Microsoft YaHei"/>
              </a:rPr>
              <a:t>增加部定技能領域科目</a:t>
            </a:r>
            <a:endParaRPr sz="2400">
              <a:latin typeface="Microsoft YaHei"/>
              <a:cs typeface="Microsoft YaHe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33983" y="4713732"/>
            <a:ext cx="3392423" cy="9768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0644" y="4701540"/>
            <a:ext cx="3499103" cy="10911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5705" y="4755644"/>
            <a:ext cx="3268979" cy="853440"/>
          </a:xfrm>
          <a:custGeom>
            <a:avLst/>
            <a:gdLst/>
            <a:ahLst/>
            <a:cxnLst/>
            <a:rect l="l" t="t" r="r" b="b"/>
            <a:pathLst>
              <a:path w="3268979" h="853439">
                <a:moveTo>
                  <a:pt x="3126740" y="0"/>
                </a:moveTo>
                <a:lnTo>
                  <a:pt x="142240" y="0"/>
                </a:lnTo>
                <a:lnTo>
                  <a:pt x="97279" y="7250"/>
                </a:lnTo>
                <a:lnTo>
                  <a:pt x="58232" y="27442"/>
                </a:lnTo>
                <a:lnTo>
                  <a:pt x="27442" y="58232"/>
                </a:lnTo>
                <a:lnTo>
                  <a:pt x="7250" y="97279"/>
                </a:lnTo>
                <a:lnTo>
                  <a:pt x="0" y="142240"/>
                </a:lnTo>
                <a:lnTo>
                  <a:pt x="0" y="711200"/>
                </a:lnTo>
                <a:lnTo>
                  <a:pt x="7250" y="756155"/>
                </a:lnTo>
                <a:lnTo>
                  <a:pt x="27442" y="795201"/>
                </a:lnTo>
                <a:lnTo>
                  <a:pt x="58232" y="825993"/>
                </a:lnTo>
                <a:lnTo>
                  <a:pt x="97279" y="846187"/>
                </a:lnTo>
                <a:lnTo>
                  <a:pt x="142240" y="853440"/>
                </a:lnTo>
                <a:lnTo>
                  <a:pt x="3126740" y="853440"/>
                </a:lnTo>
                <a:lnTo>
                  <a:pt x="3171700" y="846187"/>
                </a:lnTo>
                <a:lnTo>
                  <a:pt x="3210747" y="825993"/>
                </a:lnTo>
                <a:lnTo>
                  <a:pt x="3241537" y="795201"/>
                </a:lnTo>
                <a:lnTo>
                  <a:pt x="3261729" y="756155"/>
                </a:lnTo>
                <a:lnTo>
                  <a:pt x="3268979" y="711200"/>
                </a:lnTo>
                <a:lnTo>
                  <a:pt x="3268979" y="142240"/>
                </a:lnTo>
                <a:lnTo>
                  <a:pt x="3261729" y="97279"/>
                </a:lnTo>
                <a:lnTo>
                  <a:pt x="3241537" y="58232"/>
                </a:lnTo>
                <a:lnTo>
                  <a:pt x="3210747" y="27442"/>
                </a:lnTo>
                <a:lnTo>
                  <a:pt x="3171700" y="7250"/>
                </a:lnTo>
                <a:lnTo>
                  <a:pt x="3126740" y="0"/>
                </a:lnTo>
                <a:close/>
              </a:path>
            </a:pathLst>
          </a:custGeom>
          <a:solidFill>
            <a:srgbClr val="1A7B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5705" y="4755644"/>
            <a:ext cx="3268979" cy="853440"/>
          </a:xfrm>
          <a:custGeom>
            <a:avLst/>
            <a:gdLst/>
            <a:ahLst/>
            <a:cxnLst/>
            <a:rect l="l" t="t" r="r" b="b"/>
            <a:pathLst>
              <a:path w="3268979" h="853439">
                <a:moveTo>
                  <a:pt x="0" y="142240"/>
                </a:moveTo>
                <a:lnTo>
                  <a:pt x="7250" y="97279"/>
                </a:lnTo>
                <a:lnTo>
                  <a:pt x="27442" y="58232"/>
                </a:lnTo>
                <a:lnTo>
                  <a:pt x="58232" y="27442"/>
                </a:lnTo>
                <a:lnTo>
                  <a:pt x="97279" y="7250"/>
                </a:lnTo>
                <a:lnTo>
                  <a:pt x="142240" y="0"/>
                </a:lnTo>
                <a:lnTo>
                  <a:pt x="3126740" y="0"/>
                </a:lnTo>
                <a:lnTo>
                  <a:pt x="3171695" y="7250"/>
                </a:lnTo>
                <a:lnTo>
                  <a:pt x="3210741" y="27442"/>
                </a:lnTo>
                <a:lnTo>
                  <a:pt x="3241533" y="58232"/>
                </a:lnTo>
                <a:lnTo>
                  <a:pt x="3261727" y="97279"/>
                </a:lnTo>
                <a:lnTo>
                  <a:pt x="3268979" y="142240"/>
                </a:lnTo>
                <a:lnTo>
                  <a:pt x="3268979" y="711200"/>
                </a:lnTo>
                <a:lnTo>
                  <a:pt x="3261727" y="756155"/>
                </a:lnTo>
                <a:lnTo>
                  <a:pt x="3241533" y="795201"/>
                </a:lnTo>
                <a:lnTo>
                  <a:pt x="3210741" y="825993"/>
                </a:lnTo>
                <a:lnTo>
                  <a:pt x="3171695" y="846187"/>
                </a:lnTo>
                <a:lnTo>
                  <a:pt x="3126740" y="853440"/>
                </a:lnTo>
                <a:lnTo>
                  <a:pt x="142240" y="853440"/>
                </a:lnTo>
                <a:lnTo>
                  <a:pt x="97279" y="846187"/>
                </a:lnTo>
                <a:lnTo>
                  <a:pt x="58232" y="825993"/>
                </a:lnTo>
                <a:lnTo>
                  <a:pt x="27442" y="795201"/>
                </a:lnTo>
                <a:lnTo>
                  <a:pt x="7250" y="756155"/>
                </a:lnTo>
                <a:lnTo>
                  <a:pt x="0" y="711200"/>
                </a:lnTo>
                <a:lnTo>
                  <a:pt x="0" y="14224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33983" y="5713476"/>
            <a:ext cx="3392423" cy="8976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83919" y="5661659"/>
            <a:ext cx="2889503" cy="9363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83919" y="6529616"/>
            <a:ext cx="2889503" cy="22322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95705" y="5755389"/>
            <a:ext cx="3268979" cy="774700"/>
          </a:xfrm>
          <a:custGeom>
            <a:avLst/>
            <a:gdLst/>
            <a:ahLst/>
            <a:cxnLst/>
            <a:rect l="l" t="t" r="r" b="b"/>
            <a:pathLst>
              <a:path w="3268979" h="774700">
                <a:moveTo>
                  <a:pt x="3139948" y="0"/>
                </a:moveTo>
                <a:lnTo>
                  <a:pt x="129032" y="0"/>
                </a:lnTo>
                <a:lnTo>
                  <a:pt x="78808" y="10140"/>
                </a:lnTo>
                <a:lnTo>
                  <a:pt x="37793" y="37793"/>
                </a:lnTo>
                <a:lnTo>
                  <a:pt x="10140" y="78808"/>
                </a:lnTo>
                <a:lnTo>
                  <a:pt x="0" y="129032"/>
                </a:lnTo>
                <a:lnTo>
                  <a:pt x="0" y="645147"/>
                </a:lnTo>
                <a:lnTo>
                  <a:pt x="10140" y="695378"/>
                </a:lnTo>
                <a:lnTo>
                  <a:pt x="37793" y="736396"/>
                </a:lnTo>
                <a:lnTo>
                  <a:pt x="78808" y="764051"/>
                </a:lnTo>
                <a:lnTo>
                  <a:pt x="129032" y="774192"/>
                </a:lnTo>
                <a:lnTo>
                  <a:pt x="3139948" y="774192"/>
                </a:lnTo>
                <a:lnTo>
                  <a:pt x="3190171" y="764051"/>
                </a:lnTo>
                <a:lnTo>
                  <a:pt x="3231186" y="736396"/>
                </a:lnTo>
                <a:lnTo>
                  <a:pt x="3258839" y="695378"/>
                </a:lnTo>
                <a:lnTo>
                  <a:pt x="3268979" y="645147"/>
                </a:lnTo>
                <a:lnTo>
                  <a:pt x="3268979" y="129032"/>
                </a:lnTo>
                <a:lnTo>
                  <a:pt x="3258839" y="78808"/>
                </a:lnTo>
                <a:lnTo>
                  <a:pt x="3231186" y="37793"/>
                </a:lnTo>
                <a:lnTo>
                  <a:pt x="3190171" y="10140"/>
                </a:lnTo>
                <a:lnTo>
                  <a:pt x="3139948" y="0"/>
                </a:lnTo>
                <a:close/>
              </a:path>
            </a:pathLst>
          </a:custGeom>
          <a:solidFill>
            <a:srgbClr val="1A7B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95705" y="5755389"/>
            <a:ext cx="3268979" cy="774700"/>
          </a:xfrm>
          <a:custGeom>
            <a:avLst/>
            <a:gdLst/>
            <a:ahLst/>
            <a:cxnLst/>
            <a:rect l="l" t="t" r="r" b="b"/>
            <a:pathLst>
              <a:path w="3268979" h="774700">
                <a:moveTo>
                  <a:pt x="0" y="129032"/>
                </a:moveTo>
                <a:lnTo>
                  <a:pt x="10140" y="78808"/>
                </a:lnTo>
                <a:lnTo>
                  <a:pt x="37793" y="37793"/>
                </a:lnTo>
                <a:lnTo>
                  <a:pt x="78808" y="10140"/>
                </a:lnTo>
                <a:lnTo>
                  <a:pt x="129032" y="0"/>
                </a:lnTo>
                <a:lnTo>
                  <a:pt x="3139948" y="0"/>
                </a:lnTo>
                <a:lnTo>
                  <a:pt x="3190171" y="10140"/>
                </a:lnTo>
                <a:lnTo>
                  <a:pt x="3231186" y="37793"/>
                </a:lnTo>
                <a:lnTo>
                  <a:pt x="3258839" y="78808"/>
                </a:lnTo>
                <a:lnTo>
                  <a:pt x="3268979" y="129032"/>
                </a:lnTo>
                <a:lnTo>
                  <a:pt x="3268979" y="645147"/>
                </a:lnTo>
                <a:lnTo>
                  <a:pt x="3258839" y="695378"/>
                </a:lnTo>
                <a:lnTo>
                  <a:pt x="3231186" y="736396"/>
                </a:lnTo>
                <a:lnTo>
                  <a:pt x="3190171" y="764051"/>
                </a:lnTo>
                <a:lnTo>
                  <a:pt x="3139948" y="774192"/>
                </a:lnTo>
                <a:lnTo>
                  <a:pt x="129032" y="774192"/>
                </a:lnTo>
                <a:lnTo>
                  <a:pt x="78808" y="764051"/>
                </a:lnTo>
                <a:lnTo>
                  <a:pt x="37793" y="736396"/>
                </a:lnTo>
                <a:lnTo>
                  <a:pt x="10140" y="695378"/>
                </a:lnTo>
                <a:lnTo>
                  <a:pt x="0" y="645147"/>
                </a:lnTo>
                <a:lnTo>
                  <a:pt x="0" y="129032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93225" y="4792121"/>
            <a:ext cx="3073400" cy="1717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Microsoft YaHei"/>
                <a:cs typeface="Microsoft YaHei"/>
              </a:rPr>
              <a:t>強調專題實作及跨科 之統整型、探究型課程</a:t>
            </a:r>
            <a:endParaRPr sz="2400">
              <a:latin typeface="Microsoft YaHei"/>
              <a:cs typeface="Microsoft YaHei"/>
            </a:endParaRPr>
          </a:p>
          <a:p>
            <a:pPr marL="316230" marR="310515" algn="ctr">
              <a:lnSpc>
                <a:spcPct val="100000"/>
              </a:lnSpc>
              <a:spcBef>
                <a:spcPts val="1800"/>
              </a:spcBef>
            </a:pPr>
            <a:r>
              <a:rPr sz="2400" b="1" dirty="0">
                <a:solidFill>
                  <a:srgbClr val="FFFFFF"/>
                </a:solidFill>
                <a:latin typeface="Microsoft YaHei"/>
                <a:cs typeface="Microsoft YaHei"/>
              </a:rPr>
              <a:t>以科專業能力規劃 校訂多元選修課程</a:t>
            </a:r>
            <a:endParaRPr sz="2400">
              <a:latin typeface="Microsoft YaHei"/>
              <a:cs typeface="Microsoft YaHe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817364" y="2714247"/>
            <a:ext cx="2514600" cy="1054735"/>
          </a:xfrm>
          <a:custGeom>
            <a:avLst/>
            <a:gdLst/>
            <a:ahLst/>
            <a:cxnLst/>
            <a:rect l="l" t="t" r="r" b="b"/>
            <a:pathLst>
              <a:path w="2514600" h="1054735">
                <a:moveTo>
                  <a:pt x="2338832" y="0"/>
                </a:moveTo>
                <a:lnTo>
                  <a:pt x="175768" y="0"/>
                </a:lnTo>
                <a:lnTo>
                  <a:pt x="129044" y="6278"/>
                </a:lnTo>
                <a:lnTo>
                  <a:pt x="87058" y="23996"/>
                </a:lnTo>
                <a:lnTo>
                  <a:pt x="51484" y="51479"/>
                </a:lnTo>
                <a:lnTo>
                  <a:pt x="23999" y="87052"/>
                </a:lnTo>
                <a:lnTo>
                  <a:pt x="6279" y="129040"/>
                </a:lnTo>
                <a:lnTo>
                  <a:pt x="0" y="175767"/>
                </a:lnTo>
                <a:lnTo>
                  <a:pt x="0" y="878827"/>
                </a:lnTo>
                <a:lnTo>
                  <a:pt x="6279" y="925556"/>
                </a:lnTo>
                <a:lnTo>
                  <a:pt x="23999" y="967546"/>
                </a:lnTo>
                <a:lnTo>
                  <a:pt x="51484" y="1003122"/>
                </a:lnTo>
                <a:lnTo>
                  <a:pt x="87058" y="1030608"/>
                </a:lnTo>
                <a:lnTo>
                  <a:pt x="129044" y="1048328"/>
                </a:lnTo>
                <a:lnTo>
                  <a:pt x="175768" y="1054607"/>
                </a:lnTo>
                <a:lnTo>
                  <a:pt x="2338832" y="1054607"/>
                </a:lnTo>
                <a:lnTo>
                  <a:pt x="2385555" y="1048328"/>
                </a:lnTo>
                <a:lnTo>
                  <a:pt x="2427541" y="1030608"/>
                </a:lnTo>
                <a:lnTo>
                  <a:pt x="2463115" y="1003122"/>
                </a:lnTo>
                <a:lnTo>
                  <a:pt x="2490600" y="967546"/>
                </a:lnTo>
                <a:lnTo>
                  <a:pt x="2508320" y="925556"/>
                </a:lnTo>
                <a:lnTo>
                  <a:pt x="2514600" y="878827"/>
                </a:lnTo>
                <a:lnTo>
                  <a:pt x="2514600" y="175767"/>
                </a:lnTo>
                <a:lnTo>
                  <a:pt x="2508320" y="129040"/>
                </a:lnTo>
                <a:lnTo>
                  <a:pt x="2490600" y="87052"/>
                </a:lnTo>
                <a:lnTo>
                  <a:pt x="2463115" y="51479"/>
                </a:lnTo>
                <a:lnTo>
                  <a:pt x="2427541" y="23996"/>
                </a:lnTo>
                <a:lnTo>
                  <a:pt x="2385555" y="6278"/>
                </a:lnTo>
                <a:lnTo>
                  <a:pt x="2338832" y="0"/>
                </a:lnTo>
                <a:close/>
              </a:path>
            </a:pathLst>
          </a:custGeom>
          <a:solidFill>
            <a:srgbClr val="7AA3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817364" y="5146552"/>
            <a:ext cx="2644140" cy="1053465"/>
          </a:xfrm>
          <a:custGeom>
            <a:avLst/>
            <a:gdLst/>
            <a:ahLst/>
            <a:cxnLst/>
            <a:rect l="l" t="t" r="r" b="b"/>
            <a:pathLst>
              <a:path w="2644140" h="1053464">
                <a:moveTo>
                  <a:pt x="2468626" y="0"/>
                </a:moveTo>
                <a:lnTo>
                  <a:pt x="175514" y="0"/>
                </a:lnTo>
                <a:lnTo>
                  <a:pt x="128857" y="6269"/>
                </a:lnTo>
                <a:lnTo>
                  <a:pt x="86931" y="23961"/>
                </a:lnTo>
                <a:lnTo>
                  <a:pt x="51409" y="51404"/>
                </a:lnTo>
                <a:lnTo>
                  <a:pt x="23964" y="86926"/>
                </a:lnTo>
                <a:lnTo>
                  <a:pt x="6270" y="128853"/>
                </a:lnTo>
                <a:lnTo>
                  <a:pt x="0" y="175513"/>
                </a:lnTo>
                <a:lnTo>
                  <a:pt x="0" y="877557"/>
                </a:lnTo>
                <a:lnTo>
                  <a:pt x="6270" y="924218"/>
                </a:lnTo>
                <a:lnTo>
                  <a:pt x="23964" y="966148"/>
                </a:lnTo>
                <a:lnTo>
                  <a:pt x="51409" y="1001672"/>
                </a:lnTo>
                <a:lnTo>
                  <a:pt x="86931" y="1029119"/>
                </a:lnTo>
                <a:lnTo>
                  <a:pt x="128857" y="1046813"/>
                </a:lnTo>
                <a:lnTo>
                  <a:pt x="175514" y="1053083"/>
                </a:lnTo>
                <a:lnTo>
                  <a:pt x="2468626" y="1053083"/>
                </a:lnTo>
                <a:lnTo>
                  <a:pt x="2515282" y="1046813"/>
                </a:lnTo>
                <a:lnTo>
                  <a:pt x="2557208" y="1029119"/>
                </a:lnTo>
                <a:lnTo>
                  <a:pt x="2592730" y="1001672"/>
                </a:lnTo>
                <a:lnTo>
                  <a:pt x="2620175" y="966148"/>
                </a:lnTo>
                <a:lnTo>
                  <a:pt x="2637869" y="924218"/>
                </a:lnTo>
                <a:lnTo>
                  <a:pt x="2644140" y="877557"/>
                </a:lnTo>
                <a:lnTo>
                  <a:pt x="2644140" y="175513"/>
                </a:lnTo>
                <a:lnTo>
                  <a:pt x="2637869" y="128853"/>
                </a:lnTo>
                <a:lnTo>
                  <a:pt x="2620175" y="86926"/>
                </a:lnTo>
                <a:lnTo>
                  <a:pt x="2592730" y="51404"/>
                </a:lnTo>
                <a:lnTo>
                  <a:pt x="2557208" y="23961"/>
                </a:lnTo>
                <a:lnTo>
                  <a:pt x="2515282" y="6269"/>
                </a:lnTo>
                <a:lnTo>
                  <a:pt x="2468626" y="0"/>
                </a:lnTo>
                <a:close/>
              </a:path>
            </a:pathLst>
          </a:custGeom>
          <a:solidFill>
            <a:srgbClr val="7AA3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060401" y="5222918"/>
            <a:ext cx="215646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無法單以紙筆 測驗進行評量</a:t>
            </a:r>
            <a:endParaRPr sz="2800">
              <a:latin typeface="Microsoft JhengHei"/>
              <a:cs typeface="Microsoft JhengHe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951476" y="4533899"/>
            <a:ext cx="2322575" cy="51358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996420" y="2791372"/>
            <a:ext cx="2156460" cy="18503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統測考試範圍 調整</a:t>
            </a:r>
            <a:endParaRPr sz="2800">
              <a:latin typeface="Microsoft JhengHei"/>
              <a:cs typeface="Microsoft JhengHei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 marL="76200" algn="ctr">
              <a:lnSpc>
                <a:spcPct val="100000"/>
              </a:lnSpc>
            </a:pPr>
            <a:r>
              <a:rPr sz="3500" b="1" dirty="0">
                <a:solidFill>
                  <a:srgbClr val="7030A0"/>
                </a:solidFill>
                <a:latin typeface="Microsoft YaHei"/>
                <a:cs typeface="Microsoft YaHei"/>
              </a:rPr>
              <a:t>適性揚才</a:t>
            </a:r>
            <a:endParaRPr sz="3500">
              <a:latin typeface="Microsoft YaHei"/>
              <a:cs typeface="Microsoft YaHe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261604" y="3512820"/>
            <a:ext cx="3435094" cy="201015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323326" y="3554723"/>
            <a:ext cx="3312160" cy="1887220"/>
          </a:xfrm>
          <a:custGeom>
            <a:avLst/>
            <a:gdLst/>
            <a:ahLst/>
            <a:cxnLst/>
            <a:rect l="l" t="t" r="r" b="b"/>
            <a:pathLst>
              <a:path w="3312159" h="1887220">
                <a:moveTo>
                  <a:pt x="2997200" y="0"/>
                </a:moveTo>
                <a:lnTo>
                  <a:pt x="314452" y="0"/>
                </a:lnTo>
                <a:lnTo>
                  <a:pt x="267986" y="3409"/>
                </a:lnTo>
                <a:lnTo>
                  <a:pt x="223636" y="13314"/>
                </a:lnTo>
                <a:lnTo>
                  <a:pt x="181890" y="29227"/>
                </a:lnTo>
                <a:lnTo>
                  <a:pt x="143232" y="50662"/>
                </a:lnTo>
                <a:lnTo>
                  <a:pt x="108151" y="77133"/>
                </a:lnTo>
                <a:lnTo>
                  <a:pt x="77132" y="108153"/>
                </a:lnTo>
                <a:lnTo>
                  <a:pt x="50661" y="143236"/>
                </a:lnTo>
                <a:lnTo>
                  <a:pt x="29227" y="181894"/>
                </a:lnTo>
                <a:lnTo>
                  <a:pt x="13314" y="223643"/>
                </a:lnTo>
                <a:lnTo>
                  <a:pt x="3409" y="267995"/>
                </a:lnTo>
                <a:lnTo>
                  <a:pt x="0" y="314464"/>
                </a:lnTo>
                <a:lnTo>
                  <a:pt x="0" y="1572260"/>
                </a:lnTo>
                <a:lnTo>
                  <a:pt x="3409" y="1618728"/>
                </a:lnTo>
                <a:lnTo>
                  <a:pt x="13314" y="1663079"/>
                </a:lnTo>
                <a:lnTo>
                  <a:pt x="29227" y="1704827"/>
                </a:lnTo>
                <a:lnTo>
                  <a:pt x="50661" y="1743484"/>
                </a:lnTo>
                <a:lnTo>
                  <a:pt x="77132" y="1778565"/>
                </a:lnTo>
                <a:lnTo>
                  <a:pt x="108151" y="1809584"/>
                </a:lnTo>
                <a:lnTo>
                  <a:pt x="143232" y="1836053"/>
                </a:lnTo>
                <a:lnTo>
                  <a:pt x="181890" y="1857486"/>
                </a:lnTo>
                <a:lnTo>
                  <a:pt x="223636" y="1873398"/>
                </a:lnTo>
                <a:lnTo>
                  <a:pt x="267986" y="1883302"/>
                </a:lnTo>
                <a:lnTo>
                  <a:pt x="314452" y="1886712"/>
                </a:lnTo>
                <a:lnTo>
                  <a:pt x="2997200" y="1886712"/>
                </a:lnTo>
                <a:lnTo>
                  <a:pt x="3043665" y="1883302"/>
                </a:lnTo>
                <a:lnTo>
                  <a:pt x="3088015" y="1873398"/>
                </a:lnTo>
                <a:lnTo>
                  <a:pt x="3129761" y="1857486"/>
                </a:lnTo>
                <a:lnTo>
                  <a:pt x="3168419" y="1836053"/>
                </a:lnTo>
                <a:lnTo>
                  <a:pt x="3203500" y="1809584"/>
                </a:lnTo>
                <a:lnTo>
                  <a:pt x="3234519" y="1778565"/>
                </a:lnTo>
                <a:lnTo>
                  <a:pt x="3260990" y="1743484"/>
                </a:lnTo>
                <a:lnTo>
                  <a:pt x="3282424" y="1704827"/>
                </a:lnTo>
                <a:lnTo>
                  <a:pt x="3298337" y="1663079"/>
                </a:lnTo>
                <a:lnTo>
                  <a:pt x="3308242" y="1618728"/>
                </a:lnTo>
                <a:lnTo>
                  <a:pt x="3311652" y="1572260"/>
                </a:lnTo>
                <a:lnTo>
                  <a:pt x="3311652" y="314464"/>
                </a:lnTo>
                <a:lnTo>
                  <a:pt x="3308242" y="267995"/>
                </a:lnTo>
                <a:lnTo>
                  <a:pt x="3298337" y="223643"/>
                </a:lnTo>
                <a:lnTo>
                  <a:pt x="3282424" y="181894"/>
                </a:lnTo>
                <a:lnTo>
                  <a:pt x="3260990" y="143236"/>
                </a:lnTo>
                <a:lnTo>
                  <a:pt x="3234519" y="108153"/>
                </a:lnTo>
                <a:lnTo>
                  <a:pt x="3203500" y="77133"/>
                </a:lnTo>
                <a:lnTo>
                  <a:pt x="3168419" y="50662"/>
                </a:lnTo>
                <a:lnTo>
                  <a:pt x="3129761" y="29227"/>
                </a:lnTo>
                <a:lnTo>
                  <a:pt x="3088015" y="13314"/>
                </a:lnTo>
                <a:lnTo>
                  <a:pt x="3043665" y="3409"/>
                </a:lnTo>
                <a:lnTo>
                  <a:pt x="299720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323326" y="3554723"/>
            <a:ext cx="3312160" cy="1887220"/>
          </a:xfrm>
          <a:custGeom>
            <a:avLst/>
            <a:gdLst/>
            <a:ahLst/>
            <a:cxnLst/>
            <a:rect l="l" t="t" r="r" b="b"/>
            <a:pathLst>
              <a:path w="3312159" h="1887220">
                <a:moveTo>
                  <a:pt x="0" y="314464"/>
                </a:moveTo>
                <a:lnTo>
                  <a:pt x="3409" y="267995"/>
                </a:lnTo>
                <a:lnTo>
                  <a:pt x="13314" y="223643"/>
                </a:lnTo>
                <a:lnTo>
                  <a:pt x="29227" y="181894"/>
                </a:lnTo>
                <a:lnTo>
                  <a:pt x="50661" y="143236"/>
                </a:lnTo>
                <a:lnTo>
                  <a:pt x="77132" y="108153"/>
                </a:lnTo>
                <a:lnTo>
                  <a:pt x="108151" y="77133"/>
                </a:lnTo>
                <a:lnTo>
                  <a:pt x="143232" y="50662"/>
                </a:lnTo>
                <a:lnTo>
                  <a:pt x="181890" y="29227"/>
                </a:lnTo>
                <a:lnTo>
                  <a:pt x="223636" y="13314"/>
                </a:lnTo>
                <a:lnTo>
                  <a:pt x="267986" y="3409"/>
                </a:lnTo>
                <a:lnTo>
                  <a:pt x="314452" y="0"/>
                </a:lnTo>
                <a:lnTo>
                  <a:pt x="2997200" y="0"/>
                </a:lnTo>
                <a:lnTo>
                  <a:pt x="3043665" y="3409"/>
                </a:lnTo>
                <a:lnTo>
                  <a:pt x="3088015" y="13314"/>
                </a:lnTo>
                <a:lnTo>
                  <a:pt x="3129761" y="29227"/>
                </a:lnTo>
                <a:lnTo>
                  <a:pt x="3168419" y="50662"/>
                </a:lnTo>
                <a:lnTo>
                  <a:pt x="3203500" y="77133"/>
                </a:lnTo>
                <a:lnTo>
                  <a:pt x="3234519" y="108153"/>
                </a:lnTo>
                <a:lnTo>
                  <a:pt x="3260990" y="143236"/>
                </a:lnTo>
                <a:lnTo>
                  <a:pt x="3282424" y="181894"/>
                </a:lnTo>
                <a:lnTo>
                  <a:pt x="3298337" y="223643"/>
                </a:lnTo>
                <a:lnTo>
                  <a:pt x="3308242" y="267995"/>
                </a:lnTo>
                <a:lnTo>
                  <a:pt x="3311652" y="314464"/>
                </a:lnTo>
                <a:lnTo>
                  <a:pt x="3311652" y="1572260"/>
                </a:lnTo>
                <a:lnTo>
                  <a:pt x="3308242" y="1618728"/>
                </a:lnTo>
                <a:lnTo>
                  <a:pt x="3298337" y="1663079"/>
                </a:lnTo>
                <a:lnTo>
                  <a:pt x="3282424" y="1704827"/>
                </a:lnTo>
                <a:lnTo>
                  <a:pt x="3260990" y="1743484"/>
                </a:lnTo>
                <a:lnTo>
                  <a:pt x="3234519" y="1778565"/>
                </a:lnTo>
                <a:lnTo>
                  <a:pt x="3203500" y="1809584"/>
                </a:lnTo>
                <a:lnTo>
                  <a:pt x="3168419" y="1836053"/>
                </a:lnTo>
                <a:lnTo>
                  <a:pt x="3129761" y="1857486"/>
                </a:lnTo>
                <a:lnTo>
                  <a:pt x="3088015" y="1873398"/>
                </a:lnTo>
                <a:lnTo>
                  <a:pt x="3043665" y="1883302"/>
                </a:lnTo>
                <a:lnTo>
                  <a:pt x="2997200" y="1886712"/>
                </a:lnTo>
                <a:lnTo>
                  <a:pt x="314452" y="1886712"/>
                </a:lnTo>
                <a:lnTo>
                  <a:pt x="267986" y="1883302"/>
                </a:lnTo>
                <a:lnTo>
                  <a:pt x="223636" y="1873398"/>
                </a:lnTo>
                <a:lnTo>
                  <a:pt x="181890" y="1857486"/>
                </a:lnTo>
                <a:lnTo>
                  <a:pt x="143232" y="1836053"/>
                </a:lnTo>
                <a:lnTo>
                  <a:pt x="108151" y="1809584"/>
                </a:lnTo>
                <a:lnTo>
                  <a:pt x="77132" y="1778565"/>
                </a:lnTo>
                <a:lnTo>
                  <a:pt x="50661" y="1743484"/>
                </a:lnTo>
                <a:lnTo>
                  <a:pt x="29227" y="1704827"/>
                </a:lnTo>
                <a:lnTo>
                  <a:pt x="13314" y="1663079"/>
                </a:lnTo>
                <a:lnTo>
                  <a:pt x="3409" y="1618728"/>
                </a:lnTo>
                <a:lnTo>
                  <a:pt x="0" y="1572260"/>
                </a:lnTo>
                <a:lnTo>
                  <a:pt x="0" y="314464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8899481" y="4045593"/>
            <a:ext cx="215646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00" marR="5080" indent="-178435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Microsoft YaHei"/>
                <a:cs typeface="Microsoft YaHei"/>
              </a:rPr>
              <a:t>學生學習歷程 重要性提升</a:t>
            </a:r>
            <a:endParaRPr sz="2800">
              <a:latin typeface="Microsoft YaHei"/>
              <a:cs typeface="Microsoft YaHe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8147304" y="2537460"/>
            <a:ext cx="3736847" cy="90373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49808" y="1022603"/>
            <a:ext cx="2493263" cy="142798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97051" y="1046988"/>
            <a:ext cx="2398775" cy="133349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97051" y="1046988"/>
            <a:ext cx="2399030" cy="1333500"/>
          </a:xfrm>
          <a:custGeom>
            <a:avLst/>
            <a:gdLst/>
            <a:ahLst/>
            <a:cxnLst/>
            <a:rect l="l" t="t" r="r" b="b"/>
            <a:pathLst>
              <a:path w="2399030" h="1333500">
                <a:moveTo>
                  <a:pt x="0" y="1333500"/>
                </a:moveTo>
                <a:lnTo>
                  <a:pt x="257009" y="1183944"/>
                </a:lnTo>
                <a:lnTo>
                  <a:pt x="371233" y="1121638"/>
                </a:lnTo>
                <a:lnTo>
                  <a:pt x="485470" y="1065555"/>
                </a:lnTo>
                <a:lnTo>
                  <a:pt x="599694" y="1028166"/>
                </a:lnTo>
                <a:lnTo>
                  <a:pt x="699643" y="990777"/>
                </a:lnTo>
                <a:lnTo>
                  <a:pt x="813866" y="959624"/>
                </a:lnTo>
                <a:lnTo>
                  <a:pt x="928103" y="934694"/>
                </a:lnTo>
                <a:lnTo>
                  <a:pt x="1042327" y="909764"/>
                </a:lnTo>
                <a:lnTo>
                  <a:pt x="1170825" y="891082"/>
                </a:lnTo>
                <a:lnTo>
                  <a:pt x="1299337" y="878611"/>
                </a:lnTo>
                <a:lnTo>
                  <a:pt x="1427848" y="866152"/>
                </a:lnTo>
                <a:lnTo>
                  <a:pt x="1613458" y="847458"/>
                </a:lnTo>
                <a:lnTo>
                  <a:pt x="1784807" y="828763"/>
                </a:lnTo>
                <a:lnTo>
                  <a:pt x="1956142" y="797610"/>
                </a:lnTo>
                <a:lnTo>
                  <a:pt x="2098929" y="766445"/>
                </a:lnTo>
                <a:lnTo>
                  <a:pt x="2156040" y="741527"/>
                </a:lnTo>
                <a:lnTo>
                  <a:pt x="2213152" y="722833"/>
                </a:lnTo>
                <a:lnTo>
                  <a:pt x="2270264" y="691680"/>
                </a:lnTo>
                <a:lnTo>
                  <a:pt x="2313101" y="660514"/>
                </a:lnTo>
                <a:lnTo>
                  <a:pt x="2341664" y="629361"/>
                </a:lnTo>
                <a:lnTo>
                  <a:pt x="2370213" y="585736"/>
                </a:lnTo>
                <a:lnTo>
                  <a:pt x="2384501" y="542124"/>
                </a:lnTo>
                <a:lnTo>
                  <a:pt x="2398776" y="498500"/>
                </a:lnTo>
                <a:lnTo>
                  <a:pt x="2398776" y="442417"/>
                </a:lnTo>
                <a:lnTo>
                  <a:pt x="2384501" y="392569"/>
                </a:lnTo>
                <a:lnTo>
                  <a:pt x="2341664" y="336486"/>
                </a:lnTo>
                <a:lnTo>
                  <a:pt x="2298827" y="292874"/>
                </a:lnTo>
                <a:lnTo>
                  <a:pt x="2255989" y="243014"/>
                </a:lnTo>
                <a:lnTo>
                  <a:pt x="2184603" y="199402"/>
                </a:lnTo>
                <a:lnTo>
                  <a:pt x="2113203" y="162013"/>
                </a:lnTo>
                <a:lnTo>
                  <a:pt x="2027542" y="124625"/>
                </a:lnTo>
                <a:lnTo>
                  <a:pt x="1941868" y="93472"/>
                </a:lnTo>
                <a:lnTo>
                  <a:pt x="1841919" y="62318"/>
                </a:lnTo>
                <a:lnTo>
                  <a:pt x="1741970" y="43624"/>
                </a:lnTo>
                <a:lnTo>
                  <a:pt x="1642021" y="24930"/>
                </a:lnTo>
                <a:lnTo>
                  <a:pt x="1527797" y="12458"/>
                </a:lnTo>
                <a:lnTo>
                  <a:pt x="1413560" y="6235"/>
                </a:lnTo>
                <a:lnTo>
                  <a:pt x="1285062" y="0"/>
                </a:lnTo>
                <a:lnTo>
                  <a:pt x="1170825" y="6235"/>
                </a:lnTo>
                <a:lnTo>
                  <a:pt x="1042327" y="18694"/>
                </a:lnTo>
                <a:lnTo>
                  <a:pt x="928103" y="37388"/>
                </a:lnTo>
                <a:lnTo>
                  <a:pt x="813866" y="56083"/>
                </a:lnTo>
                <a:lnTo>
                  <a:pt x="713917" y="74777"/>
                </a:lnTo>
                <a:lnTo>
                  <a:pt x="628256" y="99694"/>
                </a:lnTo>
                <a:lnTo>
                  <a:pt x="542582" y="130860"/>
                </a:lnTo>
                <a:lnTo>
                  <a:pt x="471182" y="162013"/>
                </a:lnTo>
                <a:lnTo>
                  <a:pt x="399796" y="193166"/>
                </a:lnTo>
                <a:lnTo>
                  <a:pt x="285572" y="274180"/>
                </a:lnTo>
                <a:lnTo>
                  <a:pt x="185623" y="355180"/>
                </a:lnTo>
                <a:lnTo>
                  <a:pt x="114223" y="448652"/>
                </a:lnTo>
                <a:lnTo>
                  <a:pt x="71386" y="542124"/>
                </a:lnTo>
                <a:lnTo>
                  <a:pt x="28562" y="641819"/>
                </a:lnTo>
                <a:lnTo>
                  <a:pt x="14274" y="747763"/>
                </a:lnTo>
                <a:lnTo>
                  <a:pt x="0" y="853694"/>
                </a:lnTo>
                <a:lnTo>
                  <a:pt x="0" y="953388"/>
                </a:lnTo>
                <a:lnTo>
                  <a:pt x="0" y="1333500"/>
                </a:lnTo>
                <a:close/>
              </a:path>
            </a:pathLst>
          </a:custGeom>
          <a:ln w="9144">
            <a:solidFill>
              <a:srgbClr val="92BB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96695" y="1133855"/>
            <a:ext cx="1972055" cy="101193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>
            <a:spLocks noGrp="1"/>
          </p:cNvSpPr>
          <p:nvPr>
            <p:ph type="title"/>
          </p:nvPr>
        </p:nvSpPr>
        <p:spPr>
          <a:xfrm>
            <a:off x="1267847" y="1254614"/>
            <a:ext cx="1397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Microsoft JhengHei"/>
                <a:cs typeface="Microsoft JhengHei"/>
              </a:rPr>
              <a:t>技術型</a:t>
            </a:r>
            <a:endParaRPr sz="3600">
              <a:latin typeface="Microsoft JhengHei"/>
              <a:cs typeface="Microsoft JhengHei"/>
            </a:endParaRPr>
          </a:p>
        </p:txBody>
      </p:sp>
      <p:sp>
        <p:nvSpPr>
          <p:cNvPr id="52" name="投影片編號版面配置區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0366-8AAF-45ED-8C3E-4928B8F408B4}" type="slidenum">
              <a:rPr lang="zh-TW" altLang="en-US" sz="5400" smtClean="0"/>
              <a:pPr/>
              <a:t>10</a:t>
            </a:fld>
            <a:endParaRPr lang="zh-TW" altLang="en-US" sz="5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58" y="6617207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0792"/>
                </a:lnTo>
              </a:path>
            </a:pathLst>
          </a:custGeom>
          <a:ln w="60972">
            <a:solidFill>
              <a:srgbClr val="1A7B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66804" y="6617207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0792"/>
                </a:lnTo>
              </a:path>
            </a:pathLst>
          </a:custGeom>
          <a:ln w="60959">
            <a:solidFill>
              <a:srgbClr val="1A7B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944" y="908303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521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00443" y="1124711"/>
            <a:ext cx="5202934" cy="54223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47688" y="1152144"/>
            <a:ext cx="5108447" cy="53279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47688" y="1152144"/>
            <a:ext cx="5108575" cy="5328285"/>
          </a:xfrm>
          <a:custGeom>
            <a:avLst/>
            <a:gdLst/>
            <a:ahLst/>
            <a:cxnLst/>
            <a:rect l="l" t="t" r="r" b="b"/>
            <a:pathLst>
              <a:path w="5108575" h="5328285">
                <a:moveTo>
                  <a:pt x="0" y="0"/>
                </a:moveTo>
                <a:lnTo>
                  <a:pt x="5108448" y="0"/>
                </a:lnTo>
                <a:lnTo>
                  <a:pt x="5108448" y="5327904"/>
                </a:lnTo>
                <a:lnTo>
                  <a:pt x="0" y="532790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635995" y="6031991"/>
            <a:ext cx="379730" cy="486409"/>
          </a:xfrm>
          <a:custGeom>
            <a:avLst/>
            <a:gdLst/>
            <a:ahLst/>
            <a:cxnLst/>
            <a:rect l="l" t="t" r="r" b="b"/>
            <a:pathLst>
              <a:path w="379729" h="486409">
                <a:moveTo>
                  <a:pt x="0" y="0"/>
                </a:moveTo>
                <a:lnTo>
                  <a:pt x="379475" y="0"/>
                </a:lnTo>
                <a:lnTo>
                  <a:pt x="379475" y="486156"/>
                </a:lnTo>
                <a:lnTo>
                  <a:pt x="0" y="486156"/>
                </a:lnTo>
                <a:lnTo>
                  <a:pt x="0" y="0"/>
                </a:lnTo>
                <a:close/>
              </a:path>
            </a:pathLst>
          </a:custGeom>
          <a:solidFill>
            <a:srgbClr val="546E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012423" y="5887211"/>
            <a:ext cx="378460" cy="631190"/>
          </a:xfrm>
          <a:custGeom>
            <a:avLst/>
            <a:gdLst/>
            <a:ahLst/>
            <a:cxnLst/>
            <a:rect l="l" t="t" r="r" b="b"/>
            <a:pathLst>
              <a:path w="378459" h="631190">
                <a:moveTo>
                  <a:pt x="0" y="0"/>
                </a:moveTo>
                <a:lnTo>
                  <a:pt x="377951" y="0"/>
                </a:lnTo>
                <a:lnTo>
                  <a:pt x="377951" y="630936"/>
                </a:lnTo>
                <a:lnTo>
                  <a:pt x="0" y="630936"/>
                </a:lnTo>
                <a:lnTo>
                  <a:pt x="0" y="0"/>
                </a:lnTo>
                <a:close/>
              </a:path>
            </a:pathLst>
          </a:custGeom>
          <a:solidFill>
            <a:srgbClr val="5EC6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387328" y="5756147"/>
            <a:ext cx="378460" cy="756285"/>
          </a:xfrm>
          <a:custGeom>
            <a:avLst/>
            <a:gdLst/>
            <a:ahLst/>
            <a:cxnLst/>
            <a:rect l="l" t="t" r="r" b="b"/>
            <a:pathLst>
              <a:path w="378459" h="756284">
                <a:moveTo>
                  <a:pt x="0" y="0"/>
                </a:moveTo>
                <a:lnTo>
                  <a:pt x="377951" y="0"/>
                </a:lnTo>
                <a:lnTo>
                  <a:pt x="377951" y="755903"/>
                </a:lnTo>
                <a:lnTo>
                  <a:pt x="0" y="755903"/>
                </a:lnTo>
                <a:lnTo>
                  <a:pt x="0" y="0"/>
                </a:lnTo>
                <a:close/>
              </a:path>
            </a:pathLst>
          </a:custGeom>
          <a:solidFill>
            <a:srgbClr val="F26D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261092" y="6152388"/>
            <a:ext cx="379730" cy="365760"/>
          </a:xfrm>
          <a:custGeom>
            <a:avLst/>
            <a:gdLst/>
            <a:ahLst/>
            <a:cxnLst/>
            <a:rect l="l" t="t" r="r" b="b"/>
            <a:pathLst>
              <a:path w="379729" h="365759">
                <a:moveTo>
                  <a:pt x="0" y="0"/>
                </a:moveTo>
                <a:lnTo>
                  <a:pt x="379475" y="0"/>
                </a:lnTo>
                <a:lnTo>
                  <a:pt x="379475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11267" y="2016251"/>
            <a:ext cx="1900427" cy="40629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72990" y="2125217"/>
            <a:ext cx="1775459" cy="38054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72990" y="2125217"/>
            <a:ext cx="1775460" cy="3805554"/>
          </a:xfrm>
          <a:custGeom>
            <a:avLst/>
            <a:gdLst/>
            <a:ahLst/>
            <a:cxnLst/>
            <a:rect l="l" t="t" r="r" b="b"/>
            <a:pathLst>
              <a:path w="1775459" h="3805554">
                <a:moveTo>
                  <a:pt x="0" y="951356"/>
                </a:moveTo>
                <a:lnTo>
                  <a:pt x="887730" y="951356"/>
                </a:lnTo>
                <a:lnTo>
                  <a:pt x="887730" y="0"/>
                </a:lnTo>
                <a:lnTo>
                  <a:pt x="1775460" y="1902713"/>
                </a:lnTo>
                <a:lnTo>
                  <a:pt x="887730" y="3805428"/>
                </a:lnTo>
                <a:lnTo>
                  <a:pt x="887730" y="2854070"/>
                </a:lnTo>
                <a:lnTo>
                  <a:pt x="0" y="2854070"/>
                </a:lnTo>
                <a:lnTo>
                  <a:pt x="0" y="951356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689735" y="307646"/>
            <a:ext cx="57207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000000"/>
                </a:solidFill>
                <a:latin typeface="Microsoft YaHei"/>
                <a:cs typeface="Microsoft YaHei"/>
              </a:rPr>
              <a:t>學生學習歷程檔案有什</a:t>
            </a:r>
            <a:r>
              <a:rPr sz="3200" b="1" spc="-15" dirty="0">
                <a:solidFill>
                  <a:srgbClr val="000000"/>
                </a:solidFill>
                <a:latin typeface="Microsoft YaHei"/>
                <a:cs typeface="Microsoft YaHei"/>
              </a:rPr>
              <a:t>麼</a:t>
            </a:r>
            <a:r>
              <a:rPr sz="3200" b="1" dirty="0">
                <a:solidFill>
                  <a:srgbClr val="000000"/>
                </a:solidFill>
                <a:latin typeface="Microsoft YaHei"/>
                <a:cs typeface="Microsoft YaHei"/>
              </a:rPr>
              <a:t>作用？</a:t>
            </a:r>
            <a:endParaRPr sz="3200">
              <a:latin typeface="Microsoft YaHei"/>
              <a:cs typeface="Microsoft YaHe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57962" y="1152905"/>
            <a:ext cx="4837430" cy="5328285"/>
          </a:xfrm>
          <a:custGeom>
            <a:avLst/>
            <a:gdLst/>
            <a:ahLst/>
            <a:cxnLst/>
            <a:rect l="l" t="t" r="r" b="b"/>
            <a:pathLst>
              <a:path w="4837430" h="5328285">
                <a:moveTo>
                  <a:pt x="0" y="0"/>
                </a:moveTo>
                <a:lnTo>
                  <a:pt x="4837176" y="0"/>
                </a:lnTo>
                <a:lnTo>
                  <a:pt x="4837176" y="5327904"/>
                </a:lnTo>
                <a:lnTo>
                  <a:pt x="0" y="5327904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BF342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44880" y="4358640"/>
            <a:ext cx="1473707" cy="11170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90788" y="5460517"/>
            <a:ext cx="1794510" cy="818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26364">
              <a:lnSpc>
                <a:spcPct val="130000"/>
              </a:lnSpc>
              <a:spcBef>
                <a:spcPts val="100"/>
              </a:spcBef>
            </a:pPr>
            <a:r>
              <a:rPr sz="2000" b="1" dirty="0">
                <a:solidFill>
                  <a:srgbClr val="135C82"/>
                </a:solidFill>
                <a:latin typeface="Microsoft JhengHei"/>
                <a:cs typeface="Microsoft JhengHei"/>
              </a:rPr>
              <a:t>展現個人特色 和適性學習軌跡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028700" y="1370076"/>
            <a:ext cx="1333499" cy="11170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058774" y="2498523"/>
            <a:ext cx="1285240" cy="818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635" marR="5080" indent="-128270">
              <a:lnSpc>
                <a:spcPct val="130000"/>
              </a:lnSpc>
              <a:spcBef>
                <a:spcPts val="100"/>
              </a:spcBef>
            </a:pPr>
            <a:r>
              <a:rPr sz="2000" b="1" dirty="0">
                <a:latin typeface="Microsoft JhengHei"/>
                <a:cs typeface="Microsoft JhengHei"/>
              </a:rPr>
              <a:t>回應新課綱 課程特色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427476" y="1298447"/>
            <a:ext cx="1115567" cy="11155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094882" y="2494120"/>
            <a:ext cx="1794510" cy="818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26364">
              <a:lnSpc>
                <a:spcPct val="130000"/>
              </a:lnSpc>
              <a:spcBef>
                <a:spcPts val="100"/>
              </a:spcBef>
            </a:pPr>
            <a:r>
              <a:rPr sz="2000" b="1" dirty="0">
                <a:solidFill>
                  <a:srgbClr val="135C82"/>
                </a:solidFill>
                <a:latin typeface="Microsoft JhengHei"/>
                <a:cs typeface="Microsoft JhengHei"/>
              </a:rPr>
              <a:t>呈現考試難以 評量的學習成果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334511" y="4293108"/>
            <a:ext cx="445007" cy="11155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67328" y="4498850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29488" y="0"/>
                </a:moveTo>
                <a:lnTo>
                  <a:pt x="140716" y="0"/>
                </a:lnTo>
                <a:lnTo>
                  <a:pt x="96240" y="7174"/>
                </a:lnTo>
                <a:lnTo>
                  <a:pt x="57612" y="27151"/>
                </a:lnTo>
                <a:lnTo>
                  <a:pt x="27151" y="57612"/>
                </a:lnTo>
                <a:lnTo>
                  <a:pt x="7174" y="96240"/>
                </a:lnTo>
                <a:lnTo>
                  <a:pt x="0" y="140716"/>
                </a:lnTo>
                <a:lnTo>
                  <a:pt x="0" y="703580"/>
                </a:lnTo>
                <a:lnTo>
                  <a:pt x="7174" y="748055"/>
                </a:lnTo>
                <a:lnTo>
                  <a:pt x="27151" y="786683"/>
                </a:lnTo>
                <a:lnTo>
                  <a:pt x="57612" y="817144"/>
                </a:lnTo>
                <a:lnTo>
                  <a:pt x="96240" y="837121"/>
                </a:lnTo>
                <a:lnTo>
                  <a:pt x="140716" y="844296"/>
                </a:lnTo>
                <a:lnTo>
                  <a:pt x="729488" y="844296"/>
                </a:lnTo>
                <a:lnTo>
                  <a:pt x="773963" y="837121"/>
                </a:lnTo>
                <a:lnTo>
                  <a:pt x="812591" y="817144"/>
                </a:lnTo>
                <a:lnTo>
                  <a:pt x="843052" y="786683"/>
                </a:lnTo>
                <a:lnTo>
                  <a:pt x="863029" y="748055"/>
                </a:lnTo>
                <a:lnTo>
                  <a:pt x="870204" y="703580"/>
                </a:lnTo>
                <a:lnTo>
                  <a:pt x="870204" y="140716"/>
                </a:lnTo>
                <a:lnTo>
                  <a:pt x="863029" y="96240"/>
                </a:lnTo>
                <a:lnTo>
                  <a:pt x="843052" y="57612"/>
                </a:lnTo>
                <a:lnTo>
                  <a:pt x="812591" y="27151"/>
                </a:lnTo>
                <a:lnTo>
                  <a:pt x="773963" y="7174"/>
                </a:lnTo>
                <a:lnTo>
                  <a:pt x="729488" y="0"/>
                </a:lnTo>
                <a:close/>
              </a:path>
            </a:pathLst>
          </a:custGeom>
          <a:solidFill>
            <a:srgbClr val="F88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02964" y="4623815"/>
            <a:ext cx="599440" cy="596265"/>
          </a:xfrm>
          <a:custGeom>
            <a:avLst/>
            <a:gdLst/>
            <a:ahLst/>
            <a:cxnLst/>
            <a:rect l="l" t="t" r="r" b="b"/>
            <a:pathLst>
              <a:path w="599439" h="596264">
                <a:moveTo>
                  <a:pt x="299465" y="0"/>
                </a:moveTo>
                <a:lnTo>
                  <a:pt x="250520" y="3858"/>
                </a:lnTo>
                <a:lnTo>
                  <a:pt x="204225" y="15043"/>
                </a:lnTo>
                <a:lnTo>
                  <a:pt x="161171" y="32969"/>
                </a:lnTo>
                <a:lnTo>
                  <a:pt x="121946" y="57048"/>
                </a:lnTo>
                <a:lnTo>
                  <a:pt x="87139" y="86696"/>
                </a:lnTo>
                <a:lnTo>
                  <a:pt x="57340" y="121326"/>
                </a:lnTo>
                <a:lnTo>
                  <a:pt x="33137" y="160351"/>
                </a:lnTo>
                <a:lnTo>
                  <a:pt x="15120" y="203186"/>
                </a:lnTo>
                <a:lnTo>
                  <a:pt x="3878" y="249245"/>
                </a:lnTo>
                <a:lnTo>
                  <a:pt x="0" y="297941"/>
                </a:lnTo>
                <a:lnTo>
                  <a:pt x="3878" y="346638"/>
                </a:lnTo>
                <a:lnTo>
                  <a:pt x="15120" y="392697"/>
                </a:lnTo>
                <a:lnTo>
                  <a:pt x="33137" y="435532"/>
                </a:lnTo>
                <a:lnTo>
                  <a:pt x="57340" y="474557"/>
                </a:lnTo>
                <a:lnTo>
                  <a:pt x="87139" y="509187"/>
                </a:lnTo>
                <a:lnTo>
                  <a:pt x="121946" y="538835"/>
                </a:lnTo>
                <a:lnTo>
                  <a:pt x="161171" y="562914"/>
                </a:lnTo>
                <a:lnTo>
                  <a:pt x="204225" y="580840"/>
                </a:lnTo>
                <a:lnTo>
                  <a:pt x="250520" y="592025"/>
                </a:lnTo>
                <a:lnTo>
                  <a:pt x="299465" y="595883"/>
                </a:lnTo>
                <a:lnTo>
                  <a:pt x="347217" y="592025"/>
                </a:lnTo>
                <a:lnTo>
                  <a:pt x="392818" y="580840"/>
                </a:lnTo>
                <a:lnTo>
                  <a:pt x="435593" y="562914"/>
                </a:lnTo>
                <a:lnTo>
                  <a:pt x="474862" y="538835"/>
                </a:lnTo>
                <a:lnTo>
                  <a:pt x="482497" y="532383"/>
                </a:lnTo>
                <a:lnTo>
                  <a:pt x="279831" y="532383"/>
                </a:lnTo>
                <a:lnTo>
                  <a:pt x="241095" y="525976"/>
                </a:lnTo>
                <a:lnTo>
                  <a:pt x="205579" y="514070"/>
                </a:lnTo>
                <a:lnTo>
                  <a:pt x="172823" y="496668"/>
                </a:lnTo>
                <a:lnTo>
                  <a:pt x="142366" y="473773"/>
                </a:lnTo>
                <a:lnTo>
                  <a:pt x="137464" y="473773"/>
                </a:lnTo>
                <a:lnTo>
                  <a:pt x="137464" y="468896"/>
                </a:lnTo>
                <a:lnTo>
                  <a:pt x="132549" y="468896"/>
                </a:lnTo>
                <a:lnTo>
                  <a:pt x="132549" y="464007"/>
                </a:lnTo>
                <a:lnTo>
                  <a:pt x="127634" y="464007"/>
                </a:lnTo>
                <a:lnTo>
                  <a:pt x="122732" y="459117"/>
                </a:lnTo>
                <a:lnTo>
                  <a:pt x="122732" y="454240"/>
                </a:lnTo>
                <a:lnTo>
                  <a:pt x="117817" y="454240"/>
                </a:lnTo>
                <a:lnTo>
                  <a:pt x="96955" y="423253"/>
                </a:lnTo>
                <a:lnTo>
                  <a:pt x="79773" y="389520"/>
                </a:lnTo>
                <a:lnTo>
                  <a:pt x="68113" y="353955"/>
                </a:lnTo>
                <a:lnTo>
                  <a:pt x="63817" y="317474"/>
                </a:lnTo>
                <a:lnTo>
                  <a:pt x="98183" y="317474"/>
                </a:lnTo>
                <a:lnTo>
                  <a:pt x="98183" y="283286"/>
                </a:lnTo>
                <a:lnTo>
                  <a:pt x="63817" y="283286"/>
                </a:lnTo>
                <a:lnTo>
                  <a:pt x="72690" y="234714"/>
                </a:lnTo>
                <a:lnTo>
                  <a:pt x="90323" y="190158"/>
                </a:lnTo>
                <a:lnTo>
                  <a:pt x="115857" y="150644"/>
                </a:lnTo>
                <a:lnTo>
                  <a:pt x="148434" y="117195"/>
                </a:lnTo>
                <a:lnTo>
                  <a:pt x="187194" y="90838"/>
                </a:lnTo>
                <a:lnTo>
                  <a:pt x="231279" y="72598"/>
                </a:lnTo>
                <a:lnTo>
                  <a:pt x="279831" y="63499"/>
                </a:lnTo>
                <a:lnTo>
                  <a:pt x="482497" y="63499"/>
                </a:lnTo>
                <a:lnTo>
                  <a:pt x="474862" y="57048"/>
                </a:lnTo>
                <a:lnTo>
                  <a:pt x="435593" y="32969"/>
                </a:lnTo>
                <a:lnTo>
                  <a:pt x="392818" y="15043"/>
                </a:lnTo>
                <a:lnTo>
                  <a:pt x="347217" y="3858"/>
                </a:lnTo>
                <a:lnTo>
                  <a:pt x="299465" y="0"/>
                </a:lnTo>
                <a:close/>
              </a:path>
              <a:path w="599439" h="596264">
                <a:moveTo>
                  <a:pt x="314197" y="498195"/>
                </a:moveTo>
                <a:lnTo>
                  <a:pt x="279831" y="498195"/>
                </a:lnTo>
                <a:lnTo>
                  <a:pt x="279831" y="532383"/>
                </a:lnTo>
                <a:lnTo>
                  <a:pt x="314197" y="532383"/>
                </a:lnTo>
                <a:lnTo>
                  <a:pt x="314197" y="498195"/>
                </a:lnTo>
                <a:close/>
              </a:path>
              <a:path w="599439" h="596264">
                <a:moveTo>
                  <a:pt x="482497" y="63499"/>
                </a:moveTo>
                <a:lnTo>
                  <a:pt x="314197" y="63499"/>
                </a:lnTo>
                <a:lnTo>
                  <a:pt x="339127" y="67998"/>
                </a:lnTo>
                <a:lnTo>
                  <a:pt x="362675" y="73872"/>
                </a:lnTo>
                <a:lnTo>
                  <a:pt x="385301" y="80666"/>
                </a:lnTo>
                <a:lnTo>
                  <a:pt x="407466" y="87922"/>
                </a:lnTo>
                <a:lnTo>
                  <a:pt x="407466" y="92798"/>
                </a:lnTo>
                <a:lnTo>
                  <a:pt x="412381" y="92798"/>
                </a:lnTo>
                <a:lnTo>
                  <a:pt x="422198" y="102565"/>
                </a:lnTo>
                <a:lnTo>
                  <a:pt x="427113" y="102565"/>
                </a:lnTo>
                <a:lnTo>
                  <a:pt x="432015" y="107454"/>
                </a:lnTo>
                <a:lnTo>
                  <a:pt x="436930" y="107454"/>
                </a:lnTo>
                <a:lnTo>
                  <a:pt x="456564" y="126987"/>
                </a:lnTo>
                <a:lnTo>
                  <a:pt x="461467" y="126987"/>
                </a:lnTo>
                <a:lnTo>
                  <a:pt x="461467" y="131876"/>
                </a:lnTo>
                <a:lnTo>
                  <a:pt x="466382" y="136766"/>
                </a:lnTo>
                <a:lnTo>
                  <a:pt x="471296" y="136766"/>
                </a:lnTo>
                <a:lnTo>
                  <a:pt x="471296" y="141643"/>
                </a:lnTo>
                <a:lnTo>
                  <a:pt x="476199" y="141643"/>
                </a:lnTo>
                <a:lnTo>
                  <a:pt x="476199" y="146532"/>
                </a:lnTo>
                <a:lnTo>
                  <a:pt x="481114" y="151409"/>
                </a:lnTo>
                <a:lnTo>
                  <a:pt x="481114" y="156298"/>
                </a:lnTo>
                <a:lnTo>
                  <a:pt x="486016" y="156298"/>
                </a:lnTo>
                <a:lnTo>
                  <a:pt x="486016" y="161175"/>
                </a:lnTo>
                <a:lnTo>
                  <a:pt x="495833" y="170954"/>
                </a:lnTo>
                <a:lnTo>
                  <a:pt x="495833" y="175831"/>
                </a:lnTo>
                <a:lnTo>
                  <a:pt x="505650" y="185597"/>
                </a:lnTo>
                <a:lnTo>
                  <a:pt x="505650" y="190487"/>
                </a:lnTo>
                <a:lnTo>
                  <a:pt x="515701" y="212545"/>
                </a:lnTo>
                <a:lnTo>
                  <a:pt x="523449" y="235057"/>
                </a:lnTo>
                <a:lnTo>
                  <a:pt x="528435" y="258485"/>
                </a:lnTo>
                <a:lnTo>
                  <a:pt x="530199" y="283286"/>
                </a:lnTo>
                <a:lnTo>
                  <a:pt x="500748" y="283286"/>
                </a:lnTo>
                <a:lnTo>
                  <a:pt x="500748" y="317474"/>
                </a:lnTo>
                <a:lnTo>
                  <a:pt x="530199" y="317474"/>
                </a:lnTo>
                <a:lnTo>
                  <a:pt x="522873" y="364240"/>
                </a:lnTo>
                <a:lnTo>
                  <a:pt x="505842" y="407502"/>
                </a:lnTo>
                <a:lnTo>
                  <a:pt x="480223" y="446149"/>
                </a:lnTo>
                <a:lnTo>
                  <a:pt x="447132" y="479072"/>
                </a:lnTo>
                <a:lnTo>
                  <a:pt x="407686" y="505159"/>
                </a:lnTo>
                <a:lnTo>
                  <a:pt x="363003" y="523299"/>
                </a:lnTo>
                <a:lnTo>
                  <a:pt x="314197" y="532383"/>
                </a:lnTo>
                <a:lnTo>
                  <a:pt x="482497" y="532383"/>
                </a:lnTo>
                <a:lnTo>
                  <a:pt x="540176" y="474557"/>
                </a:lnTo>
                <a:lnTo>
                  <a:pt x="564865" y="435532"/>
                </a:lnTo>
                <a:lnTo>
                  <a:pt x="583339" y="392697"/>
                </a:lnTo>
                <a:lnTo>
                  <a:pt x="594920" y="346638"/>
                </a:lnTo>
                <a:lnTo>
                  <a:pt x="598931" y="297941"/>
                </a:lnTo>
                <a:lnTo>
                  <a:pt x="594920" y="249245"/>
                </a:lnTo>
                <a:lnTo>
                  <a:pt x="583339" y="203186"/>
                </a:lnTo>
                <a:lnTo>
                  <a:pt x="564865" y="160351"/>
                </a:lnTo>
                <a:lnTo>
                  <a:pt x="540176" y="121326"/>
                </a:lnTo>
                <a:lnTo>
                  <a:pt x="509949" y="86696"/>
                </a:lnTo>
                <a:lnTo>
                  <a:pt x="482497" y="63499"/>
                </a:lnTo>
                <a:close/>
              </a:path>
              <a:path w="599439" h="596264">
                <a:moveTo>
                  <a:pt x="314197" y="63499"/>
                </a:moveTo>
                <a:lnTo>
                  <a:pt x="279831" y="63499"/>
                </a:lnTo>
                <a:lnTo>
                  <a:pt x="279831" y="97688"/>
                </a:lnTo>
                <a:lnTo>
                  <a:pt x="314197" y="97688"/>
                </a:lnTo>
                <a:lnTo>
                  <a:pt x="314197" y="634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20896" y="4776217"/>
            <a:ext cx="180340" cy="254635"/>
          </a:xfrm>
          <a:custGeom>
            <a:avLst/>
            <a:gdLst/>
            <a:ahLst/>
            <a:cxnLst/>
            <a:rect l="l" t="t" r="r" b="b"/>
            <a:pathLst>
              <a:path w="180339" h="254635">
                <a:moveTo>
                  <a:pt x="179832" y="0"/>
                </a:moveTo>
                <a:lnTo>
                  <a:pt x="44958" y="132143"/>
                </a:lnTo>
                <a:lnTo>
                  <a:pt x="44958" y="141935"/>
                </a:lnTo>
                <a:lnTo>
                  <a:pt x="0" y="254507"/>
                </a:lnTo>
                <a:lnTo>
                  <a:pt x="99910" y="176199"/>
                </a:lnTo>
                <a:lnTo>
                  <a:pt x="109893" y="171297"/>
                </a:lnTo>
                <a:lnTo>
                  <a:pt x="109893" y="161518"/>
                </a:lnTo>
                <a:lnTo>
                  <a:pt x="69938" y="161518"/>
                </a:lnTo>
                <a:lnTo>
                  <a:pt x="64935" y="156616"/>
                </a:lnTo>
                <a:lnTo>
                  <a:pt x="64935" y="137045"/>
                </a:lnTo>
                <a:lnTo>
                  <a:pt x="69938" y="132143"/>
                </a:lnTo>
                <a:lnTo>
                  <a:pt x="120821" y="132143"/>
                </a:lnTo>
                <a:lnTo>
                  <a:pt x="179832" y="0"/>
                </a:lnTo>
                <a:close/>
              </a:path>
              <a:path w="180339" h="254635">
                <a:moveTo>
                  <a:pt x="120821" y="132143"/>
                </a:moveTo>
                <a:lnTo>
                  <a:pt x="84924" y="132143"/>
                </a:lnTo>
                <a:lnTo>
                  <a:pt x="94907" y="137045"/>
                </a:lnTo>
                <a:lnTo>
                  <a:pt x="94907" y="156616"/>
                </a:lnTo>
                <a:lnTo>
                  <a:pt x="84924" y="161518"/>
                </a:lnTo>
                <a:lnTo>
                  <a:pt x="109893" y="161518"/>
                </a:lnTo>
                <a:lnTo>
                  <a:pt x="109893" y="156616"/>
                </a:lnTo>
                <a:lnTo>
                  <a:pt x="120821" y="132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094883" y="5501683"/>
            <a:ext cx="1794510" cy="818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26364">
              <a:lnSpc>
                <a:spcPct val="130000"/>
              </a:lnSpc>
              <a:spcBef>
                <a:spcPts val="100"/>
              </a:spcBef>
            </a:pPr>
            <a:r>
              <a:rPr sz="2000" b="1" dirty="0">
                <a:latin typeface="Microsoft JhengHei"/>
                <a:cs typeface="Microsoft JhengHei"/>
              </a:rPr>
              <a:t>協助學生生涯 探索及定向參考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765035" y="1845564"/>
            <a:ext cx="626363" cy="6629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95516" y="1905000"/>
            <a:ext cx="565402" cy="61874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26757" y="1887473"/>
            <a:ext cx="502920" cy="539750"/>
          </a:xfrm>
          <a:custGeom>
            <a:avLst/>
            <a:gdLst/>
            <a:ahLst/>
            <a:cxnLst/>
            <a:rect l="l" t="t" r="r" b="b"/>
            <a:pathLst>
              <a:path w="502920" h="539750">
                <a:moveTo>
                  <a:pt x="251460" y="0"/>
                </a:moveTo>
                <a:lnTo>
                  <a:pt x="206260" y="4345"/>
                </a:lnTo>
                <a:lnTo>
                  <a:pt x="163718" y="16875"/>
                </a:lnTo>
                <a:lnTo>
                  <a:pt x="124544" y="36827"/>
                </a:lnTo>
                <a:lnTo>
                  <a:pt x="89448" y="63439"/>
                </a:lnTo>
                <a:lnTo>
                  <a:pt x="59141" y="95950"/>
                </a:lnTo>
                <a:lnTo>
                  <a:pt x="34332" y="133598"/>
                </a:lnTo>
                <a:lnTo>
                  <a:pt x="15732" y="175621"/>
                </a:lnTo>
                <a:lnTo>
                  <a:pt x="4051" y="221258"/>
                </a:lnTo>
                <a:lnTo>
                  <a:pt x="0" y="269748"/>
                </a:lnTo>
                <a:lnTo>
                  <a:pt x="4051" y="318237"/>
                </a:lnTo>
                <a:lnTo>
                  <a:pt x="15732" y="363874"/>
                </a:lnTo>
                <a:lnTo>
                  <a:pt x="34332" y="405897"/>
                </a:lnTo>
                <a:lnTo>
                  <a:pt x="59141" y="443545"/>
                </a:lnTo>
                <a:lnTo>
                  <a:pt x="89448" y="476056"/>
                </a:lnTo>
                <a:lnTo>
                  <a:pt x="124544" y="502668"/>
                </a:lnTo>
                <a:lnTo>
                  <a:pt x="163718" y="522620"/>
                </a:lnTo>
                <a:lnTo>
                  <a:pt x="206260" y="535150"/>
                </a:lnTo>
                <a:lnTo>
                  <a:pt x="251460" y="539496"/>
                </a:lnTo>
                <a:lnTo>
                  <a:pt x="296659" y="535150"/>
                </a:lnTo>
                <a:lnTo>
                  <a:pt x="339201" y="522620"/>
                </a:lnTo>
                <a:lnTo>
                  <a:pt x="378375" y="502668"/>
                </a:lnTo>
                <a:lnTo>
                  <a:pt x="413471" y="476056"/>
                </a:lnTo>
                <a:lnTo>
                  <a:pt x="443778" y="443545"/>
                </a:lnTo>
                <a:lnTo>
                  <a:pt x="468587" y="405897"/>
                </a:lnTo>
                <a:lnTo>
                  <a:pt x="487187" y="363874"/>
                </a:lnTo>
                <a:lnTo>
                  <a:pt x="498868" y="318237"/>
                </a:lnTo>
                <a:lnTo>
                  <a:pt x="502920" y="269748"/>
                </a:lnTo>
                <a:lnTo>
                  <a:pt x="498868" y="221258"/>
                </a:lnTo>
                <a:lnTo>
                  <a:pt x="487187" y="175621"/>
                </a:lnTo>
                <a:lnTo>
                  <a:pt x="468587" y="133598"/>
                </a:lnTo>
                <a:lnTo>
                  <a:pt x="443778" y="95950"/>
                </a:lnTo>
                <a:lnTo>
                  <a:pt x="413471" y="63439"/>
                </a:lnTo>
                <a:lnTo>
                  <a:pt x="378375" y="36827"/>
                </a:lnTo>
                <a:lnTo>
                  <a:pt x="339201" y="16875"/>
                </a:lnTo>
                <a:lnTo>
                  <a:pt x="296659" y="4345"/>
                </a:lnTo>
                <a:lnTo>
                  <a:pt x="251460" y="0"/>
                </a:lnTo>
                <a:close/>
              </a:path>
            </a:pathLst>
          </a:custGeom>
          <a:solidFill>
            <a:srgbClr val="95BC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26757" y="1887473"/>
            <a:ext cx="502920" cy="539750"/>
          </a:xfrm>
          <a:custGeom>
            <a:avLst/>
            <a:gdLst/>
            <a:ahLst/>
            <a:cxnLst/>
            <a:rect l="l" t="t" r="r" b="b"/>
            <a:pathLst>
              <a:path w="502920" h="539750">
                <a:moveTo>
                  <a:pt x="0" y="269748"/>
                </a:moveTo>
                <a:lnTo>
                  <a:pt x="4051" y="221258"/>
                </a:lnTo>
                <a:lnTo>
                  <a:pt x="15732" y="175621"/>
                </a:lnTo>
                <a:lnTo>
                  <a:pt x="34332" y="133598"/>
                </a:lnTo>
                <a:lnTo>
                  <a:pt x="59141" y="95950"/>
                </a:lnTo>
                <a:lnTo>
                  <a:pt x="89448" y="63439"/>
                </a:lnTo>
                <a:lnTo>
                  <a:pt x="124544" y="36827"/>
                </a:lnTo>
                <a:lnTo>
                  <a:pt x="163718" y="16875"/>
                </a:lnTo>
                <a:lnTo>
                  <a:pt x="206260" y="4345"/>
                </a:lnTo>
                <a:lnTo>
                  <a:pt x="251460" y="0"/>
                </a:lnTo>
                <a:lnTo>
                  <a:pt x="296659" y="4345"/>
                </a:lnTo>
                <a:lnTo>
                  <a:pt x="339201" y="16875"/>
                </a:lnTo>
                <a:lnTo>
                  <a:pt x="378375" y="36827"/>
                </a:lnTo>
                <a:lnTo>
                  <a:pt x="413471" y="63439"/>
                </a:lnTo>
                <a:lnTo>
                  <a:pt x="443778" y="95950"/>
                </a:lnTo>
                <a:lnTo>
                  <a:pt x="468587" y="133598"/>
                </a:lnTo>
                <a:lnTo>
                  <a:pt x="487187" y="175621"/>
                </a:lnTo>
                <a:lnTo>
                  <a:pt x="498868" y="221258"/>
                </a:lnTo>
                <a:lnTo>
                  <a:pt x="502920" y="269748"/>
                </a:lnTo>
                <a:lnTo>
                  <a:pt x="498868" y="318237"/>
                </a:lnTo>
                <a:lnTo>
                  <a:pt x="487187" y="363874"/>
                </a:lnTo>
                <a:lnTo>
                  <a:pt x="468587" y="405897"/>
                </a:lnTo>
                <a:lnTo>
                  <a:pt x="443778" y="443545"/>
                </a:lnTo>
                <a:lnTo>
                  <a:pt x="413471" y="476056"/>
                </a:lnTo>
                <a:lnTo>
                  <a:pt x="378375" y="502668"/>
                </a:lnTo>
                <a:lnTo>
                  <a:pt x="339201" y="522620"/>
                </a:lnTo>
                <a:lnTo>
                  <a:pt x="296659" y="535150"/>
                </a:lnTo>
                <a:lnTo>
                  <a:pt x="251460" y="539496"/>
                </a:lnTo>
                <a:lnTo>
                  <a:pt x="206260" y="535150"/>
                </a:lnTo>
                <a:lnTo>
                  <a:pt x="163718" y="522620"/>
                </a:lnTo>
                <a:lnTo>
                  <a:pt x="124544" y="502668"/>
                </a:lnTo>
                <a:lnTo>
                  <a:pt x="89448" y="476056"/>
                </a:lnTo>
                <a:lnTo>
                  <a:pt x="59141" y="443545"/>
                </a:lnTo>
                <a:lnTo>
                  <a:pt x="34332" y="405897"/>
                </a:lnTo>
                <a:lnTo>
                  <a:pt x="15732" y="363874"/>
                </a:lnTo>
                <a:lnTo>
                  <a:pt x="4051" y="318237"/>
                </a:lnTo>
                <a:lnTo>
                  <a:pt x="0" y="269748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6977509" y="1999141"/>
            <a:ext cx="1993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FFFF"/>
                </a:solidFill>
                <a:latin typeface="MS PGothic"/>
                <a:cs typeface="MS PGothic"/>
              </a:rPr>
              <a:t>１</a:t>
            </a:r>
            <a:endParaRPr sz="2000">
              <a:latin typeface="MS PGothic"/>
              <a:cs typeface="MS PGothic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765035" y="2898648"/>
            <a:ext cx="626363" cy="6644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795516" y="2959607"/>
            <a:ext cx="565402" cy="61874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826757" y="2940557"/>
            <a:ext cx="502920" cy="541020"/>
          </a:xfrm>
          <a:custGeom>
            <a:avLst/>
            <a:gdLst/>
            <a:ahLst/>
            <a:cxnLst/>
            <a:rect l="l" t="t" r="r" b="b"/>
            <a:pathLst>
              <a:path w="502920" h="541020">
                <a:moveTo>
                  <a:pt x="251460" y="0"/>
                </a:moveTo>
                <a:lnTo>
                  <a:pt x="206260" y="4358"/>
                </a:lnTo>
                <a:lnTo>
                  <a:pt x="163718" y="16923"/>
                </a:lnTo>
                <a:lnTo>
                  <a:pt x="124544" y="36931"/>
                </a:lnTo>
                <a:lnTo>
                  <a:pt x="89448" y="63619"/>
                </a:lnTo>
                <a:lnTo>
                  <a:pt x="59141" y="96222"/>
                </a:lnTo>
                <a:lnTo>
                  <a:pt x="34332" y="133976"/>
                </a:lnTo>
                <a:lnTo>
                  <a:pt x="15732" y="176118"/>
                </a:lnTo>
                <a:lnTo>
                  <a:pt x="4051" y="221884"/>
                </a:lnTo>
                <a:lnTo>
                  <a:pt x="0" y="270510"/>
                </a:lnTo>
                <a:lnTo>
                  <a:pt x="4051" y="319135"/>
                </a:lnTo>
                <a:lnTo>
                  <a:pt x="15732" y="364901"/>
                </a:lnTo>
                <a:lnTo>
                  <a:pt x="34332" y="407043"/>
                </a:lnTo>
                <a:lnTo>
                  <a:pt x="59141" y="444797"/>
                </a:lnTo>
                <a:lnTo>
                  <a:pt x="89448" y="477400"/>
                </a:lnTo>
                <a:lnTo>
                  <a:pt x="124544" y="504088"/>
                </a:lnTo>
                <a:lnTo>
                  <a:pt x="163718" y="524096"/>
                </a:lnTo>
                <a:lnTo>
                  <a:pt x="206260" y="536661"/>
                </a:lnTo>
                <a:lnTo>
                  <a:pt x="251460" y="541020"/>
                </a:lnTo>
                <a:lnTo>
                  <a:pt x="296659" y="536661"/>
                </a:lnTo>
                <a:lnTo>
                  <a:pt x="339201" y="524096"/>
                </a:lnTo>
                <a:lnTo>
                  <a:pt x="378375" y="504088"/>
                </a:lnTo>
                <a:lnTo>
                  <a:pt x="413471" y="477400"/>
                </a:lnTo>
                <a:lnTo>
                  <a:pt x="443778" y="444797"/>
                </a:lnTo>
                <a:lnTo>
                  <a:pt x="468587" y="407043"/>
                </a:lnTo>
                <a:lnTo>
                  <a:pt x="487187" y="364901"/>
                </a:lnTo>
                <a:lnTo>
                  <a:pt x="498868" y="319135"/>
                </a:lnTo>
                <a:lnTo>
                  <a:pt x="502920" y="270510"/>
                </a:lnTo>
                <a:lnTo>
                  <a:pt x="498868" y="221884"/>
                </a:lnTo>
                <a:lnTo>
                  <a:pt x="487187" y="176118"/>
                </a:lnTo>
                <a:lnTo>
                  <a:pt x="468587" y="133976"/>
                </a:lnTo>
                <a:lnTo>
                  <a:pt x="443778" y="96222"/>
                </a:lnTo>
                <a:lnTo>
                  <a:pt x="413471" y="63619"/>
                </a:lnTo>
                <a:lnTo>
                  <a:pt x="378375" y="36931"/>
                </a:lnTo>
                <a:lnTo>
                  <a:pt x="339201" y="16923"/>
                </a:lnTo>
                <a:lnTo>
                  <a:pt x="296659" y="4358"/>
                </a:lnTo>
                <a:lnTo>
                  <a:pt x="251460" y="0"/>
                </a:lnTo>
                <a:close/>
              </a:path>
            </a:pathLst>
          </a:custGeom>
          <a:solidFill>
            <a:srgbClr val="FDA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26757" y="2940557"/>
            <a:ext cx="502920" cy="541020"/>
          </a:xfrm>
          <a:custGeom>
            <a:avLst/>
            <a:gdLst/>
            <a:ahLst/>
            <a:cxnLst/>
            <a:rect l="l" t="t" r="r" b="b"/>
            <a:pathLst>
              <a:path w="502920" h="541020">
                <a:moveTo>
                  <a:pt x="0" y="270510"/>
                </a:moveTo>
                <a:lnTo>
                  <a:pt x="4051" y="221884"/>
                </a:lnTo>
                <a:lnTo>
                  <a:pt x="15732" y="176118"/>
                </a:lnTo>
                <a:lnTo>
                  <a:pt x="34332" y="133976"/>
                </a:lnTo>
                <a:lnTo>
                  <a:pt x="59141" y="96222"/>
                </a:lnTo>
                <a:lnTo>
                  <a:pt x="89448" y="63619"/>
                </a:lnTo>
                <a:lnTo>
                  <a:pt x="124544" y="36931"/>
                </a:lnTo>
                <a:lnTo>
                  <a:pt x="163718" y="16923"/>
                </a:lnTo>
                <a:lnTo>
                  <a:pt x="206260" y="4358"/>
                </a:lnTo>
                <a:lnTo>
                  <a:pt x="251460" y="0"/>
                </a:lnTo>
                <a:lnTo>
                  <a:pt x="296659" y="4358"/>
                </a:lnTo>
                <a:lnTo>
                  <a:pt x="339201" y="16923"/>
                </a:lnTo>
                <a:lnTo>
                  <a:pt x="378375" y="36931"/>
                </a:lnTo>
                <a:lnTo>
                  <a:pt x="413471" y="63619"/>
                </a:lnTo>
                <a:lnTo>
                  <a:pt x="443778" y="96222"/>
                </a:lnTo>
                <a:lnTo>
                  <a:pt x="468587" y="133976"/>
                </a:lnTo>
                <a:lnTo>
                  <a:pt x="487187" y="176118"/>
                </a:lnTo>
                <a:lnTo>
                  <a:pt x="498868" y="221884"/>
                </a:lnTo>
                <a:lnTo>
                  <a:pt x="502920" y="270510"/>
                </a:lnTo>
                <a:lnTo>
                  <a:pt x="498868" y="319135"/>
                </a:lnTo>
                <a:lnTo>
                  <a:pt x="487187" y="364901"/>
                </a:lnTo>
                <a:lnTo>
                  <a:pt x="468587" y="407043"/>
                </a:lnTo>
                <a:lnTo>
                  <a:pt x="443778" y="444797"/>
                </a:lnTo>
                <a:lnTo>
                  <a:pt x="413471" y="477400"/>
                </a:lnTo>
                <a:lnTo>
                  <a:pt x="378375" y="504088"/>
                </a:lnTo>
                <a:lnTo>
                  <a:pt x="339201" y="524096"/>
                </a:lnTo>
                <a:lnTo>
                  <a:pt x="296659" y="536661"/>
                </a:lnTo>
                <a:lnTo>
                  <a:pt x="251460" y="541020"/>
                </a:lnTo>
                <a:lnTo>
                  <a:pt x="206260" y="536661"/>
                </a:lnTo>
                <a:lnTo>
                  <a:pt x="163718" y="524096"/>
                </a:lnTo>
                <a:lnTo>
                  <a:pt x="124544" y="504088"/>
                </a:lnTo>
                <a:lnTo>
                  <a:pt x="89448" y="477400"/>
                </a:lnTo>
                <a:lnTo>
                  <a:pt x="59141" y="444797"/>
                </a:lnTo>
                <a:lnTo>
                  <a:pt x="34332" y="407043"/>
                </a:lnTo>
                <a:lnTo>
                  <a:pt x="15732" y="364901"/>
                </a:lnTo>
                <a:lnTo>
                  <a:pt x="4051" y="319135"/>
                </a:lnTo>
                <a:lnTo>
                  <a:pt x="0" y="27051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6977481" y="3052840"/>
            <a:ext cx="1993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FFFF"/>
                </a:solidFill>
                <a:latin typeface="MS PGothic"/>
                <a:cs typeface="MS PGothic"/>
              </a:rPr>
              <a:t>２</a:t>
            </a:r>
            <a:endParaRPr sz="2000">
              <a:latin typeface="MS PGothic"/>
              <a:cs typeface="MS PGothic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760464" y="3713988"/>
            <a:ext cx="627887" cy="6629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790943" y="3773423"/>
            <a:ext cx="565402" cy="61874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822185" y="3755897"/>
            <a:ext cx="504825" cy="539750"/>
          </a:xfrm>
          <a:custGeom>
            <a:avLst/>
            <a:gdLst/>
            <a:ahLst/>
            <a:cxnLst/>
            <a:rect l="l" t="t" r="r" b="b"/>
            <a:pathLst>
              <a:path w="504825" h="539750">
                <a:moveTo>
                  <a:pt x="252222" y="0"/>
                </a:moveTo>
                <a:lnTo>
                  <a:pt x="206886" y="4345"/>
                </a:lnTo>
                <a:lnTo>
                  <a:pt x="164215" y="16875"/>
                </a:lnTo>
                <a:lnTo>
                  <a:pt x="124922" y="36827"/>
                </a:lnTo>
                <a:lnTo>
                  <a:pt x="89720" y="63439"/>
                </a:lnTo>
                <a:lnTo>
                  <a:pt x="59321" y="95950"/>
                </a:lnTo>
                <a:lnTo>
                  <a:pt x="34436" y="133598"/>
                </a:lnTo>
                <a:lnTo>
                  <a:pt x="15780" y="175621"/>
                </a:lnTo>
                <a:lnTo>
                  <a:pt x="4063" y="221258"/>
                </a:lnTo>
                <a:lnTo>
                  <a:pt x="0" y="269747"/>
                </a:lnTo>
                <a:lnTo>
                  <a:pt x="4063" y="318237"/>
                </a:lnTo>
                <a:lnTo>
                  <a:pt x="15780" y="363874"/>
                </a:lnTo>
                <a:lnTo>
                  <a:pt x="34436" y="405897"/>
                </a:lnTo>
                <a:lnTo>
                  <a:pt x="59321" y="443545"/>
                </a:lnTo>
                <a:lnTo>
                  <a:pt x="89720" y="476056"/>
                </a:lnTo>
                <a:lnTo>
                  <a:pt x="124922" y="502668"/>
                </a:lnTo>
                <a:lnTo>
                  <a:pt x="164215" y="522620"/>
                </a:lnTo>
                <a:lnTo>
                  <a:pt x="206886" y="535150"/>
                </a:lnTo>
                <a:lnTo>
                  <a:pt x="252222" y="539495"/>
                </a:lnTo>
                <a:lnTo>
                  <a:pt x="297557" y="535150"/>
                </a:lnTo>
                <a:lnTo>
                  <a:pt x="340228" y="522620"/>
                </a:lnTo>
                <a:lnTo>
                  <a:pt x="379521" y="502668"/>
                </a:lnTo>
                <a:lnTo>
                  <a:pt x="414723" y="476056"/>
                </a:lnTo>
                <a:lnTo>
                  <a:pt x="445122" y="443545"/>
                </a:lnTo>
                <a:lnTo>
                  <a:pt x="470007" y="405897"/>
                </a:lnTo>
                <a:lnTo>
                  <a:pt x="488663" y="363874"/>
                </a:lnTo>
                <a:lnTo>
                  <a:pt x="500380" y="318237"/>
                </a:lnTo>
                <a:lnTo>
                  <a:pt x="504444" y="269747"/>
                </a:lnTo>
                <a:lnTo>
                  <a:pt x="500380" y="221258"/>
                </a:lnTo>
                <a:lnTo>
                  <a:pt x="488663" y="175621"/>
                </a:lnTo>
                <a:lnTo>
                  <a:pt x="470007" y="133598"/>
                </a:lnTo>
                <a:lnTo>
                  <a:pt x="445122" y="95950"/>
                </a:lnTo>
                <a:lnTo>
                  <a:pt x="414723" y="63439"/>
                </a:lnTo>
                <a:lnTo>
                  <a:pt x="379521" y="36827"/>
                </a:lnTo>
                <a:lnTo>
                  <a:pt x="340228" y="16875"/>
                </a:lnTo>
                <a:lnTo>
                  <a:pt x="297557" y="4345"/>
                </a:lnTo>
                <a:lnTo>
                  <a:pt x="252222" y="0"/>
                </a:lnTo>
                <a:close/>
              </a:path>
            </a:pathLst>
          </a:custGeom>
          <a:solidFill>
            <a:srgbClr val="BF3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822185" y="3755897"/>
            <a:ext cx="504825" cy="539750"/>
          </a:xfrm>
          <a:custGeom>
            <a:avLst/>
            <a:gdLst/>
            <a:ahLst/>
            <a:cxnLst/>
            <a:rect l="l" t="t" r="r" b="b"/>
            <a:pathLst>
              <a:path w="504825" h="539750">
                <a:moveTo>
                  <a:pt x="0" y="269747"/>
                </a:moveTo>
                <a:lnTo>
                  <a:pt x="4063" y="221258"/>
                </a:lnTo>
                <a:lnTo>
                  <a:pt x="15780" y="175621"/>
                </a:lnTo>
                <a:lnTo>
                  <a:pt x="34436" y="133598"/>
                </a:lnTo>
                <a:lnTo>
                  <a:pt x="59321" y="95950"/>
                </a:lnTo>
                <a:lnTo>
                  <a:pt x="89720" y="63439"/>
                </a:lnTo>
                <a:lnTo>
                  <a:pt x="124922" y="36827"/>
                </a:lnTo>
                <a:lnTo>
                  <a:pt x="164215" y="16875"/>
                </a:lnTo>
                <a:lnTo>
                  <a:pt x="206886" y="4345"/>
                </a:lnTo>
                <a:lnTo>
                  <a:pt x="252222" y="0"/>
                </a:lnTo>
                <a:lnTo>
                  <a:pt x="297557" y="4345"/>
                </a:lnTo>
                <a:lnTo>
                  <a:pt x="340228" y="16875"/>
                </a:lnTo>
                <a:lnTo>
                  <a:pt x="379521" y="36827"/>
                </a:lnTo>
                <a:lnTo>
                  <a:pt x="414723" y="63439"/>
                </a:lnTo>
                <a:lnTo>
                  <a:pt x="445122" y="95950"/>
                </a:lnTo>
                <a:lnTo>
                  <a:pt x="470007" y="133598"/>
                </a:lnTo>
                <a:lnTo>
                  <a:pt x="488663" y="175621"/>
                </a:lnTo>
                <a:lnTo>
                  <a:pt x="500380" y="221258"/>
                </a:lnTo>
                <a:lnTo>
                  <a:pt x="504444" y="269747"/>
                </a:lnTo>
                <a:lnTo>
                  <a:pt x="500380" y="318237"/>
                </a:lnTo>
                <a:lnTo>
                  <a:pt x="488663" y="363874"/>
                </a:lnTo>
                <a:lnTo>
                  <a:pt x="470007" y="405897"/>
                </a:lnTo>
                <a:lnTo>
                  <a:pt x="445122" y="443545"/>
                </a:lnTo>
                <a:lnTo>
                  <a:pt x="414723" y="476056"/>
                </a:lnTo>
                <a:lnTo>
                  <a:pt x="379521" y="502668"/>
                </a:lnTo>
                <a:lnTo>
                  <a:pt x="340228" y="522620"/>
                </a:lnTo>
                <a:lnTo>
                  <a:pt x="297557" y="535150"/>
                </a:lnTo>
                <a:lnTo>
                  <a:pt x="252222" y="539495"/>
                </a:lnTo>
                <a:lnTo>
                  <a:pt x="206886" y="535150"/>
                </a:lnTo>
                <a:lnTo>
                  <a:pt x="164215" y="522620"/>
                </a:lnTo>
                <a:lnTo>
                  <a:pt x="124922" y="502668"/>
                </a:lnTo>
                <a:lnTo>
                  <a:pt x="89720" y="476056"/>
                </a:lnTo>
                <a:lnTo>
                  <a:pt x="59321" y="443545"/>
                </a:lnTo>
                <a:lnTo>
                  <a:pt x="34436" y="405897"/>
                </a:lnTo>
                <a:lnTo>
                  <a:pt x="15780" y="363874"/>
                </a:lnTo>
                <a:lnTo>
                  <a:pt x="4063" y="318237"/>
                </a:lnTo>
                <a:lnTo>
                  <a:pt x="0" y="269747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973192" y="3867751"/>
            <a:ext cx="1993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MS PGothic"/>
                <a:cs typeface="MS PGothic"/>
              </a:rPr>
              <a:t>３</a:t>
            </a:r>
            <a:endParaRPr sz="2000">
              <a:latin typeface="MS PGothic"/>
              <a:cs typeface="MS PGothic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760464" y="4789932"/>
            <a:ext cx="627887" cy="6629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90943" y="4849367"/>
            <a:ext cx="565402" cy="61874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22185" y="4831841"/>
            <a:ext cx="504825" cy="539750"/>
          </a:xfrm>
          <a:custGeom>
            <a:avLst/>
            <a:gdLst/>
            <a:ahLst/>
            <a:cxnLst/>
            <a:rect l="l" t="t" r="r" b="b"/>
            <a:pathLst>
              <a:path w="504825" h="539750">
                <a:moveTo>
                  <a:pt x="252222" y="0"/>
                </a:moveTo>
                <a:lnTo>
                  <a:pt x="206886" y="4345"/>
                </a:lnTo>
                <a:lnTo>
                  <a:pt x="164215" y="16875"/>
                </a:lnTo>
                <a:lnTo>
                  <a:pt x="124922" y="36827"/>
                </a:lnTo>
                <a:lnTo>
                  <a:pt x="89720" y="63439"/>
                </a:lnTo>
                <a:lnTo>
                  <a:pt x="59321" y="95950"/>
                </a:lnTo>
                <a:lnTo>
                  <a:pt x="34436" y="133598"/>
                </a:lnTo>
                <a:lnTo>
                  <a:pt x="15780" y="175621"/>
                </a:lnTo>
                <a:lnTo>
                  <a:pt x="4063" y="221258"/>
                </a:lnTo>
                <a:lnTo>
                  <a:pt x="0" y="269748"/>
                </a:lnTo>
                <a:lnTo>
                  <a:pt x="4063" y="318237"/>
                </a:lnTo>
                <a:lnTo>
                  <a:pt x="15780" y="363874"/>
                </a:lnTo>
                <a:lnTo>
                  <a:pt x="34436" y="405897"/>
                </a:lnTo>
                <a:lnTo>
                  <a:pt x="59321" y="443545"/>
                </a:lnTo>
                <a:lnTo>
                  <a:pt x="89720" y="476056"/>
                </a:lnTo>
                <a:lnTo>
                  <a:pt x="124922" y="502668"/>
                </a:lnTo>
                <a:lnTo>
                  <a:pt x="164215" y="522620"/>
                </a:lnTo>
                <a:lnTo>
                  <a:pt x="206886" y="535150"/>
                </a:lnTo>
                <a:lnTo>
                  <a:pt x="252222" y="539496"/>
                </a:lnTo>
                <a:lnTo>
                  <a:pt x="297557" y="535150"/>
                </a:lnTo>
                <a:lnTo>
                  <a:pt x="340228" y="522620"/>
                </a:lnTo>
                <a:lnTo>
                  <a:pt x="379521" y="502668"/>
                </a:lnTo>
                <a:lnTo>
                  <a:pt x="414723" y="476056"/>
                </a:lnTo>
                <a:lnTo>
                  <a:pt x="445122" y="443545"/>
                </a:lnTo>
                <a:lnTo>
                  <a:pt x="470007" y="405897"/>
                </a:lnTo>
                <a:lnTo>
                  <a:pt x="488663" y="363874"/>
                </a:lnTo>
                <a:lnTo>
                  <a:pt x="500380" y="318237"/>
                </a:lnTo>
                <a:lnTo>
                  <a:pt x="504444" y="269748"/>
                </a:lnTo>
                <a:lnTo>
                  <a:pt x="500380" y="221258"/>
                </a:lnTo>
                <a:lnTo>
                  <a:pt x="488663" y="175621"/>
                </a:lnTo>
                <a:lnTo>
                  <a:pt x="470007" y="133598"/>
                </a:lnTo>
                <a:lnTo>
                  <a:pt x="445122" y="95950"/>
                </a:lnTo>
                <a:lnTo>
                  <a:pt x="414723" y="63439"/>
                </a:lnTo>
                <a:lnTo>
                  <a:pt x="379521" y="36827"/>
                </a:lnTo>
                <a:lnTo>
                  <a:pt x="340228" y="16875"/>
                </a:lnTo>
                <a:lnTo>
                  <a:pt x="297557" y="4345"/>
                </a:lnTo>
                <a:lnTo>
                  <a:pt x="252222" y="0"/>
                </a:lnTo>
                <a:close/>
              </a:path>
            </a:pathLst>
          </a:custGeom>
          <a:solidFill>
            <a:srgbClr val="1A7B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22185" y="4831841"/>
            <a:ext cx="504825" cy="539750"/>
          </a:xfrm>
          <a:custGeom>
            <a:avLst/>
            <a:gdLst/>
            <a:ahLst/>
            <a:cxnLst/>
            <a:rect l="l" t="t" r="r" b="b"/>
            <a:pathLst>
              <a:path w="504825" h="539750">
                <a:moveTo>
                  <a:pt x="0" y="269748"/>
                </a:moveTo>
                <a:lnTo>
                  <a:pt x="4063" y="221258"/>
                </a:lnTo>
                <a:lnTo>
                  <a:pt x="15780" y="175621"/>
                </a:lnTo>
                <a:lnTo>
                  <a:pt x="34436" y="133598"/>
                </a:lnTo>
                <a:lnTo>
                  <a:pt x="59321" y="95950"/>
                </a:lnTo>
                <a:lnTo>
                  <a:pt x="89720" y="63439"/>
                </a:lnTo>
                <a:lnTo>
                  <a:pt x="124922" y="36827"/>
                </a:lnTo>
                <a:lnTo>
                  <a:pt x="164215" y="16875"/>
                </a:lnTo>
                <a:lnTo>
                  <a:pt x="206886" y="4345"/>
                </a:lnTo>
                <a:lnTo>
                  <a:pt x="252222" y="0"/>
                </a:lnTo>
                <a:lnTo>
                  <a:pt x="297557" y="4345"/>
                </a:lnTo>
                <a:lnTo>
                  <a:pt x="340228" y="16875"/>
                </a:lnTo>
                <a:lnTo>
                  <a:pt x="379521" y="36827"/>
                </a:lnTo>
                <a:lnTo>
                  <a:pt x="414723" y="63439"/>
                </a:lnTo>
                <a:lnTo>
                  <a:pt x="445122" y="95950"/>
                </a:lnTo>
                <a:lnTo>
                  <a:pt x="470007" y="133598"/>
                </a:lnTo>
                <a:lnTo>
                  <a:pt x="488663" y="175621"/>
                </a:lnTo>
                <a:lnTo>
                  <a:pt x="500380" y="221258"/>
                </a:lnTo>
                <a:lnTo>
                  <a:pt x="504444" y="269748"/>
                </a:lnTo>
                <a:lnTo>
                  <a:pt x="500380" y="318237"/>
                </a:lnTo>
                <a:lnTo>
                  <a:pt x="488663" y="363874"/>
                </a:lnTo>
                <a:lnTo>
                  <a:pt x="470007" y="405897"/>
                </a:lnTo>
                <a:lnTo>
                  <a:pt x="445122" y="443545"/>
                </a:lnTo>
                <a:lnTo>
                  <a:pt x="414723" y="476056"/>
                </a:lnTo>
                <a:lnTo>
                  <a:pt x="379521" y="502668"/>
                </a:lnTo>
                <a:lnTo>
                  <a:pt x="340228" y="522620"/>
                </a:lnTo>
                <a:lnTo>
                  <a:pt x="297557" y="535150"/>
                </a:lnTo>
                <a:lnTo>
                  <a:pt x="252222" y="539496"/>
                </a:lnTo>
                <a:lnTo>
                  <a:pt x="206886" y="535150"/>
                </a:lnTo>
                <a:lnTo>
                  <a:pt x="164215" y="522620"/>
                </a:lnTo>
                <a:lnTo>
                  <a:pt x="124922" y="502668"/>
                </a:lnTo>
                <a:lnTo>
                  <a:pt x="89720" y="476056"/>
                </a:lnTo>
                <a:lnTo>
                  <a:pt x="59321" y="443545"/>
                </a:lnTo>
                <a:lnTo>
                  <a:pt x="34436" y="405897"/>
                </a:lnTo>
                <a:lnTo>
                  <a:pt x="15780" y="363874"/>
                </a:lnTo>
                <a:lnTo>
                  <a:pt x="4063" y="318237"/>
                </a:lnTo>
                <a:lnTo>
                  <a:pt x="0" y="269748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6973165" y="4943349"/>
            <a:ext cx="1993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MS PGothic"/>
                <a:cs typeface="MS PGothic"/>
              </a:rPr>
              <a:t>４</a:t>
            </a:r>
            <a:endParaRPr sz="2000">
              <a:latin typeface="MS PGothic"/>
              <a:cs typeface="MS PGothic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353710" y="1972395"/>
            <a:ext cx="4381500" cy="3753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4B5F23"/>
                </a:solidFill>
                <a:latin typeface="Microsoft JhengHei"/>
                <a:cs typeface="Microsoft JhengHei"/>
              </a:rPr>
              <a:t>回應新課綱課程特色</a:t>
            </a:r>
            <a:endParaRPr sz="2000">
              <a:latin typeface="Microsoft JhengHei"/>
              <a:cs typeface="Microsoft JhengHei"/>
            </a:endParaRPr>
          </a:p>
          <a:p>
            <a:pPr marL="130810" marR="388620" algn="just">
              <a:lnSpc>
                <a:spcPct val="100000"/>
              </a:lnSpc>
            </a:pPr>
            <a:r>
              <a:rPr sz="1600" spc="-5" dirty="0">
                <a:latin typeface="Microsoft JhengHei"/>
                <a:cs typeface="Microsoft JhengHei"/>
              </a:rPr>
              <a:t>學生修習各類課程所產生的課程學</a:t>
            </a:r>
            <a:r>
              <a:rPr sz="1600" spc="5" dirty="0">
                <a:latin typeface="Microsoft JhengHei"/>
                <a:cs typeface="Microsoft JhengHei"/>
              </a:rPr>
              <a:t>習</a:t>
            </a:r>
            <a:r>
              <a:rPr sz="1600" spc="-5" dirty="0">
                <a:latin typeface="Microsoft JhengHei"/>
                <a:cs typeface="Microsoft JhengHei"/>
              </a:rPr>
              <a:t>成果及 多元表現，是學生學習表現真實展</a:t>
            </a:r>
            <a:r>
              <a:rPr sz="1600" spc="5" dirty="0">
                <a:latin typeface="Microsoft JhengHei"/>
                <a:cs typeface="Microsoft JhengHei"/>
              </a:rPr>
              <a:t>現</a:t>
            </a:r>
            <a:r>
              <a:rPr sz="1600" spc="-5" dirty="0">
                <a:latin typeface="Microsoft JhengHei"/>
                <a:cs typeface="Microsoft JhengHei"/>
              </a:rPr>
              <a:t>，也是 學校課程實施成果的最好證明。</a:t>
            </a:r>
            <a:endParaRPr sz="16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2000" b="1" dirty="0">
                <a:solidFill>
                  <a:srgbClr val="E46C0A"/>
                </a:solidFill>
                <a:latin typeface="Microsoft JhengHei"/>
                <a:cs typeface="Microsoft JhengHei"/>
              </a:rPr>
              <a:t>呈現考試難以評量的學</a:t>
            </a:r>
            <a:r>
              <a:rPr sz="2000" b="1" spc="-15" dirty="0">
                <a:solidFill>
                  <a:srgbClr val="E46C0A"/>
                </a:solidFill>
                <a:latin typeface="Microsoft JhengHei"/>
                <a:cs typeface="Microsoft JhengHei"/>
              </a:rPr>
              <a:t>習</a:t>
            </a:r>
            <a:r>
              <a:rPr sz="2000" b="1" dirty="0">
                <a:solidFill>
                  <a:srgbClr val="E46C0A"/>
                </a:solidFill>
                <a:latin typeface="Microsoft JhengHei"/>
                <a:cs typeface="Microsoft JhengHei"/>
              </a:rPr>
              <a:t>成果</a:t>
            </a:r>
            <a:endParaRPr sz="2000">
              <a:latin typeface="Microsoft JhengHei"/>
              <a:cs typeface="Microsoft JhengHei"/>
            </a:endParaRPr>
          </a:p>
          <a:p>
            <a:pPr marL="104139" marR="508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Microsoft JhengHei"/>
                <a:cs typeface="Microsoft JhengHei"/>
              </a:rPr>
              <a:t>尊重個</a:t>
            </a:r>
            <a:r>
              <a:rPr sz="1600" spc="5" dirty="0">
                <a:latin typeface="Microsoft JhengHei"/>
                <a:cs typeface="Microsoft JhengHei"/>
              </a:rPr>
              <a:t>別</a:t>
            </a:r>
            <a:r>
              <a:rPr sz="1600" spc="-5" dirty="0">
                <a:latin typeface="Microsoft JhengHei"/>
                <a:cs typeface="Microsoft JhengHei"/>
              </a:rPr>
              <a:t>差異</a:t>
            </a:r>
            <a:r>
              <a:rPr sz="1600" spc="5" dirty="0">
                <a:latin typeface="Microsoft JhengHei"/>
                <a:cs typeface="Microsoft JhengHei"/>
              </a:rPr>
              <a:t>，</a:t>
            </a:r>
            <a:r>
              <a:rPr sz="1600" spc="-5" dirty="0">
                <a:latin typeface="Microsoft JhengHei"/>
                <a:cs typeface="Microsoft JhengHei"/>
              </a:rPr>
              <a:t>重視考</a:t>
            </a:r>
            <a:r>
              <a:rPr sz="1600" spc="5" dirty="0">
                <a:latin typeface="Microsoft JhengHei"/>
                <a:cs typeface="Microsoft JhengHei"/>
              </a:rPr>
              <a:t>試</a:t>
            </a:r>
            <a:r>
              <a:rPr sz="1600" spc="-5" dirty="0">
                <a:latin typeface="Microsoft JhengHei"/>
                <a:cs typeface="Microsoft JhengHei"/>
              </a:rPr>
              <a:t>成績</a:t>
            </a:r>
            <a:r>
              <a:rPr sz="1600" spc="5" dirty="0">
                <a:latin typeface="Microsoft JhengHei"/>
                <a:cs typeface="Microsoft JhengHei"/>
              </a:rPr>
              <a:t>以</a:t>
            </a:r>
            <a:r>
              <a:rPr sz="1600" spc="-5" dirty="0">
                <a:latin typeface="Microsoft JhengHei"/>
                <a:cs typeface="Microsoft JhengHei"/>
              </a:rPr>
              <a:t>外的學</a:t>
            </a:r>
            <a:r>
              <a:rPr sz="1600" spc="5" dirty="0">
                <a:latin typeface="Microsoft JhengHei"/>
                <a:cs typeface="Microsoft JhengHei"/>
              </a:rPr>
              <a:t>習</a:t>
            </a:r>
            <a:r>
              <a:rPr sz="1600" spc="-5" dirty="0">
                <a:latin typeface="Microsoft JhengHei"/>
                <a:cs typeface="Microsoft JhengHei"/>
              </a:rPr>
              <a:t>歷程， 呈現學生多元表現。</a:t>
            </a:r>
            <a:endParaRPr sz="1600">
              <a:latin typeface="Microsoft JhengHei"/>
              <a:cs typeface="Microsoft JhengHei"/>
            </a:endParaRPr>
          </a:p>
          <a:p>
            <a:pPr marL="24765">
              <a:lnSpc>
                <a:spcPct val="100000"/>
              </a:lnSpc>
              <a:spcBef>
                <a:spcPts val="170"/>
              </a:spcBef>
            </a:pPr>
            <a:r>
              <a:rPr sz="2000" b="1" dirty="0">
                <a:solidFill>
                  <a:srgbClr val="C00000"/>
                </a:solidFill>
                <a:latin typeface="Microsoft JhengHei"/>
                <a:cs typeface="Microsoft JhengHei"/>
              </a:rPr>
              <a:t>展現個人特色和適性學</a:t>
            </a:r>
            <a:r>
              <a:rPr sz="2000" b="1" spc="-15" dirty="0">
                <a:solidFill>
                  <a:srgbClr val="C00000"/>
                </a:solidFill>
                <a:latin typeface="Microsoft JhengHei"/>
                <a:cs typeface="Microsoft JhengHei"/>
              </a:rPr>
              <a:t>習</a:t>
            </a:r>
            <a:r>
              <a:rPr sz="2000" b="1" dirty="0">
                <a:solidFill>
                  <a:srgbClr val="C00000"/>
                </a:solidFill>
                <a:latin typeface="Microsoft JhengHei"/>
                <a:cs typeface="Microsoft JhengHei"/>
              </a:rPr>
              <a:t>軌跡</a:t>
            </a:r>
            <a:endParaRPr sz="2000">
              <a:latin typeface="Microsoft JhengHei"/>
              <a:cs typeface="Microsoft JhengHei"/>
            </a:endParaRPr>
          </a:p>
          <a:p>
            <a:pPr marL="116205" marR="403860" algn="just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Microsoft JhengHei"/>
                <a:cs typeface="Microsoft JhengHei"/>
              </a:rPr>
              <a:t>鼓勵學生定期紀錄並整理自己的學</a:t>
            </a:r>
            <a:r>
              <a:rPr sz="1600" spc="5" dirty="0">
                <a:latin typeface="Microsoft JhengHei"/>
                <a:cs typeface="Microsoft JhengHei"/>
              </a:rPr>
              <a:t>習</a:t>
            </a:r>
            <a:r>
              <a:rPr sz="1600" spc="-5" dirty="0">
                <a:latin typeface="Microsoft JhengHei"/>
                <a:cs typeface="Microsoft JhengHei"/>
              </a:rPr>
              <a:t>表現， 重質不重量，展現個人學習表現的</a:t>
            </a:r>
            <a:r>
              <a:rPr sz="1600" spc="5" dirty="0">
                <a:latin typeface="Microsoft JhengHei"/>
                <a:cs typeface="Microsoft JhengHei"/>
              </a:rPr>
              <a:t>特</a:t>
            </a:r>
            <a:r>
              <a:rPr sz="1600" spc="-5" dirty="0">
                <a:latin typeface="Microsoft JhengHei"/>
                <a:cs typeface="Microsoft JhengHei"/>
              </a:rPr>
              <a:t>色亮點 與學習軌跡。</a:t>
            </a:r>
            <a:endParaRPr sz="1600">
              <a:latin typeface="Microsoft JhengHei"/>
              <a:cs typeface="Microsoft JhengHei"/>
            </a:endParaRPr>
          </a:p>
          <a:p>
            <a:pPr marL="24765">
              <a:lnSpc>
                <a:spcPct val="100000"/>
              </a:lnSpc>
              <a:spcBef>
                <a:spcPts val="175"/>
              </a:spcBef>
            </a:pPr>
            <a:r>
              <a:rPr sz="2000" b="1" dirty="0">
                <a:solidFill>
                  <a:srgbClr val="0000FF"/>
                </a:solidFill>
                <a:latin typeface="Microsoft JhengHei"/>
                <a:cs typeface="Microsoft JhengHei"/>
              </a:rPr>
              <a:t>協助學生生涯探索及定</a:t>
            </a:r>
            <a:r>
              <a:rPr sz="2000" b="1" spc="-15" dirty="0">
                <a:solidFill>
                  <a:srgbClr val="0000FF"/>
                </a:solidFill>
                <a:latin typeface="Microsoft JhengHei"/>
                <a:cs typeface="Microsoft JhengHei"/>
              </a:rPr>
              <a:t>向</a:t>
            </a:r>
            <a:r>
              <a:rPr sz="2000" b="1" dirty="0">
                <a:solidFill>
                  <a:srgbClr val="0000FF"/>
                </a:solidFill>
                <a:latin typeface="Microsoft JhengHei"/>
                <a:cs typeface="Microsoft JhengHei"/>
              </a:rPr>
              <a:t>參考</a:t>
            </a:r>
            <a:endParaRPr sz="2000">
              <a:latin typeface="Microsoft JhengHei"/>
              <a:cs typeface="Microsoft JhengHei"/>
            </a:endParaRPr>
          </a:p>
          <a:p>
            <a:pPr marL="116205" marR="194945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Microsoft JhengHei"/>
                <a:cs typeface="Microsoft JhengHei"/>
              </a:rPr>
              <a:t>學生透過整理學習歷程檔案的過程</a:t>
            </a:r>
            <a:r>
              <a:rPr sz="1600" spc="5" dirty="0">
                <a:latin typeface="Microsoft JhengHei"/>
                <a:cs typeface="Microsoft JhengHei"/>
              </a:rPr>
              <a:t>中</a:t>
            </a:r>
            <a:r>
              <a:rPr sz="1600" spc="-5" dirty="0">
                <a:latin typeface="Microsoft JhengHei"/>
                <a:cs typeface="Microsoft JhengHei"/>
              </a:rPr>
              <a:t>，可以 及早思</a:t>
            </a:r>
            <a:r>
              <a:rPr sz="1600" spc="5" dirty="0">
                <a:latin typeface="Microsoft JhengHei"/>
                <a:cs typeface="Microsoft JhengHei"/>
              </a:rPr>
              <a:t>索</a:t>
            </a:r>
            <a:r>
              <a:rPr sz="1600" spc="-5" dirty="0">
                <a:latin typeface="Microsoft JhengHei"/>
                <a:cs typeface="Microsoft JhengHei"/>
              </a:rPr>
              <a:t>自我</a:t>
            </a:r>
            <a:r>
              <a:rPr sz="1600" spc="5" dirty="0">
                <a:latin typeface="Microsoft JhengHei"/>
                <a:cs typeface="Microsoft JhengHei"/>
              </a:rPr>
              <a:t>興</a:t>
            </a:r>
            <a:r>
              <a:rPr sz="1600" spc="-5" dirty="0">
                <a:latin typeface="Microsoft JhengHei"/>
                <a:cs typeface="Microsoft JhengHei"/>
              </a:rPr>
              <a:t>趣性向</a:t>
            </a:r>
            <a:r>
              <a:rPr sz="1600" spc="5" dirty="0">
                <a:latin typeface="Microsoft JhengHei"/>
                <a:cs typeface="Microsoft JhengHei"/>
              </a:rPr>
              <a:t>，</a:t>
            </a:r>
            <a:r>
              <a:rPr sz="1600" spc="-5" dirty="0">
                <a:latin typeface="Microsoft JhengHei"/>
                <a:cs typeface="Microsoft JhengHei"/>
              </a:rPr>
              <a:t>逐步</a:t>
            </a:r>
            <a:r>
              <a:rPr sz="1600" spc="5" dirty="0">
                <a:latin typeface="Microsoft JhengHei"/>
                <a:cs typeface="Microsoft JhengHei"/>
              </a:rPr>
              <a:t>釐</a:t>
            </a:r>
            <a:r>
              <a:rPr sz="1600" spc="-5" dirty="0">
                <a:latin typeface="Microsoft JhengHei"/>
                <a:cs typeface="Microsoft JhengHei"/>
              </a:rPr>
              <a:t>清生涯</a:t>
            </a:r>
            <a:r>
              <a:rPr sz="1600" spc="5" dirty="0">
                <a:latin typeface="Microsoft JhengHei"/>
                <a:cs typeface="Microsoft JhengHei"/>
              </a:rPr>
              <a:t>定</a:t>
            </a:r>
            <a:r>
              <a:rPr sz="1600" spc="-5" dirty="0">
                <a:latin typeface="Microsoft JhengHei"/>
                <a:cs typeface="Microsoft JhengHei"/>
              </a:rPr>
              <a:t>向。</a:t>
            </a:r>
            <a:endParaRPr sz="1600">
              <a:latin typeface="Microsoft JhengHei"/>
              <a:cs typeface="Microsoft JhengHe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6858000" y="1222247"/>
            <a:ext cx="4738114" cy="64465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865619" y="1226820"/>
            <a:ext cx="4718303" cy="72542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919721" y="1264158"/>
            <a:ext cx="4615180" cy="521334"/>
          </a:xfrm>
          <a:custGeom>
            <a:avLst/>
            <a:gdLst/>
            <a:ahLst/>
            <a:cxnLst/>
            <a:rect l="l" t="t" r="r" b="b"/>
            <a:pathLst>
              <a:path w="4615180" h="521335">
                <a:moveTo>
                  <a:pt x="0" y="0"/>
                </a:moveTo>
                <a:lnTo>
                  <a:pt x="4614672" y="0"/>
                </a:lnTo>
                <a:lnTo>
                  <a:pt x="4614672" y="521208"/>
                </a:lnTo>
                <a:lnTo>
                  <a:pt x="0" y="521208"/>
                </a:lnTo>
                <a:lnTo>
                  <a:pt x="0" y="0"/>
                </a:lnTo>
                <a:close/>
              </a:path>
            </a:pathLst>
          </a:custGeom>
          <a:solidFill>
            <a:srgbClr val="F79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919721" y="1264158"/>
            <a:ext cx="4615180" cy="521334"/>
          </a:xfrm>
          <a:custGeom>
            <a:avLst/>
            <a:gdLst/>
            <a:ahLst/>
            <a:cxnLst/>
            <a:rect l="l" t="t" r="r" b="b"/>
            <a:pathLst>
              <a:path w="4615180" h="521335">
                <a:moveTo>
                  <a:pt x="0" y="0"/>
                </a:moveTo>
                <a:lnTo>
                  <a:pt x="4614672" y="0"/>
                </a:lnTo>
                <a:lnTo>
                  <a:pt x="4614672" y="521208"/>
                </a:lnTo>
                <a:lnTo>
                  <a:pt x="0" y="52120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6919721" y="1319217"/>
            <a:ext cx="4615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08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一步一腳印，累積學習歷程紀錄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56" name="投影片編號版面配置區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0366-8AAF-45ED-8C3E-4928B8F408B4}" type="slidenum">
              <a:rPr lang="zh-TW" altLang="en-US" sz="5400" smtClean="0"/>
              <a:pPr/>
              <a:t>11</a:t>
            </a:fld>
            <a:endParaRPr lang="zh-TW" altLang="en-US" sz="5400" dirty="0"/>
          </a:p>
        </p:txBody>
      </p:sp>
      <p:sp>
        <p:nvSpPr>
          <p:cNvPr id="57" name="矩形 56"/>
          <p:cNvSpPr/>
          <p:nvPr/>
        </p:nvSpPr>
        <p:spPr>
          <a:xfrm>
            <a:off x="420315" y="1205439"/>
            <a:ext cx="2393183" cy="227613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矩形 57"/>
          <p:cNvSpPr/>
          <p:nvPr/>
        </p:nvSpPr>
        <p:spPr>
          <a:xfrm>
            <a:off x="2845608" y="1206098"/>
            <a:ext cx="2393183" cy="227613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矩形 58"/>
          <p:cNvSpPr/>
          <p:nvPr/>
        </p:nvSpPr>
        <p:spPr>
          <a:xfrm>
            <a:off x="436896" y="4198586"/>
            <a:ext cx="2393183" cy="227613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矩形 59"/>
          <p:cNvSpPr/>
          <p:nvPr/>
        </p:nvSpPr>
        <p:spPr>
          <a:xfrm>
            <a:off x="2876352" y="4198586"/>
            <a:ext cx="2393183" cy="227613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8199118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12192000" cy="2743200"/>
          </a:xfrm>
          <a:custGeom>
            <a:avLst/>
            <a:gdLst/>
            <a:ahLst/>
            <a:cxnLst/>
            <a:rect l="l" t="t" r="r" b="b"/>
            <a:pathLst>
              <a:path w="12192000" h="2743200">
                <a:moveTo>
                  <a:pt x="0" y="2743200"/>
                </a:moveTo>
                <a:lnTo>
                  <a:pt x="12192000" y="2743200"/>
                </a:lnTo>
                <a:lnTo>
                  <a:pt x="12192000" y="0"/>
                </a:lnTo>
                <a:lnTo>
                  <a:pt x="0" y="0"/>
                </a:lnTo>
                <a:lnTo>
                  <a:pt x="0" y="2743200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590544"/>
            <a:ext cx="12192000" cy="3267710"/>
          </a:xfrm>
          <a:custGeom>
            <a:avLst/>
            <a:gdLst/>
            <a:ahLst/>
            <a:cxnLst/>
            <a:rect l="l" t="t" r="r" b="b"/>
            <a:pathLst>
              <a:path w="12192000" h="3267709">
                <a:moveTo>
                  <a:pt x="0" y="3267455"/>
                </a:moveTo>
                <a:lnTo>
                  <a:pt x="12192000" y="3267455"/>
                </a:lnTo>
                <a:lnTo>
                  <a:pt x="12192000" y="0"/>
                </a:lnTo>
                <a:lnTo>
                  <a:pt x="0" y="0"/>
                </a:lnTo>
                <a:lnTo>
                  <a:pt x="0" y="3267455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743200"/>
            <a:ext cx="12192000" cy="847725"/>
          </a:xfrm>
          <a:custGeom>
            <a:avLst/>
            <a:gdLst/>
            <a:ahLst/>
            <a:cxnLst/>
            <a:rect l="l" t="t" r="r" b="b"/>
            <a:pathLst>
              <a:path w="12192000" h="847725">
                <a:moveTo>
                  <a:pt x="0" y="847344"/>
                </a:moveTo>
                <a:lnTo>
                  <a:pt x="12192000" y="847344"/>
                </a:lnTo>
                <a:lnTo>
                  <a:pt x="12192000" y="0"/>
                </a:lnTo>
                <a:lnTo>
                  <a:pt x="0" y="0"/>
                </a:lnTo>
                <a:lnTo>
                  <a:pt x="0" y="847344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7308" y="737064"/>
            <a:ext cx="2955290" cy="5207000"/>
          </a:xfrm>
          <a:custGeom>
            <a:avLst/>
            <a:gdLst/>
            <a:ahLst/>
            <a:cxnLst/>
            <a:rect l="l" t="t" r="r" b="b"/>
            <a:pathLst>
              <a:path w="2955290" h="5207000">
                <a:moveTo>
                  <a:pt x="1764930" y="5194300"/>
                </a:moveTo>
                <a:lnTo>
                  <a:pt x="1192761" y="5194300"/>
                </a:lnTo>
                <a:lnTo>
                  <a:pt x="1249052" y="5207000"/>
                </a:lnTo>
                <a:lnTo>
                  <a:pt x="1711957" y="5207000"/>
                </a:lnTo>
                <a:lnTo>
                  <a:pt x="1764930" y="5194300"/>
                </a:lnTo>
                <a:close/>
              </a:path>
              <a:path w="2955290" h="5207000">
                <a:moveTo>
                  <a:pt x="1867373" y="5181600"/>
                </a:moveTo>
                <a:lnTo>
                  <a:pt x="1084431" y="5181600"/>
                </a:lnTo>
                <a:lnTo>
                  <a:pt x="1137887" y="5194300"/>
                </a:lnTo>
                <a:lnTo>
                  <a:pt x="1816735" y="5194300"/>
                </a:lnTo>
                <a:lnTo>
                  <a:pt x="1867373" y="5181600"/>
                </a:lnTo>
                <a:close/>
              </a:path>
              <a:path w="2955290" h="5207000">
                <a:moveTo>
                  <a:pt x="1252728" y="3124199"/>
                </a:moveTo>
                <a:lnTo>
                  <a:pt x="0" y="3124199"/>
                </a:lnTo>
                <a:lnTo>
                  <a:pt x="44" y="3530600"/>
                </a:lnTo>
                <a:lnTo>
                  <a:pt x="267" y="3594100"/>
                </a:lnTo>
                <a:lnTo>
                  <a:pt x="1069" y="3657600"/>
                </a:lnTo>
                <a:lnTo>
                  <a:pt x="2406" y="3721100"/>
                </a:lnTo>
                <a:lnTo>
                  <a:pt x="4278" y="3784600"/>
                </a:lnTo>
                <a:lnTo>
                  <a:pt x="6684" y="3848100"/>
                </a:lnTo>
                <a:lnTo>
                  <a:pt x="9625" y="3911600"/>
                </a:lnTo>
                <a:lnTo>
                  <a:pt x="13102" y="3962400"/>
                </a:lnTo>
                <a:lnTo>
                  <a:pt x="17113" y="4025900"/>
                </a:lnTo>
                <a:lnTo>
                  <a:pt x="21659" y="4076700"/>
                </a:lnTo>
                <a:lnTo>
                  <a:pt x="26739" y="4127500"/>
                </a:lnTo>
                <a:lnTo>
                  <a:pt x="32355" y="4178300"/>
                </a:lnTo>
                <a:lnTo>
                  <a:pt x="38506" y="4229100"/>
                </a:lnTo>
                <a:lnTo>
                  <a:pt x="45191" y="4267200"/>
                </a:lnTo>
                <a:lnTo>
                  <a:pt x="52412" y="4305300"/>
                </a:lnTo>
                <a:lnTo>
                  <a:pt x="60168" y="4356100"/>
                </a:lnTo>
                <a:lnTo>
                  <a:pt x="68458" y="4394200"/>
                </a:lnTo>
                <a:lnTo>
                  <a:pt x="77284" y="4432300"/>
                </a:lnTo>
                <a:lnTo>
                  <a:pt x="86645" y="4457700"/>
                </a:lnTo>
                <a:lnTo>
                  <a:pt x="96541" y="4495800"/>
                </a:lnTo>
                <a:lnTo>
                  <a:pt x="106972" y="4521200"/>
                </a:lnTo>
                <a:lnTo>
                  <a:pt x="123442" y="4559300"/>
                </a:lnTo>
                <a:lnTo>
                  <a:pt x="142284" y="4610100"/>
                </a:lnTo>
                <a:lnTo>
                  <a:pt x="163500" y="4648200"/>
                </a:lnTo>
                <a:lnTo>
                  <a:pt x="187088" y="4686300"/>
                </a:lnTo>
                <a:lnTo>
                  <a:pt x="213049" y="4724400"/>
                </a:lnTo>
                <a:lnTo>
                  <a:pt x="241383" y="4749800"/>
                </a:lnTo>
                <a:lnTo>
                  <a:pt x="272091" y="4787900"/>
                </a:lnTo>
                <a:lnTo>
                  <a:pt x="305171" y="4826000"/>
                </a:lnTo>
                <a:lnTo>
                  <a:pt x="340624" y="4864100"/>
                </a:lnTo>
                <a:lnTo>
                  <a:pt x="378451" y="4889500"/>
                </a:lnTo>
                <a:lnTo>
                  <a:pt x="418651" y="4927600"/>
                </a:lnTo>
                <a:lnTo>
                  <a:pt x="461224" y="4953000"/>
                </a:lnTo>
                <a:lnTo>
                  <a:pt x="506171" y="4978400"/>
                </a:lnTo>
                <a:lnTo>
                  <a:pt x="553491" y="5016500"/>
                </a:lnTo>
                <a:lnTo>
                  <a:pt x="589941" y="5029200"/>
                </a:lnTo>
                <a:lnTo>
                  <a:pt x="627809" y="5054600"/>
                </a:lnTo>
                <a:lnTo>
                  <a:pt x="667094" y="5067300"/>
                </a:lnTo>
                <a:lnTo>
                  <a:pt x="707796" y="5092700"/>
                </a:lnTo>
                <a:lnTo>
                  <a:pt x="749915" y="5105400"/>
                </a:lnTo>
                <a:lnTo>
                  <a:pt x="838405" y="5130800"/>
                </a:lnTo>
                <a:lnTo>
                  <a:pt x="932564" y="5156200"/>
                </a:lnTo>
                <a:lnTo>
                  <a:pt x="1032391" y="5181600"/>
                </a:lnTo>
                <a:lnTo>
                  <a:pt x="1916843" y="5181600"/>
                </a:lnTo>
                <a:lnTo>
                  <a:pt x="2012280" y="5156200"/>
                </a:lnTo>
                <a:lnTo>
                  <a:pt x="2103047" y="5130800"/>
                </a:lnTo>
                <a:lnTo>
                  <a:pt x="2189144" y="5105400"/>
                </a:lnTo>
                <a:lnTo>
                  <a:pt x="2270571" y="5080000"/>
                </a:lnTo>
                <a:lnTo>
                  <a:pt x="2309533" y="5054600"/>
                </a:lnTo>
                <a:lnTo>
                  <a:pt x="2347328" y="5041900"/>
                </a:lnTo>
                <a:lnTo>
                  <a:pt x="2394155" y="5016500"/>
                </a:lnTo>
                <a:lnTo>
                  <a:pt x="2438958" y="4991100"/>
                </a:lnTo>
                <a:lnTo>
                  <a:pt x="2481736" y="4965700"/>
                </a:lnTo>
                <a:lnTo>
                  <a:pt x="2522490" y="4927600"/>
                </a:lnTo>
                <a:lnTo>
                  <a:pt x="2561218" y="4902200"/>
                </a:lnTo>
                <a:lnTo>
                  <a:pt x="2597921" y="4864100"/>
                </a:lnTo>
                <a:lnTo>
                  <a:pt x="2632600" y="4826000"/>
                </a:lnTo>
                <a:lnTo>
                  <a:pt x="2665254" y="4787900"/>
                </a:lnTo>
                <a:lnTo>
                  <a:pt x="2695882" y="4749800"/>
                </a:lnTo>
                <a:lnTo>
                  <a:pt x="2724486" y="4711700"/>
                </a:lnTo>
                <a:lnTo>
                  <a:pt x="2751065" y="4673600"/>
                </a:lnTo>
                <a:lnTo>
                  <a:pt x="2775618" y="4635500"/>
                </a:lnTo>
                <a:lnTo>
                  <a:pt x="2798147" y="4584700"/>
                </a:lnTo>
                <a:lnTo>
                  <a:pt x="2818650" y="4533900"/>
                </a:lnTo>
                <a:lnTo>
                  <a:pt x="2832634" y="4508500"/>
                </a:lnTo>
                <a:lnTo>
                  <a:pt x="2845862" y="4470400"/>
                </a:lnTo>
                <a:lnTo>
                  <a:pt x="2858334" y="4432300"/>
                </a:lnTo>
                <a:lnTo>
                  <a:pt x="1402830" y="4432300"/>
                </a:lnTo>
                <a:lnTo>
                  <a:pt x="1353896" y="4419600"/>
                </a:lnTo>
                <a:lnTo>
                  <a:pt x="1316782" y="4394200"/>
                </a:lnTo>
                <a:lnTo>
                  <a:pt x="1291488" y="4356100"/>
                </a:lnTo>
                <a:lnTo>
                  <a:pt x="1282406" y="4318000"/>
                </a:lnTo>
                <a:lnTo>
                  <a:pt x="1274534" y="4292600"/>
                </a:lnTo>
                <a:lnTo>
                  <a:pt x="1267872" y="4254500"/>
                </a:lnTo>
                <a:lnTo>
                  <a:pt x="1262421" y="4203700"/>
                </a:lnTo>
                <a:lnTo>
                  <a:pt x="1258180" y="4152900"/>
                </a:lnTo>
                <a:lnTo>
                  <a:pt x="1255151" y="4089400"/>
                </a:lnTo>
                <a:lnTo>
                  <a:pt x="1253333" y="4013200"/>
                </a:lnTo>
                <a:lnTo>
                  <a:pt x="1252728" y="3937000"/>
                </a:lnTo>
                <a:lnTo>
                  <a:pt x="1252728" y="3124199"/>
                </a:lnTo>
                <a:close/>
              </a:path>
              <a:path w="2955290" h="5207000">
                <a:moveTo>
                  <a:pt x="2832352" y="774699"/>
                </a:moveTo>
                <a:lnTo>
                  <a:pt x="1532680" y="774699"/>
                </a:lnTo>
                <a:lnTo>
                  <a:pt x="1578708" y="787399"/>
                </a:lnTo>
                <a:lnTo>
                  <a:pt x="1617177" y="812799"/>
                </a:lnTo>
                <a:lnTo>
                  <a:pt x="1648091" y="850899"/>
                </a:lnTo>
                <a:lnTo>
                  <a:pt x="1674665" y="914399"/>
                </a:lnTo>
                <a:lnTo>
                  <a:pt x="1684630" y="952499"/>
                </a:lnTo>
                <a:lnTo>
                  <a:pt x="1692381" y="1003299"/>
                </a:lnTo>
                <a:lnTo>
                  <a:pt x="1697917" y="1066799"/>
                </a:lnTo>
                <a:lnTo>
                  <a:pt x="1701238" y="1130299"/>
                </a:lnTo>
                <a:lnTo>
                  <a:pt x="1702346" y="1206499"/>
                </a:lnTo>
                <a:lnTo>
                  <a:pt x="1702346" y="1485899"/>
                </a:lnTo>
                <a:lnTo>
                  <a:pt x="1701397" y="1549399"/>
                </a:lnTo>
                <a:lnTo>
                  <a:pt x="1698551" y="1612899"/>
                </a:lnTo>
                <a:lnTo>
                  <a:pt x="1693806" y="1663699"/>
                </a:lnTo>
                <a:lnTo>
                  <a:pt x="1687163" y="1714499"/>
                </a:lnTo>
                <a:lnTo>
                  <a:pt x="1678621" y="1765299"/>
                </a:lnTo>
                <a:lnTo>
                  <a:pt x="1668180" y="1803399"/>
                </a:lnTo>
                <a:lnTo>
                  <a:pt x="1655838" y="1841499"/>
                </a:lnTo>
                <a:lnTo>
                  <a:pt x="1628897" y="1892299"/>
                </a:lnTo>
                <a:lnTo>
                  <a:pt x="1594592" y="1930399"/>
                </a:lnTo>
                <a:lnTo>
                  <a:pt x="1552925" y="1968499"/>
                </a:lnTo>
                <a:lnTo>
                  <a:pt x="1503895" y="1993899"/>
                </a:lnTo>
                <a:lnTo>
                  <a:pt x="1454284" y="1993899"/>
                </a:lnTo>
                <a:lnTo>
                  <a:pt x="1421021" y="2006599"/>
                </a:lnTo>
                <a:lnTo>
                  <a:pt x="1337581" y="2006599"/>
                </a:lnTo>
                <a:lnTo>
                  <a:pt x="1287404" y="2019299"/>
                </a:lnTo>
                <a:lnTo>
                  <a:pt x="951953" y="2019299"/>
                </a:lnTo>
                <a:lnTo>
                  <a:pt x="951953" y="2755899"/>
                </a:lnTo>
                <a:lnTo>
                  <a:pt x="1206465" y="2755899"/>
                </a:lnTo>
                <a:lnTo>
                  <a:pt x="1258155" y="2768599"/>
                </a:lnTo>
                <a:lnTo>
                  <a:pt x="1305070" y="2768599"/>
                </a:lnTo>
                <a:lnTo>
                  <a:pt x="1347210" y="2781299"/>
                </a:lnTo>
                <a:lnTo>
                  <a:pt x="1384575" y="2781299"/>
                </a:lnTo>
                <a:lnTo>
                  <a:pt x="1417165" y="2793999"/>
                </a:lnTo>
                <a:lnTo>
                  <a:pt x="1444980" y="2793999"/>
                </a:lnTo>
                <a:lnTo>
                  <a:pt x="1493355" y="2819399"/>
                </a:lnTo>
                <a:lnTo>
                  <a:pt x="1536768" y="2844799"/>
                </a:lnTo>
                <a:lnTo>
                  <a:pt x="1575218" y="2882899"/>
                </a:lnTo>
                <a:lnTo>
                  <a:pt x="1608706" y="2920999"/>
                </a:lnTo>
                <a:lnTo>
                  <a:pt x="1637233" y="2971799"/>
                </a:lnTo>
                <a:lnTo>
                  <a:pt x="1650898" y="3009899"/>
                </a:lnTo>
                <a:lnTo>
                  <a:pt x="1662956" y="3035299"/>
                </a:lnTo>
                <a:lnTo>
                  <a:pt x="1673407" y="3086099"/>
                </a:lnTo>
                <a:lnTo>
                  <a:pt x="1682249" y="3124199"/>
                </a:lnTo>
                <a:lnTo>
                  <a:pt x="1689484" y="3174999"/>
                </a:lnTo>
                <a:lnTo>
                  <a:pt x="1695111" y="3225799"/>
                </a:lnTo>
                <a:lnTo>
                  <a:pt x="1699130" y="3276600"/>
                </a:lnTo>
                <a:lnTo>
                  <a:pt x="1701542" y="3340100"/>
                </a:lnTo>
                <a:lnTo>
                  <a:pt x="1702346" y="3390900"/>
                </a:lnTo>
                <a:lnTo>
                  <a:pt x="1702346" y="3746500"/>
                </a:lnTo>
                <a:lnTo>
                  <a:pt x="1702023" y="3822700"/>
                </a:lnTo>
                <a:lnTo>
                  <a:pt x="1701054" y="3886200"/>
                </a:lnTo>
                <a:lnTo>
                  <a:pt x="1699440" y="3962400"/>
                </a:lnTo>
                <a:lnTo>
                  <a:pt x="1697180" y="4013200"/>
                </a:lnTo>
                <a:lnTo>
                  <a:pt x="1694274" y="4076700"/>
                </a:lnTo>
                <a:lnTo>
                  <a:pt x="1690722" y="4127500"/>
                </a:lnTo>
                <a:lnTo>
                  <a:pt x="1686524" y="4165600"/>
                </a:lnTo>
                <a:lnTo>
                  <a:pt x="1681679" y="4216400"/>
                </a:lnTo>
                <a:lnTo>
                  <a:pt x="1676189" y="4254500"/>
                </a:lnTo>
                <a:lnTo>
                  <a:pt x="1663268" y="4305300"/>
                </a:lnTo>
                <a:lnTo>
                  <a:pt x="1633262" y="4368800"/>
                </a:lnTo>
                <a:lnTo>
                  <a:pt x="1602748" y="4394200"/>
                </a:lnTo>
                <a:lnTo>
                  <a:pt x="1564298" y="4419600"/>
                </a:lnTo>
                <a:lnTo>
                  <a:pt x="1517910" y="4432300"/>
                </a:lnTo>
                <a:lnTo>
                  <a:pt x="2858334" y="4432300"/>
                </a:lnTo>
                <a:lnTo>
                  <a:pt x="2870050" y="4381500"/>
                </a:lnTo>
                <a:lnTo>
                  <a:pt x="2881010" y="4343400"/>
                </a:lnTo>
                <a:lnTo>
                  <a:pt x="2891215" y="4305300"/>
                </a:lnTo>
                <a:lnTo>
                  <a:pt x="2900663" y="4254500"/>
                </a:lnTo>
                <a:lnTo>
                  <a:pt x="2909356" y="4216400"/>
                </a:lnTo>
                <a:lnTo>
                  <a:pt x="2917292" y="4165600"/>
                </a:lnTo>
                <a:lnTo>
                  <a:pt x="2924473" y="4114800"/>
                </a:lnTo>
                <a:lnTo>
                  <a:pt x="2930898" y="4064000"/>
                </a:lnTo>
                <a:lnTo>
                  <a:pt x="2936567" y="4013200"/>
                </a:lnTo>
                <a:lnTo>
                  <a:pt x="2941480" y="3962400"/>
                </a:lnTo>
                <a:lnTo>
                  <a:pt x="2945638" y="3911600"/>
                </a:lnTo>
                <a:lnTo>
                  <a:pt x="2949039" y="3848100"/>
                </a:lnTo>
                <a:lnTo>
                  <a:pt x="2951685" y="3797300"/>
                </a:lnTo>
                <a:lnTo>
                  <a:pt x="2953575" y="3733800"/>
                </a:lnTo>
                <a:lnTo>
                  <a:pt x="2954708" y="3670300"/>
                </a:lnTo>
                <a:lnTo>
                  <a:pt x="2955086" y="3606800"/>
                </a:lnTo>
                <a:lnTo>
                  <a:pt x="2954770" y="3530600"/>
                </a:lnTo>
                <a:lnTo>
                  <a:pt x="2953821" y="3467100"/>
                </a:lnTo>
                <a:lnTo>
                  <a:pt x="2952239" y="3390900"/>
                </a:lnTo>
                <a:lnTo>
                  <a:pt x="2950024" y="3327400"/>
                </a:lnTo>
                <a:lnTo>
                  <a:pt x="2947177" y="3263900"/>
                </a:lnTo>
                <a:lnTo>
                  <a:pt x="2943696" y="3200399"/>
                </a:lnTo>
                <a:lnTo>
                  <a:pt x="2939583" y="3136899"/>
                </a:lnTo>
                <a:lnTo>
                  <a:pt x="2934837" y="3086099"/>
                </a:lnTo>
                <a:lnTo>
                  <a:pt x="2929459" y="3022599"/>
                </a:lnTo>
                <a:lnTo>
                  <a:pt x="2923447" y="2971799"/>
                </a:lnTo>
                <a:lnTo>
                  <a:pt x="2916803" y="2920999"/>
                </a:lnTo>
                <a:lnTo>
                  <a:pt x="2909526" y="2882899"/>
                </a:lnTo>
                <a:lnTo>
                  <a:pt x="2901616" y="2832099"/>
                </a:lnTo>
                <a:lnTo>
                  <a:pt x="2893073" y="2793999"/>
                </a:lnTo>
                <a:lnTo>
                  <a:pt x="2883897" y="2755899"/>
                </a:lnTo>
                <a:lnTo>
                  <a:pt x="2874088" y="2717799"/>
                </a:lnTo>
                <a:lnTo>
                  <a:pt x="2863647" y="2692399"/>
                </a:lnTo>
                <a:lnTo>
                  <a:pt x="2852572" y="2654299"/>
                </a:lnTo>
                <a:lnTo>
                  <a:pt x="2828525" y="2603499"/>
                </a:lnTo>
                <a:lnTo>
                  <a:pt x="2788976" y="2539999"/>
                </a:lnTo>
                <a:lnTo>
                  <a:pt x="2759992" y="2514599"/>
                </a:lnTo>
                <a:lnTo>
                  <a:pt x="2728598" y="2476499"/>
                </a:lnTo>
                <a:lnTo>
                  <a:pt x="2694796" y="2438399"/>
                </a:lnTo>
                <a:lnTo>
                  <a:pt x="2658586" y="2412999"/>
                </a:lnTo>
                <a:lnTo>
                  <a:pt x="2619966" y="2387599"/>
                </a:lnTo>
                <a:lnTo>
                  <a:pt x="2578938" y="2349499"/>
                </a:lnTo>
                <a:lnTo>
                  <a:pt x="2535501" y="2336799"/>
                </a:lnTo>
                <a:lnTo>
                  <a:pt x="2489655" y="2311399"/>
                </a:lnTo>
                <a:lnTo>
                  <a:pt x="2441400" y="2285999"/>
                </a:lnTo>
                <a:lnTo>
                  <a:pt x="2390736" y="2273299"/>
                </a:lnTo>
                <a:lnTo>
                  <a:pt x="2441734" y="2235199"/>
                </a:lnTo>
                <a:lnTo>
                  <a:pt x="2489861" y="2209799"/>
                </a:lnTo>
                <a:lnTo>
                  <a:pt x="2535117" y="2184399"/>
                </a:lnTo>
                <a:lnTo>
                  <a:pt x="2577504" y="2146299"/>
                </a:lnTo>
                <a:lnTo>
                  <a:pt x="2617020" y="2120899"/>
                </a:lnTo>
                <a:lnTo>
                  <a:pt x="2653666" y="2095499"/>
                </a:lnTo>
                <a:lnTo>
                  <a:pt x="2687442" y="2057399"/>
                </a:lnTo>
                <a:lnTo>
                  <a:pt x="2718348" y="2031999"/>
                </a:lnTo>
                <a:lnTo>
                  <a:pt x="2746384" y="1993899"/>
                </a:lnTo>
                <a:lnTo>
                  <a:pt x="2771551" y="1955799"/>
                </a:lnTo>
                <a:lnTo>
                  <a:pt x="2793847" y="1930399"/>
                </a:lnTo>
                <a:lnTo>
                  <a:pt x="2812171" y="1892299"/>
                </a:lnTo>
                <a:lnTo>
                  <a:pt x="2828901" y="1854199"/>
                </a:lnTo>
                <a:lnTo>
                  <a:pt x="2844039" y="1816099"/>
                </a:lnTo>
                <a:lnTo>
                  <a:pt x="2857583" y="1777999"/>
                </a:lnTo>
                <a:lnTo>
                  <a:pt x="2869535" y="1727199"/>
                </a:lnTo>
                <a:lnTo>
                  <a:pt x="2879893" y="1676399"/>
                </a:lnTo>
                <a:lnTo>
                  <a:pt x="2888658" y="1625599"/>
                </a:lnTo>
                <a:lnTo>
                  <a:pt x="2895829" y="1574799"/>
                </a:lnTo>
                <a:lnTo>
                  <a:pt x="2901407" y="1511299"/>
                </a:lnTo>
                <a:lnTo>
                  <a:pt x="2905391" y="1447799"/>
                </a:lnTo>
                <a:lnTo>
                  <a:pt x="2907782" y="1384299"/>
                </a:lnTo>
                <a:lnTo>
                  <a:pt x="2908579" y="1320799"/>
                </a:lnTo>
                <a:lnTo>
                  <a:pt x="2907855" y="1257299"/>
                </a:lnTo>
                <a:lnTo>
                  <a:pt x="2905682" y="1206499"/>
                </a:lnTo>
                <a:lnTo>
                  <a:pt x="2902061" y="1142999"/>
                </a:lnTo>
                <a:lnTo>
                  <a:pt x="2896991" y="1092199"/>
                </a:lnTo>
                <a:lnTo>
                  <a:pt x="2890473" y="1041399"/>
                </a:lnTo>
                <a:lnTo>
                  <a:pt x="2882506" y="977899"/>
                </a:lnTo>
                <a:lnTo>
                  <a:pt x="2873091" y="927099"/>
                </a:lnTo>
                <a:lnTo>
                  <a:pt x="2862227" y="888999"/>
                </a:lnTo>
                <a:lnTo>
                  <a:pt x="2849915" y="838199"/>
                </a:lnTo>
                <a:lnTo>
                  <a:pt x="2836154" y="787399"/>
                </a:lnTo>
                <a:lnTo>
                  <a:pt x="2832352" y="774699"/>
                </a:lnTo>
                <a:close/>
              </a:path>
              <a:path w="2955290" h="5207000">
                <a:moveTo>
                  <a:pt x="2078011" y="63499"/>
                </a:moveTo>
                <a:lnTo>
                  <a:pt x="707570" y="63499"/>
                </a:lnTo>
                <a:lnTo>
                  <a:pt x="662473" y="88899"/>
                </a:lnTo>
                <a:lnTo>
                  <a:pt x="618977" y="101599"/>
                </a:lnTo>
                <a:lnTo>
                  <a:pt x="577084" y="114299"/>
                </a:lnTo>
                <a:lnTo>
                  <a:pt x="536792" y="126999"/>
                </a:lnTo>
                <a:lnTo>
                  <a:pt x="498101" y="139699"/>
                </a:lnTo>
                <a:lnTo>
                  <a:pt x="461013" y="165099"/>
                </a:lnTo>
                <a:lnTo>
                  <a:pt x="425526" y="177799"/>
                </a:lnTo>
                <a:lnTo>
                  <a:pt x="391641" y="203199"/>
                </a:lnTo>
                <a:lnTo>
                  <a:pt x="359357" y="228599"/>
                </a:lnTo>
                <a:lnTo>
                  <a:pt x="328676" y="241299"/>
                </a:lnTo>
                <a:lnTo>
                  <a:pt x="299475" y="266699"/>
                </a:lnTo>
                <a:lnTo>
                  <a:pt x="271634" y="292099"/>
                </a:lnTo>
                <a:lnTo>
                  <a:pt x="245150" y="330199"/>
                </a:lnTo>
                <a:lnTo>
                  <a:pt x="220024" y="355599"/>
                </a:lnTo>
                <a:lnTo>
                  <a:pt x="173846" y="419099"/>
                </a:lnTo>
                <a:lnTo>
                  <a:pt x="152795" y="457199"/>
                </a:lnTo>
                <a:lnTo>
                  <a:pt x="133102" y="495299"/>
                </a:lnTo>
                <a:lnTo>
                  <a:pt x="114766" y="533399"/>
                </a:lnTo>
                <a:lnTo>
                  <a:pt x="97789" y="571499"/>
                </a:lnTo>
                <a:lnTo>
                  <a:pt x="82170" y="622299"/>
                </a:lnTo>
                <a:lnTo>
                  <a:pt x="67909" y="660399"/>
                </a:lnTo>
                <a:lnTo>
                  <a:pt x="55006" y="711199"/>
                </a:lnTo>
                <a:lnTo>
                  <a:pt x="43462" y="761999"/>
                </a:lnTo>
                <a:lnTo>
                  <a:pt x="33275" y="812799"/>
                </a:lnTo>
                <a:lnTo>
                  <a:pt x="24447" y="863599"/>
                </a:lnTo>
                <a:lnTo>
                  <a:pt x="16977" y="914399"/>
                </a:lnTo>
                <a:lnTo>
                  <a:pt x="10865" y="977899"/>
                </a:lnTo>
                <a:lnTo>
                  <a:pt x="6111" y="1028699"/>
                </a:lnTo>
                <a:lnTo>
                  <a:pt x="2716" y="1092199"/>
                </a:lnTo>
                <a:lnTo>
                  <a:pt x="679" y="1155699"/>
                </a:lnTo>
                <a:lnTo>
                  <a:pt x="0" y="1219199"/>
                </a:lnTo>
                <a:lnTo>
                  <a:pt x="0" y="1650999"/>
                </a:lnTo>
                <a:lnTo>
                  <a:pt x="1252728" y="1650999"/>
                </a:lnTo>
                <a:lnTo>
                  <a:pt x="1252728" y="1231899"/>
                </a:lnTo>
                <a:lnTo>
                  <a:pt x="1253479" y="1168399"/>
                </a:lnTo>
                <a:lnTo>
                  <a:pt x="1255732" y="1104899"/>
                </a:lnTo>
                <a:lnTo>
                  <a:pt x="1259488" y="1041399"/>
                </a:lnTo>
                <a:lnTo>
                  <a:pt x="1264746" y="990599"/>
                </a:lnTo>
                <a:lnTo>
                  <a:pt x="1271507" y="952499"/>
                </a:lnTo>
                <a:lnTo>
                  <a:pt x="1279768" y="914399"/>
                </a:lnTo>
                <a:lnTo>
                  <a:pt x="1300797" y="863599"/>
                </a:lnTo>
                <a:lnTo>
                  <a:pt x="1329963" y="825499"/>
                </a:lnTo>
                <a:lnTo>
                  <a:pt x="1369399" y="787399"/>
                </a:lnTo>
                <a:lnTo>
                  <a:pt x="1419108" y="774699"/>
                </a:lnTo>
                <a:lnTo>
                  <a:pt x="2832352" y="774699"/>
                </a:lnTo>
                <a:lnTo>
                  <a:pt x="2820945" y="736599"/>
                </a:lnTo>
                <a:lnTo>
                  <a:pt x="2804288" y="698499"/>
                </a:lnTo>
                <a:lnTo>
                  <a:pt x="2786181" y="647699"/>
                </a:lnTo>
                <a:lnTo>
                  <a:pt x="2766627" y="609599"/>
                </a:lnTo>
                <a:lnTo>
                  <a:pt x="2745624" y="571499"/>
                </a:lnTo>
                <a:lnTo>
                  <a:pt x="2723172" y="520699"/>
                </a:lnTo>
                <a:lnTo>
                  <a:pt x="2699272" y="482599"/>
                </a:lnTo>
                <a:lnTo>
                  <a:pt x="2673923" y="444499"/>
                </a:lnTo>
                <a:lnTo>
                  <a:pt x="2647126" y="419099"/>
                </a:lnTo>
                <a:lnTo>
                  <a:pt x="2618881" y="380999"/>
                </a:lnTo>
                <a:lnTo>
                  <a:pt x="2589187" y="342899"/>
                </a:lnTo>
                <a:lnTo>
                  <a:pt x="2536639" y="292099"/>
                </a:lnTo>
                <a:lnTo>
                  <a:pt x="2507806" y="266699"/>
                </a:lnTo>
                <a:lnTo>
                  <a:pt x="2477266" y="241299"/>
                </a:lnTo>
                <a:lnTo>
                  <a:pt x="2445020" y="228599"/>
                </a:lnTo>
                <a:lnTo>
                  <a:pt x="2411067" y="203199"/>
                </a:lnTo>
                <a:lnTo>
                  <a:pt x="2375407" y="177799"/>
                </a:lnTo>
                <a:lnTo>
                  <a:pt x="2338042" y="165099"/>
                </a:lnTo>
                <a:lnTo>
                  <a:pt x="2298969" y="139699"/>
                </a:lnTo>
                <a:lnTo>
                  <a:pt x="2258191" y="126999"/>
                </a:lnTo>
                <a:lnTo>
                  <a:pt x="2215706" y="114299"/>
                </a:lnTo>
                <a:lnTo>
                  <a:pt x="2171514" y="101599"/>
                </a:lnTo>
                <a:lnTo>
                  <a:pt x="2125616" y="76199"/>
                </a:lnTo>
                <a:lnTo>
                  <a:pt x="2078011" y="63499"/>
                </a:lnTo>
                <a:close/>
              </a:path>
              <a:path w="2955290" h="5207000">
                <a:moveTo>
                  <a:pt x="1870529" y="25399"/>
                </a:moveTo>
                <a:lnTo>
                  <a:pt x="903974" y="25399"/>
                </a:lnTo>
                <a:lnTo>
                  <a:pt x="852470" y="38099"/>
                </a:lnTo>
                <a:lnTo>
                  <a:pt x="754268" y="63499"/>
                </a:lnTo>
                <a:lnTo>
                  <a:pt x="2028701" y="63499"/>
                </a:lnTo>
                <a:lnTo>
                  <a:pt x="1924959" y="38099"/>
                </a:lnTo>
                <a:lnTo>
                  <a:pt x="1870529" y="25399"/>
                </a:lnTo>
                <a:close/>
              </a:path>
              <a:path w="2955290" h="5207000">
                <a:moveTo>
                  <a:pt x="1756550" y="12699"/>
                </a:moveTo>
                <a:lnTo>
                  <a:pt x="1011786" y="12699"/>
                </a:lnTo>
                <a:lnTo>
                  <a:pt x="957079" y="25399"/>
                </a:lnTo>
                <a:lnTo>
                  <a:pt x="1814393" y="25399"/>
                </a:lnTo>
                <a:lnTo>
                  <a:pt x="1756550" y="12699"/>
                </a:lnTo>
                <a:close/>
              </a:path>
              <a:path w="2955290" h="5207000">
                <a:moveTo>
                  <a:pt x="1635744" y="0"/>
                </a:moveTo>
                <a:lnTo>
                  <a:pt x="1126003" y="0"/>
                </a:lnTo>
                <a:lnTo>
                  <a:pt x="1068094" y="12699"/>
                </a:lnTo>
                <a:lnTo>
                  <a:pt x="1697000" y="12699"/>
                </a:lnTo>
                <a:lnTo>
                  <a:pt x="16357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18674" y="2805155"/>
            <a:ext cx="6165850" cy="6769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250" spc="20" dirty="0">
                <a:solidFill>
                  <a:srgbClr val="FFFFFF"/>
                </a:solidFill>
                <a:latin typeface="Microsoft YaHei"/>
                <a:cs typeface="Microsoft YaHei"/>
              </a:rPr>
              <a:t>學生學習</a:t>
            </a:r>
            <a:r>
              <a:rPr sz="4250" spc="5" dirty="0">
                <a:solidFill>
                  <a:srgbClr val="FFFFFF"/>
                </a:solidFill>
                <a:latin typeface="Microsoft YaHei"/>
                <a:cs typeface="Microsoft YaHei"/>
              </a:rPr>
              <a:t>歷程檔</a:t>
            </a:r>
            <a:r>
              <a:rPr sz="4250" spc="20" dirty="0">
                <a:solidFill>
                  <a:srgbClr val="FFFFFF"/>
                </a:solidFill>
                <a:latin typeface="Microsoft YaHei"/>
                <a:cs typeface="Microsoft YaHei"/>
              </a:rPr>
              <a:t>案</a:t>
            </a:r>
            <a:r>
              <a:rPr sz="4250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4250" spc="20" dirty="0">
                <a:solidFill>
                  <a:srgbClr val="FFFFFF"/>
                </a:solidFill>
                <a:latin typeface="Microsoft YaHei"/>
                <a:cs typeface="Microsoft YaHei"/>
              </a:rPr>
              <a:t>認</a:t>
            </a:r>
            <a:r>
              <a:rPr sz="4250" spc="5" dirty="0">
                <a:solidFill>
                  <a:srgbClr val="FFFFFF"/>
                </a:solidFill>
                <a:latin typeface="Microsoft YaHei"/>
                <a:cs typeface="Microsoft YaHei"/>
              </a:rPr>
              <a:t>識篇</a:t>
            </a:r>
            <a:endParaRPr sz="4250">
              <a:latin typeface="Microsoft YaHei"/>
              <a:cs typeface="Microsoft YaHe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51784" y="4005064"/>
            <a:ext cx="8040216" cy="1207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85800">
              <a:lnSpc>
                <a:spcPct val="120000"/>
              </a:lnSpc>
              <a:spcBef>
                <a:spcPts val="100"/>
              </a:spcBef>
            </a:pPr>
            <a:r>
              <a:rPr sz="3200" b="1" dirty="0">
                <a:latin typeface="Microsoft YaHei"/>
                <a:cs typeface="Microsoft YaHei"/>
              </a:rPr>
              <a:t>學生學習歷程檔案蒐集哪些資料？ </a:t>
            </a:r>
            <a:endParaRPr lang="en-US" sz="3200" b="1" dirty="0" smtClean="0">
              <a:latin typeface="Microsoft YaHei"/>
              <a:cs typeface="Microsoft YaHei"/>
            </a:endParaRPr>
          </a:p>
          <a:p>
            <a:pPr marL="12700" marR="5080" indent="685800">
              <a:lnSpc>
                <a:spcPct val="120000"/>
              </a:lnSpc>
              <a:spcBef>
                <a:spcPts val="100"/>
              </a:spcBef>
            </a:pPr>
            <a:r>
              <a:rPr sz="3200" b="1" dirty="0" err="1" smtClean="0">
                <a:latin typeface="Microsoft YaHei"/>
                <a:cs typeface="Microsoft YaHei"/>
              </a:rPr>
              <a:t>我的學習歷程檔案是怎樣被蒐集保存的</a:t>
            </a:r>
            <a:r>
              <a:rPr sz="3200" b="1" dirty="0">
                <a:latin typeface="Microsoft YaHei"/>
                <a:cs typeface="Microsoft YaHei"/>
              </a:rPr>
              <a:t>？</a:t>
            </a:r>
          </a:p>
        </p:txBody>
      </p:sp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0366-8AAF-45ED-8C3E-4928B8F408B4}" type="slidenum">
              <a:rPr lang="zh-TW" altLang="en-US" sz="5400" smtClean="0"/>
              <a:pPr/>
              <a:t>12</a:t>
            </a:fld>
            <a:endParaRPr lang="zh-TW" altLang="en-US" sz="5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58" y="6617207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0792"/>
                </a:lnTo>
              </a:path>
            </a:pathLst>
          </a:custGeom>
          <a:ln w="60972">
            <a:solidFill>
              <a:srgbClr val="1A7B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66804" y="6617207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0792"/>
                </a:lnTo>
              </a:path>
            </a:pathLst>
          </a:custGeom>
          <a:ln w="60959">
            <a:solidFill>
              <a:srgbClr val="1A7B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944" y="908303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521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74065" y="273931"/>
            <a:ext cx="60001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000000"/>
                </a:solidFill>
                <a:latin typeface="Microsoft YaHei"/>
                <a:cs typeface="Microsoft YaHei"/>
              </a:rPr>
              <a:t>學生學習歷程檔案</a:t>
            </a:r>
            <a:r>
              <a:rPr sz="3200" b="1" dirty="0">
                <a:solidFill>
                  <a:srgbClr val="0000FF"/>
                </a:solidFill>
                <a:latin typeface="Microsoft YaHei"/>
                <a:cs typeface="Microsoft YaHei"/>
              </a:rPr>
              <a:t>蒐集</a:t>
            </a:r>
            <a:r>
              <a:rPr sz="3200" b="1" spc="-15" dirty="0">
                <a:solidFill>
                  <a:srgbClr val="0000FF"/>
                </a:solidFill>
                <a:latin typeface="Microsoft YaHei"/>
                <a:cs typeface="Microsoft YaHei"/>
              </a:rPr>
              <a:t>那</a:t>
            </a:r>
            <a:r>
              <a:rPr sz="3200" b="1" dirty="0">
                <a:solidFill>
                  <a:srgbClr val="0000FF"/>
                </a:solidFill>
                <a:latin typeface="Microsoft YaHei"/>
                <a:cs typeface="Microsoft YaHei"/>
              </a:rPr>
              <a:t>些資</a:t>
            </a:r>
            <a:r>
              <a:rPr sz="3200" b="1" spc="515" dirty="0">
                <a:solidFill>
                  <a:srgbClr val="0000FF"/>
                </a:solidFill>
                <a:latin typeface="Microsoft YaHei"/>
                <a:cs typeface="Microsoft YaHei"/>
              </a:rPr>
              <a:t>料</a:t>
            </a:r>
            <a:r>
              <a:rPr sz="3200" b="1" dirty="0">
                <a:solidFill>
                  <a:srgbClr val="0000FF"/>
                </a:solidFill>
                <a:latin typeface="Impact"/>
                <a:cs typeface="Impact"/>
              </a:rPr>
              <a:t>?</a:t>
            </a:r>
            <a:endParaRPr sz="3200">
              <a:latin typeface="Impact"/>
              <a:cs typeface="Impac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2919" y="1539252"/>
            <a:ext cx="2462783" cy="30022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4641" y="1581150"/>
            <a:ext cx="2339340" cy="2879090"/>
          </a:xfrm>
          <a:custGeom>
            <a:avLst/>
            <a:gdLst/>
            <a:ahLst/>
            <a:cxnLst/>
            <a:rect l="l" t="t" r="r" b="b"/>
            <a:pathLst>
              <a:path w="2339340" h="2879090">
                <a:moveTo>
                  <a:pt x="0" y="0"/>
                </a:moveTo>
                <a:lnTo>
                  <a:pt x="2339340" y="0"/>
                </a:lnTo>
                <a:lnTo>
                  <a:pt x="2339340" y="2878836"/>
                </a:lnTo>
                <a:lnTo>
                  <a:pt x="0" y="2878836"/>
                </a:lnTo>
                <a:lnTo>
                  <a:pt x="0" y="0"/>
                </a:lnTo>
                <a:close/>
              </a:path>
            </a:pathLst>
          </a:custGeom>
          <a:solidFill>
            <a:srgbClr val="BF3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4641" y="1581150"/>
            <a:ext cx="2339340" cy="2879090"/>
          </a:xfrm>
          <a:custGeom>
            <a:avLst/>
            <a:gdLst/>
            <a:ahLst/>
            <a:cxnLst/>
            <a:rect l="l" t="t" r="r" b="b"/>
            <a:pathLst>
              <a:path w="2339340" h="2879090">
                <a:moveTo>
                  <a:pt x="0" y="0"/>
                </a:moveTo>
                <a:lnTo>
                  <a:pt x="2339340" y="0"/>
                </a:lnTo>
                <a:lnTo>
                  <a:pt x="2339340" y="2878836"/>
                </a:lnTo>
                <a:lnTo>
                  <a:pt x="0" y="2878836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77824" y="1309115"/>
            <a:ext cx="1714499" cy="6187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25067" y="1336547"/>
            <a:ext cx="1620011" cy="5242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25067" y="1336547"/>
            <a:ext cx="1620520" cy="524510"/>
          </a:xfrm>
          <a:prstGeom prst="rect">
            <a:avLst/>
          </a:prstGeom>
          <a:ln w="9144">
            <a:solidFill>
              <a:srgbClr val="FDA701"/>
            </a:solidFill>
          </a:ln>
        </p:spPr>
        <p:txBody>
          <a:bodyPr vert="horz" wrap="square" lIns="0" tIns="104775" rIns="0" bIns="0" rtlCol="0">
            <a:spAutoFit/>
          </a:bodyPr>
          <a:lstStyle/>
          <a:p>
            <a:pPr marL="352425">
              <a:lnSpc>
                <a:spcPct val="100000"/>
              </a:lnSpc>
              <a:spcBef>
                <a:spcPts val="825"/>
              </a:spcBef>
            </a:pPr>
            <a:r>
              <a:rPr sz="1800" dirty="0">
                <a:latin typeface="Microsoft YaHei"/>
                <a:cs typeface="Microsoft YaHei"/>
              </a:rPr>
              <a:t>基本資料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331464" y="1539252"/>
            <a:ext cx="2464307" cy="30022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93185" y="1581150"/>
            <a:ext cx="2341245" cy="2879090"/>
          </a:xfrm>
          <a:custGeom>
            <a:avLst/>
            <a:gdLst/>
            <a:ahLst/>
            <a:cxnLst/>
            <a:rect l="l" t="t" r="r" b="b"/>
            <a:pathLst>
              <a:path w="2341245" h="2879090">
                <a:moveTo>
                  <a:pt x="0" y="0"/>
                </a:moveTo>
                <a:lnTo>
                  <a:pt x="2340864" y="0"/>
                </a:lnTo>
                <a:lnTo>
                  <a:pt x="2340864" y="2878836"/>
                </a:lnTo>
                <a:lnTo>
                  <a:pt x="0" y="2878836"/>
                </a:lnTo>
                <a:lnTo>
                  <a:pt x="0" y="0"/>
                </a:lnTo>
                <a:close/>
              </a:path>
            </a:pathLst>
          </a:custGeom>
          <a:solidFill>
            <a:srgbClr val="FDA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93185" y="1581150"/>
            <a:ext cx="2341245" cy="2879090"/>
          </a:xfrm>
          <a:custGeom>
            <a:avLst/>
            <a:gdLst/>
            <a:ahLst/>
            <a:cxnLst/>
            <a:rect l="l" t="t" r="r" b="b"/>
            <a:pathLst>
              <a:path w="2341245" h="2879090">
                <a:moveTo>
                  <a:pt x="0" y="0"/>
                </a:moveTo>
                <a:lnTo>
                  <a:pt x="2340864" y="0"/>
                </a:lnTo>
                <a:lnTo>
                  <a:pt x="2340864" y="2878836"/>
                </a:lnTo>
                <a:lnTo>
                  <a:pt x="0" y="2878836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61532" y="1539252"/>
            <a:ext cx="2462771" cy="30022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23253" y="1581150"/>
            <a:ext cx="2339340" cy="2879090"/>
          </a:xfrm>
          <a:custGeom>
            <a:avLst/>
            <a:gdLst/>
            <a:ahLst/>
            <a:cxnLst/>
            <a:rect l="l" t="t" r="r" b="b"/>
            <a:pathLst>
              <a:path w="2339340" h="2879090">
                <a:moveTo>
                  <a:pt x="0" y="0"/>
                </a:moveTo>
                <a:lnTo>
                  <a:pt x="2339340" y="0"/>
                </a:lnTo>
                <a:lnTo>
                  <a:pt x="2339340" y="2878836"/>
                </a:lnTo>
                <a:lnTo>
                  <a:pt x="0" y="2878836"/>
                </a:lnTo>
                <a:lnTo>
                  <a:pt x="0" y="0"/>
                </a:lnTo>
                <a:close/>
              </a:path>
            </a:pathLst>
          </a:custGeom>
          <a:solidFill>
            <a:srgbClr val="1A7B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23253" y="1581150"/>
            <a:ext cx="2339340" cy="2879090"/>
          </a:xfrm>
          <a:custGeom>
            <a:avLst/>
            <a:gdLst/>
            <a:ahLst/>
            <a:cxnLst/>
            <a:rect l="l" t="t" r="r" b="b"/>
            <a:pathLst>
              <a:path w="2339340" h="2879090">
                <a:moveTo>
                  <a:pt x="0" y="0"/>
                </a:moveTo>
                <a:lnTo>
                  <a:pt x="2339340" y="0"/>
                </a:lnTo>
                <a:lnTo>
                  <a:pt x="2339340" y="2878836"/>
                </a:lnTo>
                <a:lnTo>
                  <a:pt x="0" y="2878836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91600" y="1539252"/>
            <a:ext cx="2462771" cy="30022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053321" y="1581150"/>
            <a:ext cx="2339340" cy="2879090"/>
          </a:xfrm>
          <a:custGeom>
            <a:avLst/>
            <a:gdLst/>
            <a:ahLst/>
            <a:cxnLst/>
            <a:rect l="l" t="t" r="r" b="b"/>
            <a:pathLst>
              <a:path w="2339340" h="2879090">
                <a:moveTo>
                  <a:pt x="0" y="0"/>
                </a:moveTo>
                <a:lnTo>
                  <a:pt x="2339339" y="0"/>
                </a:lnTo>
                <a:lnTo>
                  <a:pt x="2339339" y="2878836"/>
                </a:lnTo>
                <a:lnTo>
                  <a:pt x="0" y="2878836"/>
                </a:lnTo>
                <a:lnTo>
                  <a:pt x="0" y="0"/>
                </a:lnTo>
                <a:close/>
              </a:path>
            </a:pathLst>
          </a:custGeom>
          <a:solidFill>
            <a:srgbClr val="95BC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53321" y="1581150"/>
            <a:ext cx="2339340" cy="2879090"/>
          </a:xfrm>
          <a:custGeom>
            <a:avLst/>
            <a:gdLst/>
            <a:ahLst/>
            <a:cxnLst/>
            <a:rect l="l" t="t" r="r" b="b"/>
            <a:pathLst>
              <a:path w="2339340" h="2879090">
                <a:moveTo>
                  <a:pt x="0" y="0"/>
                </a:moveTo>
                <a:lnTo>
                  <a:pt x="2339339" y="0"/>
                </a:lnTo>
                <a:lnTo>
                  <a:pt x="2339339" y="2878836"/>
                </a:lnTo>
                <a:lnTo>
                  <a:pt x="0" y="2878836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83508" y="1309115"/>
            <a:ext cx="1712963" cy="6187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30752" y="1336547"/>
            <a:ext cx="1618487" cy="5242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730752" y="1336547"/>
            <a:ext cx="1618615" cy="524510"/>
          </a:xfrm>
          <a:prstGeom prst="rect">
            <a:avLst/>
          </a:prstGeom>
          <a:ln w="9144">
            <a:solidFill>
              <a:srgbClr val="FDA701"/>
            </a:solidFill>
          </a:ln>
        </p:spPr>
        <p:txBody>
          <a:bodyPr vert="horz" wrap="square" lIns="0" tIns="104775" rIns="0" bIns="0" rtlCol="0">
            <a:spAutoFit/>
          </a:bodyPr>
          <a:lstStyle/>
          <a:p>
            <a:pPr marL="351155">
              <a:lnSpc>
                <a:spcPct val="100000"/>
              </a:lnSpc>
              <a:spcBef>
                <a:spcPts val="825"/>
              </a:spcBef>
            </a:pPr>
            <a:r>
              <a:rPr sz="1800" dirty="0">
                <a:latin typeface="Microsoft YaHei"/>
                <a:cs typeface="Microsoft YaHei"/>
              </a:rPr>
              <a:t>修課紀錄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534911" y="1309115"/>
            <a:ext cx="1712975" cy="6187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25768" y="1357883"/>
            <a:ext cx="1731263" cy="5654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582156" y="1336547"/>
            <a:ext cx="1618487" cy="5242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582156" y="1336547"/>
            <a:ext cx="1618615" cy="524510"/>
          </a:xfrm>
          <a:prstGeom prst="rect">
            <a:avLst/>
          </a:prstGeom>
          <a:ln w="9144">
            <a:solidFill>
              <a:srgbClr val="FDA701"/>
            </a:solidFill>
          </a:ln>
        </p:spPr>
        <p:txBody>
          <a:bodyPr vert="horz" wrap="square" lIns="0" tIns="104775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825"/>
              </a:spcBef>
            </a:pPr>
            <a:r>
              <a:rPr sz="1800" dirty="0">
                <a:latin typeface="Microsoft YaHei"/>
                <a:cs typeface="Microsoft YaHei"/>
              </a:rPr>
              <a:t>課程學習成果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386316" y="1309115"/>
            <a:ext cx="1712975" cy="61874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433559" y="1336547"/>
            <a:ext cx="1618487" cy="52425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9433559" y="1336547"/>
            <a:ext cx="1618615" cy="524510"/>
          </a:xfrm>
          <a:prstGeom prst="rect">
            <a:avLst/>
          </a:prstGeom>
          <a:ln w="9144">
            <a:solidFill>
              <a:srgbClr val="FDA701"/>
            </a:solidFill>
          </a:ln>
        </p:spPr>
        <p:txBody>
          <a:bodyPr vert="horz" wrap="square" lIns="0" tIns="104775" rIns="0" bIns="0" rtlCol="0">
            <a:spAutoFit/>
          </a:bodyPr>
          <a:lstStyle/>
          <a:p>
            <a:pPr marL="351155">
              <a:lnSpc>
                <a:spcPct val="100000"/>
              </a:lnSpc>
              <a:spcBef>
                <a:spcPts val="825"/>
              </a:spcBef>
            </a:pPr>
            <a:r>
              <a:rPr sz="1800" dirty="0">
                <a:latin typeface="Microsoft YaHei"/>
                <a:cs typeface="Microsoft YaHei"/>
              </a:rPr>
              <a:t>多元表現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283208" y="2189988"/>
            <a:ext cx="900683" cy="8458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90415" y="2199132"/>
            <a:ext cx="899159" cy="8458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917435" y="2197608"/>
            <a:ext cx="900683" cy="84734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771888" y="2189988"/>
            <a:ext cx="899159" cy="85496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92480" y="3252215"/>
            <a:ext cx="1880615" cy="94030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39724" y="3279647"/>
            <a:ext cx="1786127" cy="84581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839724" y="3279647"/>
            <a:ext cx="1786255" cy="845819"/>
          </a:xfrm>
          <a:prstGeom prst="rect">
            <a:avLst/>
          </a:prstGeom>
          <a:ln w="9144">
            <a:solidFill>
              <a:srgbClr val="BF301B"/>
            </a:solidFill>
          </a:ln>
        </p:spPr>
        <p:txBody>
          <a:bodyPr vert="horz" wrap="square" lIns="0" tIns="176530" rIns="0" bIns="0" rtlCol="0">
            <a:spAutoFit/>
          </a:bodyPr>
          <a:lstStyle/>
          <a:p>
            <a:pPr marL="358140">
              <a:lnSpc>
                <a:spcPct val="100000"/>
              </a:lnSpc>
              <a:spcBef>
                <a:spcPts val="1390"/>
              </a:spcBef>
            </a:pPr>
            <a:r>
              <a:rPr sz="1400" dirty="0">
                <a:latin typeface="Microsoft YaHei"/>
                <a:cs typeface="Microsoft YaHei"/>
              </a:rPr>
              <a:t>學生學籍資料</a:t>
            </a:r>
            <a:endParaRPr sz="1400">
              <a:latin typeface="Microsoft YaHei"/>
              <a:cs typeface="Microsoft YaHei"/>
            </a:endParaRPr>
          </a:p>
          <a:p>
            <a:pPr marL="387350">
              <a:lnSpc>
                <a:spcPct val="100000"/>
              </a:lnSpc>
              <a:spcBef>
                <a:spcPts val="505"/>
              </a:spcBef>
            </a:pPr>
            <a:r>
              <a:rPr sz="1400" spc="-5" dirty="0">
                <a:latin typeface="Microsoft YaHei"/>
                <a:cs typeface="Microsoft YaHei"/>
              </a:rPr>
              <a:t>(</a:t>
            </a:r>
            <a:r>
              <a:rPr sz="1400" dirty="0">
                <a:latin typeface="Microsoft YaHei"/>
                <a:cs typeface="Microsoft YaHei"/>
              </a:rPr>
              <a:t>含幹部紀錄)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549396" y="3252215"/>
            <a:ext cx="2016251" cy="94030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518353" y="3387852"/>
            <a:ext cx="79298" cy="73609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15867" y="3387852"/>
            <a:ext cx="80619" cy="73609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96640" y="3279647"/>
            <a:ext cx="1921763" cy="84581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3596640" y="3279647"/>
            <a:ext cx="1922145" cy="845819"/>
          </a:xfrm>
          <a:prstGeom prst="rect">
            <a:avLst/>
          </a:prstGeom>
          <a:ln w="9144">
            <a:solidFill>
              <a:srgbClr val="FDA701"/>
            </a:solidFill>
          </a:ln>
        </p:spPr>
        <p:txBody>
          <a:bodyPr vert="horz" wrap="square" lIns="0" tIns="112395" rIns="0" bIns="0" rtlCol="0">
            <a:spAutoFit/>
          </a:bodyPr>
          <a:lstStyle/>
          <a:p>
            <a:pPr marL="158115" marR="62230" indent="-90170">
              <a:lnSpc>
                <a:spcPct val="130000"/>
              </a:lnSpc>
              <a:spcBef>
                <a:spcPts val="885"/>
              </a:spcBef>
            </a:pPr>
            <a:r>
              <a:rPr sz="1400" dirty="0">
                <a:latin typeface="Microsoft YaHei"/>
                <a:cs typeface="Microsoft YaHei"/>
              </a:rPr>
              <a:t>修習科目學分數和學業 成績、課程諮詢紀錄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440423" y="3252215"/>
            <a:ext cx="1901951" cy="94030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498335" y="3279647"/>
            <a:ext cx="1786127" cy="84581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498335" y="3279647"/>
            <a:ext cx="1786255" cy="845819"/>
          </a:xfrm>
          <a:prstGeom prst="rect">
            <a:avLst/>
          </a:prstGeom>
          <a:ln w="9144">
            <a:solidFill>
              <a:srgbClr val="46AAC5"/>
            </a:solidFill>
          </a:ln>
        </p:spPr>
        <p:txBody>
          <a:bodyPr vert="horz" wrap="square" lIns="0" tIns="112395" rIns="0" bIns="0" rtlCol="0">
            <a:spAutoFit/>
          </a:bodyPr>
          <a:lstStyle/>
          <a:p>
            <a:pPr marL="90805" marR="81915" indent="28575">
              <a:lnSpc>
                <a:spcPct val="130000"/>
              </a:lnSpc>
              <a:spcBef>
                <a:spcPts val="885"/>
              </a:spcBef>
            </a:pPr>
            <a:r>
              <a:rPr sz="1400" dirty="0">
                <a:latin typeface="Microsoft YaHei"/>
                <a:cs typeface="Microsoft YaHei"/>
              </a:rPr>
              <a:t>修習科目</a:t>
            </a:r>
            <a:r>
              <a:rPr sz="1400" spc="-5" dirty="0">
                <a:latin typeface="Microsoft YaHei"/>
                <a:cs typeface="Microsoft YaHei"/>
              </a:rPr>
              <a:t>(</a:t>
            </a:r>
            <a:r>
              <a:rPr sz="1400" dirty="0">
                <a:latin typeface="Microsoft YaHei"/>
                <a:cs typeface="Microsoft YaHei"/>
              </a:rPr>
              <a:t>具學分數)  作業作品或書面報告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9291828" y="3252215"/>
            <a:ext cx="1901951" cy="94030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349740" y="3279647"/>
            <a:ext cx="1786127" cy="84581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9349740" y="3279647"/>
            <a:ext cx="1786255" cy="845819"/>
          </a:xfrm>
          <a:prstGeom prst="rect">
            <a:avLst/>
          </a:prstGeom>
          <a:ln w="9144">
            <a:solidFill>
              <a:srgbClr val="92BB44"/>
            </a:solidFill>
          </a:ln>
        </p:spPr>
        <p:txBody>
          <a:bodyPr vert="horz" wrap="square" lIns="0" tIns="112395" rIns="0" bIns="0" rtlCol="0">
            <a:spAutoFit/>
          </a:bodyPr>
          <a:lstStyle/>
          <a:p>
            <a:pPr marL="90805" marR="82550">
              <a:lnSpc>
                <a:spcPct val="130000"/>
              </a:lnSpc>
              <a:spcBef>
                <a:spcPts val="885"/>
              </a:spcBef>
            </a:pPr>
            <a:r>
              <a:rPr sz="1400" dirty="0">
                <a:latin typeface="Microsoft YaHei"/>
                <a:cs typeface="Microsoft YaHei"/>
              </a:rPr>
              <a:t>彈性學習時間、團體 活動時間及其他表現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011168" y="4600955"/>
            <a:ext cx="1103375" cy="119786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4022679" y="5942334"/>
            <a:ext cx="10953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Microsoft YaHei"/>
                <a:cs typeface="Microsoft YaHei"/>
              </a:rPr>
              <a:t>學校負責登錄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969252" y="4607052"/>
            <a:ext cx="534923" cy="131978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455407" y="4620767"/>
            <a:ext cx="618743" cy="131978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6964427" y="5955229"/>
            <a:ext cx="10953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Microsoft YaHei"/>
                <a:cs typeface="Microsoft YaHei"/>
              </a:rPr>
              <a:t>學生自己上傳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9709404" y="4588764"/>
            <a:ext cx="533399" cy="131978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194035" y="4602479"/>
            <a:ext cx="620267" cy="131978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9704062" y="5936803"/>
            <a:ext cx="10953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Microsoft YaHei"/>
                <a:cs typeface="Microsoft YaHei"/>
              </a:rPr>
              <a:t>學生自己上傳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082039" y="4584191"/>
            <a:ext cx="1104899" cy="119786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1094527" y="5925011"/>
            <a:ext cx="10953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Microsoft YaHei"/>
                <a:cs typeface="Microsoft YaHei"/>
              </a:rPr>
              <a:t>學校負責登錄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61" name="投影片編號版面配置區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0366-8AAF-45ED-8C3E-4928B8F408B4}" type="slidenum">
              <a:rPr lang="zh-TW" altLang="en-US" sz="5400" smtClean="0"/>
              <a:pPr/>
              <a:t>13</a:t>
            </a:fld>
            <a:endParaRPr lang="zh-TW" altLang="en-US" sz="5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58" y="6634150"/>
            <a:ext cx="0" cy="224154"/>
          </a:xfrm>
          <a:custGeom>
            <a:avLst/>
            <a:gdLst/>
            <a:ahLst/>
            <a:cxnLst/>
            <a:rect l="l" t="t" r="r" b="b"/>
            <a:pathLst>
              <a:path h="224154">
                <a:moveTo>
                  <a:pt x="0" y="0"/>
                </a:moveTo>
                <a:lnTo>
                  <a:pt x="0" y="223850"/>
                </a:lnTo>
              </a:path>
            </a:pathLst>
          </a:custGeom>
          <a:ln w="60972">
            <a:solidFill>
              <a:srgbClr val="1A7B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66804" y="6634150"/>
            <a:ext cx="0" cy="224154"/>
          </a:xfrm>
          <a:custGeom>
            <a:avLst/>
            <a:gdLst/>
            <a:ahLst/>
            <a:cxnLst/>
            <a:rect l="l" t="t" r="r" b="b"/>
            <a:pathLst>
              <a:path h="224154">
                <a:moveTo>
                  <a:pt x="0" y="0"/>
                </a:moveTo>
                <a:lnTo>
                  <a:pt x="0" y="223850"/>
                </a:lnTo>
              </a:path>
            </a:pathLst>
          </a:custGeom>
          <a:ln w="60959">
            <a:solidFill>
              <a:srgbClr val="1A7B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74142" y="274002"/>
            <a:ext cx="65328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000000"/>
                </a:solidFill>
                <a:latin typeface="Microsoft YaHei"/>
                <a:cs typeface="Microsoft YaHei"/>
              </a:rPr>
              <a:t>學生學習歷程檔案</a:t>
            </a:r>
            <a:r>
              <a:rPr sz="3200" b="1" dirty="0">
                <a:solidFill>
                  <a:srgbClr val="0000FF"/>
                </a:solidFill>
                <a:latin typeface="Microsoft YaHei"/>
                <a:cs typeface="Microsoft YaHei"/>
              </a:rPr>
              <a:t>蒐集</a:t>
            </a:r>
            <a:r>
              <a:rPr sz="3200" b="1" spc="-15" dirty="0">
                <a:solidFill>
                  <a:srgbClr val="0000FF"/>
                </a:solidFill>
                <a:latin typeface="Microsoft YaHei"/>
                <a:cs typeface="Microsoft YaHei"/>
              </a:rPr>
              <a:t>項</a:t>
            </a:r>
            <a:r>
              <a:rPr sz="3200" b="1" dirty="0">
                <a:solidFill>
                  <a:srgbClr val="0000FF"/>
                </a:solidFill>
                <a:latin typeface="Microsoft YaHei"/>
                <a:cs typeface="Microsoft YaHei"/>
              </a:rPr>
              <a:t>目詳</a:t>
            </a:r>
            <a:r>
              <a:rPr sz="3200" b="1" spc="-15" dirty="0">
                <a:solidFill>
                  <a:srgbClr val="0000FF"/>
                </a:solidFill>
                <a:latin typeface="Microsoft YaHei"/>
                <a:cs typeface="Microsoft YaHei"/>
              </a:rPr>
              <a:t>細</a:t>
            </a:r>
            <a:r>
              <a:rPr sz="3200" b="1" dirty="0">
                <a:solidFill>
                  <a:srgbClr val="0000FF"/>
                </a:solidFill>
                <a:latin typeface="Microsoft YaHei"/>
                <a:cs typeface="Microsoft YaHei"/>
              </a:rPr>
              <a:t>內容</a:t>
            </a:r>
            <a:endParaRPr sz="3200">
              <a:latin typeface="Microsoft YaHei"/>
              <a:cs typeface="Microsoft YaHe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4742" y="981296"/>
            <a:ext cx="0" cy="5659755"/>
          </a:xfrm>
          <a:custGeom>
            <a:avLst/>
            <a:gdLst/>
            <a:ahLst/>
            <a:cxnLst/>
            <a:rect l="l" t="t" r="r" b="b"/>
            <a:pathLst>
              <a:path h="5659755">
                <a:moveTo>
                  <a:pt x="0" y="0"/>
                </a:moveTo>
                <a:lnTo>
                  <a:pt x="0" y="565920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36627" y="981296"/>
            <a:ext cx="0" cy="5659755"/>
          </a:xfrm>
          <a:custGeom>
            <a:avLst/>
            <a:gdLst/>
            <a:ahLst/>
            <a:cxnLst/>
            <a:rect l="l" t="t" r="r" b="b"/>
            <a:pathLst>
              <a:path h="5659755">
                <a:moveTo>
                  <a:pt x="0" y="0"/>
                </a:moveTo>
                <a:lnTo>
                  <a:pt x="0" y="565920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484742" y="903732"/>
          <a:ext cx="11451589" cy="57258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6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2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68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477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34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9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Microsoft YaHei"/>
                          <a:cs typeface="Microsoft YaHei"/>
                        </a:rPr>
                        <a:t>學習歷程學校平臺</a:t>
                      </a:r>
                      <a:endParaRPr sz="2400">
                        <a:latin typeface="Microsoft YaHei"/>
                        <a:cs typeface="Microsoft YaHei"/>
                      </a:endParaRPr>
                    </a:p>
                  </a:txBody>
                  <a:tcPr marL="0" marR="0" marT="3492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F342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0637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Microsoft YaHei"/>
                          <a:cs typeface="Microsoft YaHei"/>
                        </a:rPr>
                        <a:t>學習歷程中央資料庫</a:t>
                      </a:r>
                      <a:endParaRPr sz="2400">
                        <a:latin typeface="Microsoft YaHei"/>
                        <a:cs typeface="Microsoft YaHe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A90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017">
                <a:tc>
                  <a:txBody>
                    <a:bodyPr/>
                    <a:lstStyle/>
                    <a:p>
                      <a:pPr marL="45275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dirty="0">
                          <a:latin typeface="Microsoft YaHei"/>
                          <a:cs typeface="Microsoft YaHei"/>
                        </a:rPr>
                        <a:t>項目</a:t>
                      </a:r>
                      <a:endParaRPr sz="2000">
                        <a:latin typeface="Microsoft YaHei"/>
                        <a:cs typeface="Microsoft YaHei"/>
                      </a:endParaRPr>
                    </a:p>
                  </a:txBody>
                  <a:tcPr marL="0" marR="0" marT="3683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DD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dirty="0">
                          <a:latin typeface="Microsoft YaHei"/>
                          <a:cs typeface="Microsoft YaHei"/>
                        </a:rPr>
                        <a:t>內容</a:t>
                      </a:r>
                      <a:endParaRPr sz="2000">
                        <a:latin typeface="Microsoft YaHei"/>
                        <a:cs typeface="Microsoft YaHe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DD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4F8"/>
                    </a:solidFill>
                  </a:tcPr>
                </a:tc>
                <a:tc>
                  <a:txBody>
                    <a:bodyPr/>
                    <a:lstStyle/>
                    <a:p>
                      <a:pPr marL="4591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dirty="0">
                          <a:latin typeface="Microsoft YaHei"/>
                          <a:cs typeface="Microsoft YaHei"/>
                        </a:rPr>
                        <a:t>項目</a:t>
                      </a:r>
                      <a:endParaRPr sz="2000">
                        <a:latin typeface="Microsoft YaHei"/>
                        <a:cs typeface="Microsoft YaHe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DD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dirty="0">
                          <a:latin typeface="Microsoft YaHei"/>
                          <a:cs typeface="Microsoft YaHei"/>
                        </a:rPr>
                        <a:t>內容</a:t>
                      </a:r>
                      <a:endParaRPr sz="2000">
                        <a:latin typeface="Microsoft YaHei"/>
                        <a:cs typeface="Microsoft YaHe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EDD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487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665"/>
                        </a:spcBef>
                      </a:pPr>
                      <a:r>
                        <a:rPr sz="2000" b="1" dirty="0">
                          <a:solidFill>
                            <a:srgbClr val="BF3420"/>
                          </a:solidFill>
                          <a:latin typeface="Microsoft JhengHei"/>
                          <a:cs typeface="Microsoft JhengHei"/>
                        </a:rPr>
                        <a:t>基本資料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21145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8E7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dirty="0">
                          <a:latin typeface="Microsoft JhengHei"/>
                          <a:cs typeface="Microsoft JhengHei"/>
                        </a:rPr>
                        <a:t>學生學籍資料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2000" dirty="0">
                          <a:latin typeface="Microsoft JhengHei"/>
                          <a:cs typeface="Microsoft JhengHei"/>
                        </a:rPr>
                        <a:t>含校級、班級及社</a:t>
                      </a:r>
                      <a:r>
                        <a:rPr sz="2000" spc="-15" dirty="0">
                          <a:latin typeface="Microsoft JhengHei"/>
                          <a:cs typeface="Microsoft JhengHei"/>
                        </a:rPr>
                        <a:t>團</a:t>
                      </a:r>
                      <a:r>
                        <a:rPr sz="2000" dirty="0">
                          <a:latin typeface="Microsoft JhengHei"/>
                          <a:cs typeface="Microsoft JhengHei"/>
                        </a:rPr>
                        <a:t>幹部</a:t>
                      </a:r>
                      <a:r>
                        <a:rPr sz="2000" spc="-15" dirty="0">
                          <a:latin typeface="Microsoft JhengHei"/>
                          <a:cs typeface="Microsoft JhengHei"/>
                        </a:rPr>
                        <a:t>紀</a:t>
                      </a:r>
                      <a:r>
                        <a:rPr sz="2000" dirty="0">
                          <a:latin typeface="Microsoft JhengHei"/>
                          <a:cs typeface="Microsoft JhengHei"/>
                        </a:rPr>
                        <a:t>錄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4F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665"/>
                        </a:spcBef>
                      </a:pPr>
                      <a:r>
                        <a:rPr sz="2000" b="1" dirty="0">
                          <a:solidFill>
                            <a:srgbClr val="E46C0A"/>
                          </a:solidFill>
                          <a:latin typeface="Microsoft JhengHei"/>
                          <a:cs typeface="Microsoft JhengHei"/>
                        </a:rPr>
                        <a:t>基本資料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2114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8E7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dirty="0">
                          <a:latin typeface="Microsoft JhengHei"/>
                          <a:cs typeface="Microsoft JhengHei"/>
                        </a:rPr>
                        <a:t>同學習歷程學校平臺之</a:t>
                      </a:r>
                      <a:r>
                        <a:rPr sz="2000" spc="-15" dirty="0">
                          <a:latin typeface="Microsoft JhengHei"/>
                          <a:cs typeface="Microsoft JhengHei"/>
                        </a:rPr>
                        <a:t>資料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  <a:p>
                      <a:pPr marL="346075" indent="-255904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95000"/>
                        <a:buChar char="●"/>
                        <a:tabLst>
                          <a:tab pos="346710" algn="l"/>
                        </a:tabLst>
                      </a:pPr>
                      <a:r>
                        <a:rPr sz="2000" dirty="0">
                          <a:solidFill>
                            <a:srgbClr val="3333FF"/>
                          </a:solidFill>
                          <a:latin typeface="Microsoft JhengHei"/>
                          <a:cs typeface="Microsoft JhengHei"/>
                        </a:rPr>
                        <a:t>學校</a:t>
                      </a:r>
                      <a:r>
                        <a:rPr sz="2000" b="1" dirty="0">
                          <a:solidFill>
                            <a:srgbClr val="3333FF"/>
                          </a:solidFill>
                          <a:latin typeface="Microsoft JhengHei"/>
                          <a:cs typeface="Microsoft JhengHei"/>
                        </a:rPr>
                        <a:t>每學期提交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87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BF3420"/>
                          </a:solidFill>
                          <a:latin typeface="Microsoft JhengHei"/>
                          <a:cs typeface="Microsoft JhengHei"/>
                        </a:rPr>
                        <a:t>修課紀錄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63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CDCC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215900" algn="just">
                        <a:lnSpc>
                          <a:spcPct val="99800"/>
                        </a:lnSpc>
                        <a:spcBef>
                          <a:spcPts val="305"/>
                        </a:spcBef>
                      </a:pPr>
                      <a:r>
                        <a:rPr sz="2000" spc="95" dirty="0">
                          <a:latin typeface="Microsoft JhengHei"/>
                          <a:cs typeface="Microsoft JhengHei"/>
                        </a:rPr>
                        <a:t>學校報經各該主管機關備查之課程計 畫所開設、有採計學分之科目</a:t>
                      </a:r>
                      <a:r>
                        <a:rPr sz="2000" spc="85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2000" spc="95" dirty="0">
                          <a:latin typeface="Microsoft JhengHei"/>
                          <a:cs typeface="Microsoft JhengHei"/>
                        </a:rPr>
                        <a:t>課程</a:t>
                      </a:r>
                      <a:r>
                        <a:rPr sz="2000" dirty="0">
                          <a:latin typeface="Microsoft JhengHei"/>
                          <a:cs typeface="Microsoft JhengHei"/>
                        </a:rPr>
                        <a:t>學 </a:t>
                      </a:r>
                      <a:r>
                        <a:rPr sz="2000" spc="95" dirty="0">
                          <a:latin typeface="Microsoft JhengHei"/>
                          <a:cs typeface="Microsoft JhengHei"/>
                        </a:rPr>
                        <a:t>業成績及</a:t>
                      </a:r>
                      <a:r>
                        <a:rPr sz="2000" b="1" spc="95" dirty="0">
                          <a:solidFill>
                            <a:srgbClr val="7030A0"/>
                          </a:solidFill>
                          <a:latin typeface="Microsoft JhengHei"/>
                          <a:cs typeface="Microsoft JhengHei"/>
                        </a:rPr>
                        <a:t>課程諮詢紀錄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C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4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dirty="0">
                          <a:solidFill>
                            <a:srgbClr val="E46C0A"/>
                          </a:solidFill>
                          <a:latin typeface="Microsoft JhengHei"/>
                          <a:cs typeface="Microsoft JhengHei"/>
                        </a:rPr>
                        <a:t>修課紀錄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CDCC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6995">
                        <a:lnSpc>
                          <a:spcPts val="2390"/>
                        </a:lnSpc>
                        <a:spcBef>
                          <a:spcPts val="395"/>
                        </a:spcBef>
                      </a:pPr>
                      <a:r>
                        <a:rPr sz="2000" dirty="0">
                          <a:latin typeface="Microsoft JhengHei"/>
                          <a:cs typeface="Microsoft JhengHei"/>
                        </a:rPr>
                        <a:t>同學習歷程學校平臺之</a:t>
                      </a:r>
                      <a:r>
                        <a:rPr sz="2000" spc="-15" dirty="0">
                          <a:latin typeface="Microsoft JhengHei"/>
                          <a:cs typeface="Microsoft JhengHei"/>
                        </a:rPr>
                        <a:t>資</a:t>
                      </a:r>
                      <a:r>
                        <a:rPr sz="2000" dirty="0">
                          <a:latin typeface="Microsoft JhengHei"/>
                          <a:cs typeface="Microsoft JhengHei"/>
                        </a:rPr>
                        <a:t>料；不 包括</a:t>
                      </a:r>
                      <a:r>
                        <a:rPr sz="2000" b="1" dirty="0">
                          <a:solidFill>
                            <a:srgbClr val="7030A0"/>
                          </a:solidFill>
                          <a:latin typeface="Microsoft JhengHei"/>
                          <a:cs typeface="Microsoft JhengHei"/>
                        </a:rPr>
                        <a:t>課程諮詢紀錄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  <a:p>
                      <a:pPr marL="346075" indent="-255270">
                        <a:lnSpc>
                          <a:spcPts val="2320"/>
                        </a:lnSpc>
                        <a:buClr>
                          <a:srgbClr val="000000"/>
                        </a:buClr>
                        <a:buSzPct val="95000"/>
                        <a:buChar char="●"/>
                        <a:tabLst>
                          <a:tab pos="346710" algn="l"/>
                        </a:tabLst>
                      </a:pPr>
                      <a:r>
                        <a:rPr sz="2000" dirty="0">
                          <a:solidFill>
                            <a:srgbClr val="3333FF"/>
                          </a:solidFill>
                          <a:latin typeface="Microsoft JhengHei"/>
                          <a:cs typeface="Microsoft JhengHei"/>
                        </a:rPr>
                        <a:t>學校</a:t>
                      </a:r>
                      <a:r>
                        <a:rPr sz="2000" b="1" dirty="0">
                          <a:solidFill>
                            <a:srgbClr val="3333FF"/>
                          </a:solidFill>
                          <a:latin typeface="Microsoft JhengHei"/>
                          <a:cs typeface="Microsoft JhengHei"/>
                        </a:rPr>
                        <a:t>每學期提交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C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5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3450">
                        <a:latin typeface="Times New Roman"/>
                        <a:cs typeface="Times New Roman"/>
                      </a:endParaRPr>
                    </a:p>
                    <a:p>
                      <a:pPr marL="91440" marR="298450">
                        <a:lnSpc>
                          <a:spcPts val="2390"/>
                        </a:lnSpc>
                      </a:pPr>
                      <a:r>
                        <a:rPr sz="2000" b="1" dirty="0">
                          <a:solidFill>
                            <a:srgbClr val="BF3420"/>
                          </a:solidFill>
                          <a:latin typeface="Microsoft JhengHei"/>
                          <a:cs typeface="Microsoft JhengHei"/>
                        </a:rPr>
                        <a:t>課程學習 成果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317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8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dirty="0">
                          <a:solidFill>
                            <a:srgbClr val="002060"/>
                          </a:solidFill>
                          <a:latin typeface="Microsoft JhengHei"/>
                          <a:cs typeface="Microsoft JhengHei"/>
                        </a:rPr>
                        <a:t>（需任課教師認證）</a:t>
                      </a:r>
                      <a:endParaRPr sz="2000" dirty="0">
                        <a:latin typeface="Microsoft JhengHei"/>
                        <a:cs typeface="Microsoft JhengHei"/>
                      </a:endParaRPr>
                    </a:p>
                    <a:p>
                      <a:pPr marL="91440" marR="203200">
                        <a:lnSpc>
                          <a:spcPct val="100000"/>
                        </a:lnSpc>
                      </a:pPr>
                      <a:r>
                        <a:rPr sz="2000" spc="95" dirty="0">
                          <a:latin typeface="Microsoft JhengHei"/>
                          <a:cs typeface="Microsoft JhengHei"/>
                        </a:rPr>
                        <a:t>前款科目</a:t>
                      </a:r>
                      <a:r>
                        <a:rPr sz="2000" spc="90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2000" spc="95" dirty="0">
                          <a:latin typeface="Microsoft JhengHei"/>
                          <a:cs typeface="Microsoft JhengHei"/>
                        </a:rPr>
                        <a:t>課程產出之作業、作品及其 他學習成果</a:t>
                      </a:r>
                      <a:endParaRPr sz="2000" dirty="0">
                        <a:latin typeface="Microsoft JhengHei"/>
                        <a:cs typeface="Microsoft JhengHei"/>
                      </a:endParaRPr>
                    </a:p>
                    <a:p>
                      <a:pPr marL="91440" marR="229235">
                        <a:lnSpc>
                          <a:spcPts val="2390"/>
                        </a:lnSpc>
                        <a:spcBef>
                          <a:spcPts val="100"/>
                        </a:spcBef>
                        <a:buClr>
                          <a:srgbClr val="000000"/>
                        </a:buClr>
                        <a:buSzPct val="95000"/>
                        <a:buFont typeface="Microsoft JhengHei"/>
                        <a:buChar char="●"/>
                        <a:tabLst>
                          <a:tab pos="347345" algn="l"/>
                        </a:tabLst>
                      </a:pPr>
                      <a:r>
                        <a:rPr sz="2000" b="1" dirty="0">
                          <a:solidFill>
                            <a:srgbClr val="BF3420"/>
                          </a:solidFill>
                          <a:latin typeface="Microsoft JhengHei"/>
                          <a:cs typeface="Microsoft JhengHei"/>
                        </a:rPr>
                        <a:t>每學期</a:t>
                      </a:r>
                      <a:r>
                        <a:rPr sz="2000" b="1" dirty="0">
                          <a:solidFill>
                            <a:srgbClr val="00B050"/>
                          </a:solidFill>
                          <a:latin typeface="Microsoft JhengHei"/>
                          <a:cs typeface="Microsoft JhengHei"/>
                        </a:rPr>
                        <a:t>學生上傳時間</a:t>
                      </a:r>
                      <a:r>
                        <a:rPr sz="2000" b="1" spc="-15" dirty="0">
                          <a:solidFill>
                            <a:srgbClr val="00B050"/>
                          </a:solidFill>
                          <a:latin typeface="Microsoft JhengHei"/>
                          <a:cs typeface="Microsoft JhengHei"/>
                        </a:rPr>
                        <a:t>及</a:t>
                      </a:r>
                      <a:r>
                        <a:rPr sz="2000" b="1" dirty="0">
                          <a:solidFill>
                            <a:srgbClr val="00B050"/>
                          </a:solidFill>
                          <a:latin typeface="Microsoft JhengHei"/>
                          <a:cs typeface="Microsoft JhengHei"/>
                        </a:rPr>
                        <a:t>件數</a:t>
                      </a:r>
                      <a:r>
                        <a:rPr sz="2000" b="1" spc="-15" dirty="0">
                          <a:solidFill>
                            <a:srgbClr val="00B050"/>
                          </a:solidFill>
                          <a:latin typeface="Microsoft JhengHei"/>
                          <a:cs typeface="Microsoft JhengHei"/>
                        </a:rPr>
                        <a:t>由</a:t>
                      </a:r>
                      <a:r>
                        <a:rPr sz="2000" b="1" dirty="0">
                          <a:solidFill>
                            <a:srgbClr val="00B050"/>
                          </a:solidFill>
                          <a:latin typeface="Microsoft JhengHei"/>
                          <a:cs typeface="Microsoft JhengHei"/>
                        </a:rPr>
                        <a:t>學校自 訂</a:t>
                      </a:r>
                      <a:endParaRPr sz="200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4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3450" dirty="0">
                        <a:latin typeface="Times New Roman"/>
                        <a:cs typeface="Times New Roman"/>
                      </a:endParaRPr>
                    </a:p>
                    <a:p>
                      <a:pPr marL="91440" marR="309245">
                        <a:lnSpc>
                          <a:spcPts val="2390"/>
                        </a:lnSpc>
                      </a:pPr>
                      <a:r>
                        <a:rPr sz="2000" b="1" dirty="0">
                          <a:solidFill>
                            <a:srgbClr val="E46C0A"/>
                          </a:solidFill>
                          <a:latin typeface="Microsoft JhengHei"/>
                          <a:cs typeface="Microsoft JhengHei"/>
                        </a:rPr>
                        <a:t>課程學習 成果</a:t>
                      </a:r>
                      <a:endParaRPr sz="200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8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dirty="0">
                          <a:latin typeface="Microsoft JhengHei"/>
                          <a:cs typeface="Microsoft JhengHei"/>
                        </a:rPr>
                        <a:t>同學習歷程學校平臺之</a:t>
                      </a:r>
                      <a:r>
                        <a:rPr sz="2000" spc="-15" dirty="0">
                          <a:latin typeface="Microsoft JhengHei"/>
                          <a:cs typeface="Microsoft JhengHei"/>
                        </a:rPr>
                        <a:t>資料</a:t>
                      </a:r>
                      <a:endParaRPr sz="2000" dirty="0">
                        <a:latin typeface="Microsoft JhengHei"/>
                        <a:cs typeface="Microsoft JhengHei"/>
                      </a:endParaRPr>
                    </a:p>
                    <a:p>
                      <a:pPr marL="362585" marR="86995" indent="-271780">
                        <a:lnSpc>
                          <a:spcPct val="99800"/>
                        </a:lnSpc>
                        <a:spcBef>
                          <a:spcPts val="15"/>
                        </a:spcBef>
                        <a:buClr>
                          <a:srgbClr val="000000"/>
                        </a:buClr>
                        <a:buSzPct val="95000"/>
                        <a:buChar char="●"/>
                        <a:tabLst>
                          <a:tab pos="347345" algn="l"/>
                        </a:tabLst>
                      </a:pPr>
                      <a:r>
                        <a:rPr sz="2000" dirty="0" err="1" smtClean="0">
                          <a:solidFill>
                            <a:srgbClr val="3333FF"/>
                          </a:solidFill>
                          <a:latin typeface="Microsoft JhengHei"/>
                          <a:cs typeface="Microsoft JhengHei"/>
                        </a:rPr>
                        <a:t>學生自一學年上傳至</a:t>
                      </a:r>
                      <a:r>
                        <a:rPr sz="2000" spc="-15" dirty="0" err="1" smtClean="0">
                          <a:solidFill>
                            <a:srgbClr val="3333FF"/>
                          </a:solidFill>
                          <a:latin typeface="Microsoft JhengHei"/>
                          <a:cs typeface="Microsoft JhengHei"/>
                        </a:rPr>
                        <a:t>學</a:t>
                      </a:r>
                      <a:r>
                        <a:rPr sz="2000" dirty="0" err="1" smtClean="0">
                          <a:solidFill>
                            <a:srgbClr val="3333FF"/>
                          </a:solidFill>
                          <a:latin typeface="Microsoft JhengHei"/>
                          <a:cs typeface="Microsoft JhengHei"/>
                        </a:rPr>
                        <a:t>校平臺之課程學習成果</a:t>
                      </a:r>
                      <a:r>
                        <a:rPr sz="2000" dirty="0" err="1">
                          <a:solidFill>
                            <a:srgbClr val="3333FF"/>
                          </a:solidFill>
                          <a:latin typeface="PMingLiU"/>
                          <a:cs typeface="PMingLiU"/>
                        </a:rPr>
                        <a:t>，</a:t>
                      </a:r>
                      <a:r>
                        <a:rPr sz="2000" dirty="0" err="1">
                          <a:solidFill>
                            <a:srgbClr val="3333FF"/>
                          </a:solidFill>
                          <a:latin typeface="Microsoft JhengHei"/>
                          <a:cs typeface="Microsoft JhengHei"/>
                        </a:rPr>
                        <a:t>勾選</a:t>
                      </a:r>
                      <a:r>
                        <a:rPr sz="2000" spc="-15" dirty="0" err="1">
                          <a:solidFill>
                            <a:srgbClr val="3333FF"/>
                          </a:solidFill>
                          <a:latin typeface="Microsoft JhengHei"/>
                          <a:cs typeface="Microsoft JhengHei"/>
                        </a:rPr>
                        <a:t>至</a:t>
                      </a:r>
                      <a:r>
                        <a:rPr sz="2000" dirty="0" err="1">
                          <a:solidFill>
                            <a:srgbClr val="3333FF"/>
                          </a:solidFill>
                          <a:latin typeface="Microsoft JhengHei"/>
                          <a:cs typeface="Microsoft JhengHei"/>
                        </a:rPr>
                        <a:t>多</a:t>
                      </a:r>
                      <a:r>
                        <a:rPr sz="2000" b="1" dirty="0" err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20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2000" b="1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件</a:t>
                      </a:r>
                      <a:r>
                        <a:rPr sz="2000" dirty="0">
                          <a:solidFill>
                            <a:srgbClr val="3333FF"/>
                          </a:solidFill>
                          <a:latin typeface="Microsoft JhengHei"/>
                          <a:cs typeface="Microsoft JhengHei"/>
                        </a:rPr>
                        <a:t>，由學校</a:t>
                      </a:r>
                      <a:r>
                        <a:rPr sz="2000" b="1" dirty="0">
                          <a:solidFill>
                            <a:srgbClr val="BF3420"/>
                          </a:solidFill>
                          <a:latin typeface="Microsoft JhengHei"/>
                          <a:cs typeface="Microsoft JhengHei"/>
                        </a:rPr>
                        <a:t>每學年提交</a:t>
                      </a:r>
                      <a:endParaRPr sz="200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06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33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BF3420"/>
                          </a:solidFill>
                          <a:latin typeface="Microsoft JhengHei"/>
                          <a:cs typeface="Microsoft JhengHei"/>
                        </a:rPr>
                        <a:t>多元表現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635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CDCC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29235">
                        <a:lnSpc>
                          <a:spcPts val="2390"/>
                        </a:lnSpc>
                        <a:spcBef>
                          <a:spcPts val="400"/>
                        </a:spcBef>
                      </a:pPr>
                      <a:r>
                        <a:rPr sz="2000" dirty="0">
                          <a:latin typeface="Microsoft JhengHei"/>
                          <a:cs typeface="Microsoft JhengHei"/>
                        </a:rPr>
                        <a:t>彈性學習時間、團體活</a:t>
                      </a:r>
                      <a:r>
                        <a:rPr sz="2000" spc="-15" dirty="0">
                          <a:latin typeface="Microsoft JhengHei"/>
                          <a:cs typeface="Microsoft JhengHei"/>
                        </a:rPr>
                        <a:t>動</a:t>
                      </a:r>
                      <a:r>
                        <a:rPr sz="2000" dirty="0">
                          <a:latin typeface="Microsoft JhengHei"/>
                          <a:cs typeface="Microsoft JhengHei"/>
                        </a:rPr>
                        <a:t>時間</a:t>
                      </a:r>
                      <a:r>
                        <a:rPr sz="2000" spc="-15" dirty="0">
                          <a:latin typeface="Microsoft JhengHei"/>
                          <a:cs typeface="Microsoft JhengHei"/>
                        </a:rPr>
                        <a:t>及</a:t>
                      </a:r>
                      <a:r>
                        <a:rPr sz="2000" dirty="0">
                          <a:latin typeface="Microsoft JhengHei"/>
                          <a:cs typeface="Microsoft JhengHei"/>
                        </a:rPr>
                        <a:t>其他表 現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  <a:p>
                      <a:pPr marL="346710" indent="-255904">
                        <a:lnSpc>
                          <a:spcPts val="2320"/>
                        </a:lnSpc>
                        <a:buClr>
                          <a:srgbClr val="000000"/>
                        </a:buClr>
                        <a:buSzPct val="95000"/>
                        <a:buFont typeface="Microsoft JhengHei"/>
                        <a:buChar char="●"/>
                        <a:tabLst>
                          <a:tab pos="347345" algn="l"/>
                        </a:tabLst>
                      </a:pPr>
                      <a:r>
                        <a:rPr sz="2000" b="1" dirty="0">
                          <a:solidFill>
                            <a:srgbClr val="00B050"/>
                          </a:solidFill>
                          <a:latin typeface="Microsoft JhengHei"/>
                          <a:cs typeface="Microsoft JhengHei"/>
                        </a:rPr>
                        <a:t>學生上傳時間及件數</a:t>
                      </a:r>
                      <a:r>
                        <a:rPr sz="2000" b="1" spc="-15" dirty="0">
                          <a:solidFill>
                            <a:srgbClr val="00B050"/>
                          </a:solidFill>
                          <a:latin typeface="Microsoft JhengHei"/>
                          <a:cs typeface="Microsoft JhengHei"/>
                        </a:rPr>
                        <a:t>由</a:t>
                      </a:r>
                      <a:r>
                        <a:rPr sz="2000" b="1" dirty="0">
                          <a:solidFill>
                            <a:srgbClr val="00B050"/>
                          </a:solidFill>
                          <a:latin typeface="Microsoft JhengHei"/>
                          <a:cs typeface="Microsoft JhengHei"/>
                        </a:rPr>
                        <a:t>學校</a:t>
                      </a:r>
                      <a:r>
                        <a:rPr sz="2000" b="1" spc="-15" dirty="0">
                          <a:solidFill>
                            <a:srgbClr val="00B050"/>
                          </a:solidFill>
                          <a:latin typeface="Microsoft JhengHei"/>
                          <a:cs typeface="Microsoft JhengHei"/>
                        </a:rPr>
                        <a:t>自</a:t>
                      </a:r>
                      <a:r>
                        <a:rPr sz="2000" b="1" dirty="0">
                          <a:solidFill>
                            <a:srgbClr val="00B050"/>
                          </a:solidFill>
                          <a:latin typeface="Microsoft JhengHei"/>
                          <a:cs typeface="Microsoft JhengHei"/>
                        </a:rPr>
                        <a:t>訂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C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4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33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E46C0A"/>
                          </a:solidFill>
                          <a:latin typeface="Microsoft JhengHei"/>
                          <a:cs typeface="Microsoft JhengHei"/>
                        </a:rPr>
                        <a:t>多元表現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CDC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Microsoft JhengHei"/>
                          <a:cs typeface="Microsoft JhengHei"/>
                        </a:rPr>
                        <a:t>同學習歷程學校平臺之</a:t>
                      </a:r>
                      <a:r>
                        <a:rPr sz="2000" spc="-15" dirty="0">
                          <a:latin typeface="Microsoft JhengHei"/>
                          <a:cs typeface="Microsoft JhengHei"/>
                        </a:rPr>
                        <a:t>資料</a:t>
                      </a:r>
                      <a:endParaRPr sz="2000" dirty="0">
                        <a:latin typeface="Microsoft JhengHei"/>
                        <a:cs typeface="Microsoft JhengHei"/>
                      </a:endParaRPr>
                    </a:p>
                    <a:p>
                      <a:pPr marL="363220" marR="100330" indent="-271780" algn="just">
                        <a:lnSpc>
                          <a:spcPct val="99800"/>
                        </a:lnSpc>
                        <a:spcBef>
                          <a:spcPts val="15"/>
                        </a:spcBef>
                        <a:buClr>
                          <a:srgbClr val="000000"/>
                        </a:buClr>
                        <a:buSzPct val="95000"/>
                        <a:buChar char="●"/>
                        <a:tabLst>
                          <a:tab pos="347345" algn="l"/>
                        </a:tabLst>
                      </a:pPr>
                      <a:r>
                        <a:rPr sz="2000" spc="-50" dirty="0">
                          <a:solidFill>
                            <a:srgbClr val="3333FF"/>
                          </a:solidFill>
                          <a:latin typeface="Microsoft JhengHei"/>
                          <a:cs typeface="Microsoft JhengHei"/>
                        </a:rPr>
                        <a:t>學生</a:t>
                      </a:r>
                      <a:r>
                        <a:rPr sz="2000" dirty="0">
                          <a:solidFill>
                            <a:srgbClr val="3333FF"/>
                          </a:solidFill>
                          <a:latin typeface="Microsoft JhengHei"/>
                          <a:cs typeface="Microsoft JhengHei"/>
                        </a:rPr>
                        <a:t>自一學年上傳</a:t>
                      </a:r>
                      <a:r>
                        <a:rPr sz="2000" spc="-15" dirty="0">
                          <a:solidFill>
                            <a:srgbClr val="3333FF"/>
                          </a:solidFill>
                          <a:latin typeface="Microsoft JhengHei"/>
                          <a:cs typeface="Microsoft JhengHei"/>
                        </a:rPr>
                        <a:t>至</a:t>
                      </a:r>
                      <a:r>
                        <a:rPr sz="2000" dirty="0">
                          <a:solidFill>
                            <a:srgbClr val="3333FF"/>
                          </a:solidFill>
                          <a:latin typeface="Microsoft JhengHei"/>
                          <a:cs typeface="Microsoft JhengHei"/>
                        </a:rPr>
                        <a:t>學校</a:t>
                      </a:r>
                      <a:r>
                        <a:rPr sz="2000" spc="-15" dirty="0">
                          <a:solidFill>
                            <a:srgbClr val="3333FF"/>
                          </a:solidFill>
                          <a:latin typeface="Microsoft JhengHei"/>
                          <a:cs typeface="Microsoft JhengHei"/>
                        </a:rPr>
                        <a:t>平</a:t>
                      </a:r>
                      <a:r>
                        <a:rPr sz="2000" dirty="0">
                          <a:solidFill>
                            <a:srgbClr val="3333FF"/>
                          </a:solidFill>
                          <a:latin typeface="Microsoft JhengHei"/>
                          <a:cs typeface="Microsoft JhengHei"/>
                        </a:rPr>
                        <a:t>臺 之多元表現，</a:t>
                      </a:r>
                      <a:r>
                        <a:rPr sz="2000" spc="-50" dirty="0">
                          <a:solidFill>
                            <a:srgbClr val="3333FF"/>
                          </a:solidFill>
                          <a:latin typeface="Microsoft JhengHei"/>
                          <a:cs typeface="Microsoft JhengHei"/>
                        </a:rPr>
                        <a:t>勾選至</a:t>
                      </a:r>
                      <a:r>
                        <a:rPr sz="2000" spc="-65" dirty="0">
                          <a:solidFill>
                            <a:srgbClr val="3333FF"/>
                          </a:solidFill>
                          <a:latin typeface="Microsoft JhengHei"/>
                          <a:cs typeface="Microsoft JhengHei"/>
                        </a:rPr>
                        <a:t>多</a:t>
                      </a:r>
                      <a:r>
                        <a:rPr sz="2000" b="1" spc="-5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2000" b="1" spc="-50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件</a:t>
                      </a:r>
                      <a:r>
                        <a:rPr sz="2000" dirty="0">
                          <a:solidFill>
                            <a:srgbClr val="3333FF"/>
                          </a:solidFill>
                          <a:latin typeface="Microsoft JhengHei"/>
                          <a:cs typeface="Microsoft JhengHei"/>
                        </a:rPr>
                        <a:t>，  由學校</a:t>
                      </a:r>
                      <a:r>
                        <a:rPr sz="2000" b="1" dirty="0">
                          <a:solidFill>
                            <a:srgbClr val="BF3420"/>
                          </a:solidFill>
                          <a:latin typeface="Microsoft JhengHei"/>
                          <a:cs typeface="Microsoft JhengHei"/>
                        </a:rPr>
                        <a:t>每學年提交</a:t>
                      </a:r>
                      <a:endParaRPr sz="2000" dirty="0">
                        <a:latin typeface="Microsoft JhengHei"/>
                        <a:cs typeface="Microsoft JhengHe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C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0366-8AAF-45ED-8C3E-4928B8F408B4}" type="slidenum">
              <a:rPr lang="zh-TW" altLang="en-US" sz="5400" smtClean="0"/>
              <a:pPr/>
              <a:t>14</a:t>
            </a:fld>
            <a:endParaRPr lang="zh-TW" altLang="en-US" sz="5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58" y="6617207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0792"/>
                </a:lnTo>
              </a:path>
            </a:pathLst>
          </a:custGeom>
          <a:ln w="60972">
            <a:solidFill>
              <a:srgbClr val="1A7B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66804" y="6617207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0792"/>
                </a:lnTo>
              </a:path>
            </a:pathLst>
          </a:custGeom>
          <a:ln w="60959">
            <a:solidFill>
              <a:srgbClr val="1A7B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944" y="908303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521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74142" y="272478"/>
            <a:ext cx="65328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000000"/>
                </a:solidFill>
                <a:latin typeface="Microsoft YaHei"/>
                <a:cs typeface="Microsoft YaHei"/>
              </a:rPr>
              <a:t>學生學習歷程檔案的</a:t>
            </a:r>
            <a:r>
              <a:rPr sz="3200" b="1" dirty="0">
                <a:solidFill>
                  <a:srgbClr val="3333FF"/>
                </a:solidFill>
                <a:latin typeface="Microsoft YaHei"/>
                <a:cs typeface="Microsoft YaHei"/>
              </a:rPr>
              <a:t>檔</a:t>
            </a:r>
            <a:r>
              <a:rPr sz="3200" b="1" spc="-15" dirty="0">
                <a:solidFill>
                  <a:srgbClr val="3333FF"/>
                </a:solidFill>
                <a:latin typeface="Microsoft YaHei"/>
                <a:cs typeface="Microsoft YaHei"/>
              </a:rPr>
              <a:t>案</a:t>
            </a:r>
            <a:r>
              <a:rPr sz="3200" b="1" dirty="0">
                <a:solidFill>
                  <a:srgbClr val="3333FF"/>
                </a:solidFill>
                <a:latin typeface="Microsoft YaHei"/>
                <a:cs typeface="Microsoft YaHei"/>
              </a:rPr>
              <a:t>格</a:t>
            </a:r>
            <a:r>
              <a:rPr sz="3200" b="1" dirty="0">
                <a:solidFill>
                  <a:srgbClr val="0000FF"/>
                </a:solidFill>
                <a:latin typeface="Microsoft YaHei"/>
                <a:cs typeface="Microsoft YaHei"/>
              </a:rPr>
              <a:t>式</a:t>
            </a:r>
            <a:r>
              <a:rPr sz="3200" b="1" spc="-15" dirty="0">
                <a:solidFill>
                  <a:srgbClr val="0000FF"/>
                </a:solidFill>
                <a:latin typeface="Microsoft JhengHei"/>
                <a:cs typeface="Microsoft JhengHei"/>
              </a:rPr>
              <a:t>、</a:t>
            </a:r>
            <a:r>
              <a:rPr sz="3200" b="1" dirty="0">
                <a:solidFill>
                  <a:srgbClr val="0000FF"/>
                </a:solidFill>
                <a:latin typeface="Microsoft YaHei"/>
                <a:cs typeface="Microsoft YaHei"/>
              </a:rPr>
              <a:t>大小</a:t>
            </a:r>
            <a:endParaRPr sz="3200">
              <a:latin typeface="Microsoft YaHei"/>
              <a:cs typeface="Microsoft YaHe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629577" y="1098772"/>
          <a:ext cx="8767444" cy="5225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5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5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6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553085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Microsoft YaHei"/>
                          <a:cs typeface="Microsoft YaHei"/>
                        </a:rPr>
                        <a:t>資料項目</a:t>
                      </a:r>
                      <a:endParaRPr sz="2000">
                        <a:latin typeface="Microsoft YaHei"/>
                        <a:cs typeface="Microsoft YaHei"/>
                      </a:endParaRPr>
                    </a:p>
                  </a:txBody>
                  <a:tcPr marL="0" marR="0" marT="158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F3420"/>
                    </a:solidFill>
                  </a:tcPr>
                </a:tc>
                <a:tc>
                  <a:txBody>
                    <a:bodyPr/>
                    <a:lstStyle/>
                    <a:p>
                      <a:pPr marL="1163955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Microsoft YaHei"/>
                          <a:cs typeface="Microsoft YaHei"/>
                        </a:rPr>
                        <a:t>檔案格式類型</a:t>
                      </a:r>
                      <a:endParaRPr sz="2000">
                        <a:latin typeface="Microsoft YaHei"/>
                        <a:cs typeface="Microsoft YaHei"/>
                      </a:endParaRPr>
                    </a:p>
                  </a:txBody>
                  <a:tcPr marL="0" marR="0" marT="158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F34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Microsoft YaHei"/>
                          <a:cs typeface="Microsoft YaHei"/>
                        </a:rPr>
                        <a:t>內容說明</a:t>
                      </a:r>
                      <a:endParaRPr sz="2000">
                        <a:latin typeface="Microsoft YaHei"/>
                        <a:cs typeface="Microsoft YaHe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Microsoft YaHei"/>
                          <a:cs typeface="Microsoft YaHei"/>
                        </a:rPr>
                        <a:t>檔案大小或簡述文字之字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Microsoft YaHei"/>
                          <a:cs typeface="Microsoft YaHei"/>
                        </a:rPr>
                        <a:t>數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F34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450">
                <a:tc rowSpan="2">
                  <a:txBody>
                    <a:bodyPr/>
                    <a:lstStyle/>
                    <a:p>
                      <a:pPr marL="298450">
                        <a:lnSpc>
                          <a:spcPct val="100000"/>
                        </a:lnSpc>
                        <a:spcBef>
                          <a:spcPts val="1540"/>
                        </a:spcBef>
                      </a:pPr>
                      <a:r>
                        <a:rPr sz="2000" b="1" dirty="0">
                          <a:latin typeface="Microsoft JhengHei"/>
                          <a:cs typeface="Microsoft JhengHei"/>
                        </a:rPr>
                        <a:t>課程諮詢紀錄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  <a:p>
                      <a:pPr marL="21462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2000" b="1" dirty="0">
                          <a:latin typeface="Microsoft JhengHei"/>
                          <a:cs typeface="Microsoft JhengHei"/>
                        </a:rPr>
                        <a:t>只限校內平臺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95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000" dirty="0">
                          <a:latin typeface="Microsoft JhengHei"/>
                          <a:cs typeface="Microsoft JhengHei"/>
                        </a:rPr>
                        <a:t>文件：pdf</a:t>
                      </a:r>
                      <a:r>
                        <a:rPr sz="2000" spc="-15" dirty="0"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sz="2000" spc="-10" dirty="0">
                          <a:latin typeface="Microsoft JhengHei"/>
                          <a:cs typeface="Microsoft JhengHei"/>
                        </a:rPr>
                        <a:t>jpg</a:t>
                      </a:r>
                      <a:r>
                        <a:rPr sz="2000" dirty="0"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sz="2000" spc="-5" dirty="0">
                          <a:latin typeface="Microsoft JhengHei"/>
                          <a:cs typeface="Microsoft JhengHei"/>
                        </a:rPr>
                        <a:t>png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000" dirty="0">
                          <a:latin typeface="Microsoft JhengHei"/>
                          <a:cs typeface="Microsoft JhengHei"/>
                        </a:rPr>
                        <a:t>每件固定上限</a:t>
                      </a:r>
                      <a:r>
                        <a:rPr sz="2000" spc="-5" dirty="0">
                          <a:latin typeface="Microsoft JhengHei"/>
                          <a:cs typeface="Microsoft JhengHei"/>
                        </a:rPr>
                        <a:t>2MB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4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5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000" dirty="0">
                          <a:latin typeface="Microsoft JhengHei"/>
                          <a:cs typeface="Microsoft JhengHei"/>
                        </a:rPr>
                        <a:t>簡述：文字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000" dirty="0">
                          <a:latin typeface="Microsoft JhengHei"/>
                          <a:cs typeface="Microsoft JhengHei"/>
                        </a:rPr>
                        <a:t>每件100個字為限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451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298450">
                        <a:lnSpc>
                          <a:spcPct val="100000"/>
                        </a:lnSpc>
                        <a:spcBef>
                          <a:spcPts val="1760"/>
                        </a:spcBef>
                      </a:pPr>
                      <a:r>
                        <a:rPr sz="2000" b="1" dirty="0">
                          <a:latin typeface="Microsoft JhengHei"/>
                          <a:cs typeface="Microsoft JhengHei"/>
                        </a:rPr>
                        <a:t>課程學習成果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E4B6"/>
                    </a:solidFill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2000" dirty="0">
                          <a:latin typeface="Microsoft JhengHei"/>
                          <a:cs typeface="Microsoft JhengHei"/>
                        </a:rPr>
                        <a:t>文件：pdf</a:t>
                      </a:r>
                      <a:r>
                        <a:rPr sz="2000" spc="-15" dirty="0"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sz="2000" spc="-10" dirty="0">
                          <a:latin typeface="Microsoft JhengHei"/>
                          <a:cs typeface="Microsoft JhengHei"/>
                        </a:rPr>
                        <a:t>jpg</a:t>
                      </a:r>
                      <a:r>
                        <a:rPr sz="2000" dirty="0"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sz="2000" spc="-5" dirty="0">
                          <a:latin typeface="Microsoft JhengHei"/>
                          <a:cs typeface="Microsoft JhengHei"/>
                        </a:rPr>
                        <a:t>png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E4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2000" dirty="0">
                          <a:latin typeface="Microsoft JhengHei"/>
                          <a:cs typeface="Microsoft JhengHei"/>
                        </a:rPr>
                        <a:t>每件固定上限</a:t>
                      </a:r>
                      <a:r>
                        <a:rPr sz="2000" spc="-5" dirty="0">
                          <a:latin typeface="Microsoft JhengHei"/>
                          <a:cs typeface="Microsoft JhengHei"/>
                        </a:rPr>
                        <a:t>2MB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E4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4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E4B6"/>
                    </a:solidFill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000" dirty="0">
                          <a:latin typeface="Microsoft JhengHei"/>
                          <a:cs typeface="Microsoft JhengHei"/>
                        </a:rPr>
                        <a:t>影音檔案：mp3</a:t>
                      </a:r>
                      <a:r>
                        <a:rPr sz="2000" spc="-15" dirty="0"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sz="2000" spc="-5" dirty="0">
                          <a:latin typeface="Microsoft JhengHei"/>
                          <a:cs typeface="Microsoft JhengHei"/>
                        </a:rPr>
                        <a:t>mp4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E4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000" dirty="0">
                          <a:latin typeface="Microsoft JhengHei"/>
                          <a:cs typeface="Microsoft JhengHei"/>
                        </a:rPr>
                        <a:t>每件固定上限</a:t>
                      </a:r>
                      <a:r>
                        <a:rPr sz="2000" spc="-5" dirty="0">
                          <a:latin typeface="Microsoft JhengHei"/>
                          <a:cs typeface="Microsoft JhengHei"/>
                        </a:rPr>
                        <a:t>5MB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E4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94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E4B6"/>
                    </a:solidFill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000" dirty="0">
                          <a:latin typeface="Microsoft JhengHei"/>
                          <a:cs typeface="Microsoft JhengHei"/>
                        </a:rPr>
                        <a:t>簡述：文字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E4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000" dirty="0">
                          <a:latin typeface="Microsoft JhengHei"/>
                          <a:cs typeface="Microsoft JhengHei"/>
                        </a:rPr>
                        <a:t>每件100個字為限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E4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945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3250">
                        <a:latin typeface="Times New Roman"/>
                        <a:cs typeface="Times New Roman"/>
                      </a:endParaRPr>
                    </a:p>
                    <a:p>
                      <a:pPr marL="552450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Microsoft JhengHei"/>
                          <a:cs typeface="Microsoft JhengHei"/>
                        </a:rPr>
                        <a:t>多元表現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2000" dirty="0">
                          <a:latin typeface="Microsoft JhengHei"/>
                          <a:cs typeface="Microsoft JhengHei"/>
                        </a:rPr>
                        <a:t>證明文件：pdf、</a:t>
                      </a:r>
                      <a:r>
                        <a:rPr sz="2000" spc="-10" dirty="0">
                          <a:latin typeface="Microsoft JhengHei"/>
                          <a:cs typeface="Microsoft JhengHei"/>
                        </a:rPr>
                        <a:t>jpg</a:t>
                      </a:r>
                      <a:r>
                        <a:rPr sz="2000" spc="-15" dirty="0"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sz="2000" spc="-5" dirty="0">
                          <a:latin typeface="Microsoft JhengHei"/>
                          <a:cs typeface="Microsoft JhengHei"/>
                        </a:rPr>
                        <a:t>png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2000" dirty="0">
                          <a:latin typeface="Microsoft JhengHei"/>
                          <a:cs typeface="Microsoft JhengHei"/>
                        </a:rPr>
                        <a:t>每件固定上限</a:t>
                      </a:r>
                      <a:r>
                        <a:rPr sz="2000" spc="-5" dirty="0">
                          <a:latin typeface="Microsoft JhengHei"/>
                          <a:cs typeface="Microsoft JhengHei"/>
                        </a:rPr>
                        <a:t>2MB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94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000" dirty="0">
                          <a:latin typeface="Microsoft JhengHei"/>
                          <a:cs typeface="Microsoft JhengHei"/>
                        </a:rPr>
                        <a:t>影音檔案：mp3</a:t>
                      </a:r>
                      <a:r>
                        <a:rPr sz="2000" spc="-15" dirty="0"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sz="2000" spc="-5" dirty="0">
                          <a:latin typeface="Microsoft JhengHei"/>
                          <a:cs typeface="Microsoft JhengHei"/>
                        </a:rPr>
                        <a:t>mp4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000" dirty="0">
                          <a:latin typeface="Microsoft JhengHei"/>
                          <a:cs typeface="Microsoft JhengHei"/>
                        </a:rPr>
                        <a:t>每件固定上限</a:t>
                      </a:r>
                      <a:r>
                        <a:rPr sz="2000" spc="-5" dirty="0">
                          <a:latin typeface="Microsoft JhengHei"/>
                          <a:cs typeface="Microsoft JhengHei"/>
                        </a:rPr>
                        <a:t>5MB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94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000" dirty="0">
                          <a:latin typeface="Microsoft JhengHei"/>
                          <a:cs typeface="Microsoft JhengHei"/>
                        </a:rPr>
                        <a:t>外部連結：文字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000" b="1" dirty="0">
                          <a:latin typeface="Microsoft JhengHei"/>
                          <a:cs typeface="Microsoft JhengHei"/>
                        </a:rPr>
                        <a:t>-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94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000" dirty="0">
                          <a:latin typeface="Microsoft JhengHei"/>
                          <a:cs typeface="Microsoft JhengHei"/>
                        </a:rPr>
                        <a:t>簡述：文字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000" dirty="0">
                          <a:latin typeface="Microsoft JhengHei"/>
                          <a:cs typeface="Microsoft JhengHei"/>
                        </a:rPr>
                        <a:t>每件100個字為限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0366-8AAF-45ED-8C3E-4928B8F408B4}" type="slidenum">
              <a:rPr lang="zh-TW" altLang="en-US" sz="5400" smtClean="0"/>
              <a:pPr/>
              <a:t>15</a:t>
            </a:fld>
            <a:endParaRPr lang="zh-TW" alt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58" y="6617207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0792"/>
                </a:lnTo>
              </a:path>
            </a:pathLst>
          </a:custGeom>
          <a:ln w="60972">
            <a:solidFill>
              <a:srgbClr val="1A7B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66804" y="6617207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0792"/>
                </a:lnTo>
              </a:path>
            </a:pathLst>
          </a:custGeom>
          <a:ln w="60959">
            <a:solidFill>
              <a:srgbClr val="1A7B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944" y="908303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521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74065" y="159631"/>
            <a:ext cx="73456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000000"/>
                </a:solidFill>
                <a:latin typeface="Microsoft YaHei"/>
                <a:cs typeface="Microsoft YaHei"/>
              </a:rPr>
              <a:t>學生學習歷程檔案是怎</a:t>
            </a:r>
            <a:r>
              <a:rPr sz="3200" b="1" spc="-15" dirty="0">
                <a:solidFill>
                  <a:srgbClr val="000000"/>
                </a:solidFill>
                <a:latin typeface="Microsoft YaHei"/>
                <a:cs typeface="Microsoft YaHei"/>
              </a:rPr>
              <a:t>樣</a:t>
            </a:r>
            <a:r>
              <a:rPr sz="3200" b="1" dirty="0">
                <a:solidFill>
                  <a:srgbClr val="000000"/>
                </a:solidFill>
                <a:latin typeface="Microsoft YaHei"/>
                <a:cs typeface="Microsoft YaHei"/>
              </a:rPr>
              <a:t>被蒐</a:t>
            </a:r>
            <a:r>
              <a:rPr sz="3200" b="1" spc="-15" dirty="0">
                <a:solidFill>
                  <a:srgbClr val="000000"/>
                </a:solidFill>
                <a:latin typeface="Microsoft YaHei"/>
                <a:cs typeface="Microsoft YaHei"/>
              </a:rPr>
              <a:t>集</a:t>
            </a:r>
            <a:r>
              <a:rPr sz="3200" b="1" dirty="0">
                <a:solidFill>
                  <a:srgbClr val="000000"/>
                </a:solidFill>
                <a:latin typeface="Microsoft YaHei"/>
                <a:cs typeface="Microsoft YaHei"/>
              </a:rPr>
              <a:t>保存</a:t>
            </a:r>
            <a:r>
              <a:rPr sz="3200" b="1" spc="-15" dirty="0">
                <a:solidFill>
                  <a:srgbClr val="000000"/>
                </a:solidFill>
                <a:latin typeface="Microsoft YaHei"/>
                <a:cs typeface="Microsoft YaHei"/>
              </a:rPr>
              <a:t>的</a:t>
            </a:r>
            <a:r>
              <a:rPr sz="3200" b="1" dirty="0">
                <a:solidFill>
                  <a:srgbClr val="000000"/>
                </a:solidFill>
                <a:latin typeface="Microsoft YaHei"/>
                <a:cs typeface="Microsoft YaHei"/>
              </a:rPr>
              <a:t>？</a:t>
            </a:r>
            <a:endParaRPr sz="3200">
              <a:latin typeface="Microsoft YaHei"/>
              <a:cs typeface="Microsoft YaHe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380219" y="2391155"/>
            <a:ext cx="1540762" cy="3526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71943" y="2587751"/>
            <a:ext cx="2116834" cy="16322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33666" y="2657094"/>
            <a:ext cx="1985771" cy="14538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33666" y="2657092"/>
            <a:ext cx="1986280" cy="1454150"/>
          </a:xfrm>
          <a:custGeom>
            <a:avLst/>
            <a:gdLst/>
            <a:ahLst/>
            <a:cxnLst/>
            <a:rect l="l" t="t" r="r" b="b"/>
            <a:pathLst>
              <a:path w="1986279" h="1454150">
                <a:moveTo>
                  <a:pt x="0" y="294741"/>
                </a:moveTo>
                <a:lnTo>
                  <a:pt x="1279436" y="294741"/>
                </a:lnTo>
                <a:lnTo>
                  <a:pt x="1279436" y="0"/>
                </a:lnTo>
                <a:lnTo>
                  <a:pt x="1985772" y="726947"/>
                </a:lnTo>
                <a:lnTo>
                  <a:pt x="1279436" y="1453895"/>
                </a:lnTo>
                <a:lnTo>
                  <a:pt x="1279436" y="1159154"/>
                </a:lnTo>
                <a:lnTo>
                  <a:pt x="0" y="1159154"/>
                </a:lnTo>
                <a:lnTo>
                  <a:pt x="0" y="294741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925227" y="3215562"/>
            <a:ext cx="5346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Microsoft YaHei"/>
                <a:cs typeface="Microsoft YaHei"/>
              </a:rPr>
              <a:t>提交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50163" y="3102864"/>
            <a:ext cx="842771" cy="20345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15212" y="3122676"/>
            <a:ext cx="978407" cy="20360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81072" y="3192779"/>
            <a:ext cx="2660903" cy="13914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42794" y="3262121"/>
            <a:ext cx="2529839" cy="12131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42794" y="3262121"/>
            <a:ext cx="2529840" cy="1213485"/>
          </a:xfrm>
          <a:custGeom>
            <a:avLst/>
            <a:gdLst/>
            <a:ahLst/>
            <a:cxnLst/>
            <a:rect l="l" t="t" r="r" b="b"/>
            <a:pathLst>
              <a:path w="2529840" h="1213485">
                <a:moveTo>
                  <a:pt x="0" y="206857"/>
                </a:moveTo>
                <a:lnTo>
                  <a:pt x="1940496" y="206857"/>
                </a:lnTo>
                <a:lnTo>
                  <a:pt x="1940496" y="0"/>
                </a:lnTo>
                <a:lnTo>
                  <a:pt x="2529840" y="606552"/>
                </a:lnTo>
                <a:lnTo>
                  <a:pt x="1940496" y="1213104"/>
                </a:lnTo>
                <a:lnTo>
                  <a:pt x="1940496" y="1006246"/>
                </a:lnTo>
                <a:lnTo>
                  <a:pt x="0" y="1006246"/>
                </a:lnTo>
                <a:lnTo>
                  <a:pt x="0" y="206857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345524" y="3699299"/>
            <a:ext cx="5346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Microsoft YaHei"/>
                <a:cs typeface="Microsoft YaHei"/>
              </a:rPr>
              <a:t>上傳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703819" y="4172711"/>
            <a:ext cx="944878" cy="10256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623309" y="5198287"/>
            <a:ext cx="1095375" cy="580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</a:pPr>
            <a:r>
              <a:rPr sz="1400" b="1" dirty="0">
                <a:latin typeface="Microsoft YaHei"/>
                <a:cs typeface="Microsoft YaHei"/>
              </a:rPr>
              <a:t>由學校在規定 的時間內提交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110483" y="4546091"/>
            <a:ext cx="2478023" cy="13655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72205" y="4615434"/>
            <a:ext cx="2346959" cy="11871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72205" y="4615430"/>
            <a:ext cx="2346960" cy="1187450"/>
          </a:xfrm>
          <a:custGeom>
            <a:avLst/>
            <a:gdLst/>
            <a:ahLst/>
            <a:cxnLst/>
            <a:rect l="l" t="t" r="r" b="b"/>
            <a:pathLst>
              <a:path w="2346960" h="1187450">
                <a:moveTo>
                  <a:pt x="0" y="240677"/>
                </a:moveTo>
                <a:lnTo>
                  <a:pt x="1770202" y="240677"/>
                </a:lnTo>
                <a:lnTo>
                  <a:pt x="1770202" y="0"/>
                </a:lnTo>
                <a:lnTo>
                  <a:pt x="2346960" y="593597"/>
                </a:lnTo>
                <a:lnTo>
                  <a:pt x="1770202" y="1187195"/>
                </a:lnTo>
                <a:lnTo>
                  <a:pt x="1770202" y="946530"/>
                </a:lnTo>
                <a:lnTo>
                  <a:pt x="0" y="946530"/>
                </a:lnTo>
                <a:lnTo>
                  <a:pt x="0" y="240677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905341" y="5039945"/>
            <a:ext cx="5346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Microsoft YaHei"/>
                <a:cs typeface="Microsoft YaHei"/>
              </a:rPr>
              <a:t>勾選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286755" y="1318260"/>
            <a:ext cx="1743455" cy="42214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5300" y="5113020"/>
            <a:ext cx="736091" cy="6934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268529" y="5200539"/>
            <a:ext cx="141351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Microsoft YaHei"/>
                <a:cs typeface="Microsoft YaHei"/>
              </a:rPr>
              <a:t>課程學習成果</a:t>
            </a:r>
            <a:endParaRPr sz="14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0D3E57"/>
                </a:solidFill>
                <a:latin typeface="Microsoft YaHei"/>
                <a:cs typeface="Microsoft YaHei"/>
              </a:rPr>
              <a:t>(經任課教師認證)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139952" y="5751576"/>
            <a:ext cx="742187" cy="70561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932509" y="5964062"/>
            <a:ext cx="7391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Microsoft YaHei"/>
                <a:cs typeface="Microsoft YaHei"/>
              </a:rPr>
              <a:t>多元表現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756227" y="1038250"/>
            <a:ext cx="3404870" cy="82232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400" b="1" dirty="0">
                <a:solidFill>
                  <a:srgbClr val="BF3420"/>
                </a:solidFill>
                <a:latin typeface="Microsoft JhengHei"/>
                <a:cs typeface="Microsoft JhengHei"/>
              </a:rPr>
              <a:t>【註】</a:t>
            </a:r>
            <a:r>
              <a:rPr sz="1400" b="1" dirty="0">
                <a:latin typeface="Microsoft JhengHei"/>
                <a:cs typeface="Microsoft JhengHei"/>
              </a:rPr>
              <a:t>學習歷程學校平</a:t>
            </a:r>
            <a:r>
              <a:rPr sz="1400" b="1" spc="-15" dirty="0">
                <a:latin typeface="Microsoft JhengHei"/>
                <a:cs typeface="Microsoft JhengHei"/>
              </a:rPr>
              <a:t>臺</a:t>
            </a:r>
            <a:r>
              <a:rPr sz="1400" b="1" dirty="0">
                <a:latin typeface="Microsoft JhengHei"/>
                <a:cs typeface="Microsoft JhengHei"/>
              </a:rPr>
              <a:t>可能</a:t>
            </a:r>
            <a:r>
              <a:rPr sz="1400" b="1" spc="-15" dirty="0">
                <a:latin typeface="Microsoft JhengHei"/>
                <a:cs typeface="Microsoft JhengHei"/>
              </a:rPr>
              <a:t>形</a:t>
            </a:r>
            <a:r>
              <a:rPr sz="1400" b="1" dirty="0">
                <a:latin typeface="Microsoft JhengHei"/>
                <a:cs typeface="Microsoft JhengHei"/>
              </a:rPr>
              <a:t>式：</a:t>
            </a:r>
            <a:endParaRPr sz="1400">
              <a:latin typeface="Microsoft JhengHei"/>
              <a:cs typeface="Microsoft JhengHei"/>
            </a:endParaRPr>
          </a:p>
          <a:p>
            <a:pPr marL="457834" indent="-179070">
              <a:lnSpc>
                <a:spcPct val="100000"/>
              </a:lnSpc>
              <a:spcBef>
                <a:spcPts val="705"/>
              </a:spcBef>
              <a:buSzPct val="116666"/>
              <a:buFont typeface="Wingdings"/>
              <a:buChar char=""/>
              <a:tabLst>
                <a:tab pos="458470" algn="l"/>
              </a:tabLst>
            </a:pPr>
            <a:r>
              <a:rPr sz="1200" b="1" dirty="0">
                <a:solidFill>
                  <a:srgbClr val="1A7BAE"/>
                </a:solidFill>
                <a:latin typeface="Microsoft JhengHei"/>
                <a:cs typeface="Microsoft JhengHei"/>
              </a:rPr>
              <a:t>校務行政系統</a:t>
            </a:r>
            <a:r>
              <a:rPr sz="1200" b="1" spc="-45" dirty="0">
                <a:solidFill>
                  <a:srgbClr val="1A7BAE"/>
                </a:solidFill>
                <a:latin typeface="Microsoft JhengHei"/>
                <a:cs typeface="Microsoft JhengHei"/>
              </a:rPr>
              <a:t> </a:t>
            </a:r>
            <a:r>
              <a:rPr sz="1200" b="1" dirty="0">
                <a:solidFill>
                  <a:srgbClr val="1A7BAE"/>
                </a:solidFill>
                <a:latin typeface="Microsoft JhengHei"/>
                <a:cs typeface="Microsoft JhengHei"/>
              </a:rPr>
              <a:t>+</a:t>
            </a:r>
            <a:r>
              <a:rPr sz="1200" b="1" spc="-40" dirty="0">
                <a:solidFill>
                  <a:srgbClr val="1A7BAE"/>
                </a:solidFill>
                <a:latin typeface="Microsoft JhengHei"/>
                <a:cs typeface="Microsoft JhengHei"/>
              </a:rPr>
              <a:t> </a:t>
            </a:r>
            <a:r>
              <a:rPr sz="1200" b="1" dirty="0">
                <a:solidFill>
                  <a:srgbClr val="1A7BAE"/>
                </a:solidFill>
                <a:latin typeface="Microsoft JhengHei"/>
                <a:cs typeface="Microsoft JhengHei"/>
              </a:rPr>
              <a:t>校內學生學習歷程紀錄模組</a:t>
            </a:r>
            <a:endParaRPr sz="1200">
              <a:latin typeface="Microsoft JhengHei"/>
              <a:cs typeface="Microsoft JhengHei"/>
            </a:endParaRPr>
          </a:p>
          <a:p>
            <a:pPr marL="431800" indent="-153035">
              <a:lnSpc>
                <a:spcPct val="100000"/>
              </a:lnSpc>
              <a:spcBef>
                <a:spcPts val="505"/>
              </a:spcBef>
              <a:buFont typeface="Wingdings"/>
              <a:buChar char=""/>
              <a:tabLst>
                <a:tab pos="432434" algn="l"/>
              </a:tabLst>
            </a:pPr>
            <a:r>
              <a:rPr sz="1200" b="1" dirty="0">
                <a:solidFill>
                  <a:srgbClr val="1A7BAE"/>
                </a:solidFill>
                <a:latin typeface="Microsoft JhengHei"/>
                <a:cs typeface="Microsoft JhengHei"/>
              </a:rPr>
              <a:t>直接整合於校務行政系統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393181" y="6043994"/>
            <a:ext cx="14522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0000"/>
                </a:solidFill>
                <a:latin typeface="Microsoft YaHei"/>
                <a:cs typeface="Microsoft YaHei"/>
              </a:rPr>
              <a:t>教育部建置的平台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667970" y="5570943"/>
            <a:ext cx="12738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0000"/>
                </a:solidFill>
                <a:latin typeface="Microsoft YaHei"/>
                <a:cs typeface="Microsoft YaHei"/>
              </a:rPr>
              <a:t>學校建置的平台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43483" y="938783"/>
            <a:ext cx="1386839" cy="15041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655031" y="1423657"/>
            <a:ext cx="7391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D3E57"/>
                </a:solidFill>
                <a:latin typeface="Microsoft YaHei"/>
                <a:cs typeface="Microsoft YaHei"/>
              </a:rPr>
              <a:t>基本資料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905000" y="1194816"/>
            <a:ext cx="717803" cy="67513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159507" y="1645920"/>
            <a:ext cx="2982467" cy="13655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21229" y="1715261"/>
            <a:ext cx="2851403" cy="118719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21229" y="1715258"/>
            <a:ext cx="2851785" cy="1187450"/>
          </a:xfrm>
          <a:custGeom>
            <a:avLst/>
            <a:gdLst/>
            <a:ahLst/>
            <a:cxnLst/>
            <a:rect l="l" t="t" r="r" b="b"/>
            <a:pathLst>
              <a:path w="2851785" h="1187450">
                <a:moveTo>
                  <a:pt x="0" y="240677"/>
                </a:moveTo>
                <a:lnTo>
                  <a:pt x="2274646" y="240677"/>
                </a:lnTo>
                <a:lnTo>
                  <a:pt x="2274646" y="0"/>
                </a:lnTo>
                <a:lnTo>
                  <a:pt x="2851404" y="593598"/>
                </a:lnTo>
                <a:lnTo>
                  <a:pt x="2274646" y="1187196"/>
                </a:lnTo>
                <a:lnTo>
                  <a:pt x="2274646" y="946531"/>
                </a:lnTo>
                <a:lnTo>
                  <a:pt x="0" y="946531"/>
                </a:lnTo>
                <a:lnTo>
                  <a:pt x="0" y="240677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206718" y="2140059"/>
            <a:ext cx="5346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Microsoft YaHei"/>
                <a:cs typeface="Microsoft YaHei"/>
              </a:rPr>
              <a:t>登錄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222220" y="1409135"/>
            <a:ext cx="7391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D3E57"/>
                </a:solidFill>
                <a:latin typeface="Microsoft YaHei"/>
                <a:cs typeface="Microsoft YaHei"/>
              </a:rPr>
              <a:t>修課記錄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479291" y="1200912"/>
            <a:ext cx="711707" cy="66903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609088" y="2066544"/>
            <a:ext cx="487680" cy="477520"/>
          </a:xfrm>
          <a:custGeom>
            <a:avLst/>
            <a:gdLst/>
            <a:ahLst/>
            <a:cxnLst/>
            <a:rect l="l" t="t" r="r" b="b"/>
            <a:pathLst>
              <a:path w="487680" h="477519">
                <a:moveTo>
                  <a:pt x="243840" y="0"/>
                </a:moveTo>
                <a:lnTo>
                  <a:pt x="194697" y="4845"/>
                </a:lnTo>
                <a:lnTo>
                  <a:pt x="148925" y="18742"/>
                </a:lnTo>
                <a:lnTo>
                  <a:pt x="107505" y="40732"/>
                </a:lnTo>
                <a:lnTo>
                  <a:pt x="71418" y="69856"/>
                </a:lnTo>
                <a:lnTo>
                  <a:pt x="41643" y="105154"/>
                </a:lnTo>
                <a:lnTo>
                  <a:pt x="19161" y="145668"/>
                </a:lnTo>
                <a:lnTo>
                  <a:pt x="4953" y="190438"/>
                </a:lnTo>
                <a:lnTo>
                  <a:pt x="0" y="238505"/>
                </a:lnTo>
                <a:lnTo>
                  <a:pt x="4953" y="286573"/>
                </a:lnTo>
                <a:lnTo>
                  <a:pt x="19161" y="331343"/>
                </a:lnTo>
                <a:lnTo>
                  <a:pt x="41643" y="371857"/>
                </a:lnTo>
                <a:lnTo>
                  <a:pt x="71418" y="407155"/>
                </a:lnTo>
                <a:lnTo>
                  <a:pt x="107505" y="436279"/>
                </a:lnTo>
                <a:lnTo>
                  <a:pt x="148925" y="458269"/>
                </a:lnTo>
                <a:lnTo>
                  <a:pt x="194697" y="472166"/>
                </a:lnTo>
                <a:lnTo>
                  <a:pt x="243840" y="477011"/>
                </a:lnTo>
                <a:lnTo>
                  <a:pt x="292982" y="472166"/>
                </a:lnTo>
                <a:lnTo>
                  <a:pt x="338754" y="458269"/>
                </a:lnTo>
                <a:lnTo>
                  <a:pt x="380174" y="436279"/>
                </a:lnTo>
                <a:lnTo>
                  <a:pt x="416261" y="407155"/>
                </a:lnTo>
                <a:lnTo>
                  <a:pt x="446036" y="371857"/>
                </a:lnTo>
                <a:lnTo>
                  <a:pt x="468518" y="331343"/>
                </a:lnTo>
                <a:lnTo>
                  <a:pt x="482726" y="286573"/>
                </a:lnTo>
                <a:lnTo>
                  <a:pt x="487680" y="238505"/>
                </a:lnTo>
                <a:lnTo>
                  <a:pt x="482726" y="190438"/>
                </a:lnTo>
                <a:lnTo>
                  <a:pt x="468518" y="145668"/>
                </a:lnTo>
                <a:lnTo>
                  <a:pt x="446036" y="105154"/>
                </a:lnTo>
                <a:lnTo>
                  <a:pt x="416261" y="69856"/>
                </a:lnTo>
                <a:lnTo>
                  <a:pt x="380174" y="40732"/>
                </a:lnTo>
                <a:lnTo>
                  <a:pt x="338754" y="18742"/>
                </a:lnTo>
                <a:lnTo>
                  <a:pt x="292982" y="4845"/>
                </a:lnTo>
                <a:lnTo>
                  <a:pt x="243840" y="0"/>
                </a:lnTo>
                <a:close/>
              </a:path>
            </a:pathLst>
          </a:custGeom>
          <a:solidFill>
            <a:srgbClr val="135C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2764726" y="2129424"/>
            <a:ext cx="1752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Microsoft YaHei"/>
                <a:cs typeface="Microsoft YaHei"/>
              </a:rPr>
              <a:t>1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782823" y="3653028"/>
            <a:ext cx="486409" cy="477520"/>
          </a:xfrm>
          <a:custGeom>
            <a:avLst/>
            <a:gdLst/>
            <a:ahLst/>
            <a:cxnLst/>
            <a:rect l="l" t="t" r="r" b="b"/>
            <a:pathLst>
              <a:path w="486410" h="477520">
                <a:moveTo>
                  <a:pt x="243078" y="0"/>
                </a:moveTo>
                <a:lnTo>
                  <a:pt x="194088" y="4845"/>
                </a:lnTo>
                <a:lnTo>
                  <a:pt x="148459" y="18742"/>
                </a:lnTo>
                <a:lnTo>
                  <a:pt x="107169" y="40732"/>
                </a:lnTo>
                <a:lnTo>
                  <a:pt x="71194" y="69856"/>
                </a:lnTo>
                <a:lnTo>
                  <a:pt x="41513" y="105154"/>
                </a:lnTo>
                <a:lnTo>
                  <a:pt x="19101" y="145668"/>
                </a:lnTo>
                <a:lnTo>
                  <a:pt x="4938" y="190438"/>
                </a:lnTo>
                <a:lnTo>
                  <a:pt x="0" y="238506"/>
                </a:lnTo>
                <a:lnTo>
                  <a:pt x="4938" y="286573"/>
                </a:lnTo>
                <a:lnTo>
                  <a:pt x="19101" y="331343"/>
                </a:lnTo>
                <a:lnTo>
                  <a:pt x="41513" y="371857"/>
                </a:lnTo>
                <a:lnTo>
                  <a:pt x="71194" y="407155"/>
                </a:lnTo>
                <a:lnTo>
                  <a:pt x="107169" y="436279"/>
                </a:lnTo>
                <a:lnTo>
                  <a:pt x="148459" y="458269"/>
                </a:lnTo>
                <a:lnTo>
                  <a:pt x="194088" y="472166"/>
                </a:lnTo>
                <a:lnTo>
                  <a:pt x="243078" y="477012"/>
                </a:lnTo>
                <a:lnTo>
                  <a:pt x="292067" y="472166"/>
                </a:lnTo>
                <a:lnTo>
                  <a:pt x="337696" y="458269"/>
                </a:lnTo>
                <a:lnTo>
                  <a:pt x="378986" y="436279"/>
                </a:lnTo>
                <a:lnTo>
                  <a:pt x="414961" y="407155"/>
                </a:lnTo>
                <a:lnTo>
                  <a:pt x="444642" y="371857"/>
                </a:lnTo>
                <a:lnTo>
                  <a:pt x="467054" y="331343"/>
                </a:lnTo>
                <a:lnTo>
                  <a:pt x="481217" y="286573"/>
                </a:lnTo>
                <a:lnTo>
                  <a:pt x="486156" y="238506"/>
                </a:lnTo>
                <a:lnTo>
                  <a:pt x="481217" y="190438"/>
                </a:lnTo>
                <a:lnTo>
                  <a:pt x="467054" y="145668"/>
                </a:lnTo>
                <a:lnTo>
                  <a:pt x="444642" y="105154"/>
                </a:lnTo>
                <a:lnTo>
                  <a:pt x="414961" y="69856"/>
                </a:lnTo>
                <a:lnTo>
                  <a:pt x="378986" y="40732"/>
                </a:lnTo>
                <a:lnTo>
                  <a:pt x="337696" y="18742"/>
                </a:lnTo>
                <a:lnTo>
                  <a:pt x="292067" y="4845"/>
                </a:lnTo>
                <a:lnTo>
                  <a:pt x="243078" y="0"/>
                </a:lnTo>
                <a:close/>
              </a:path>
            </a:pathLst>
          </a:custGeom>
          <a:solidFill>
            <a:srgbClr val="BF3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2937941" y="3715543"/>
            <a:ext cx="1752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Microsoft YaHei"/>
                <a:cs typeface="Microsoft YaHei"/>
              </a:rPr>
              <a:t>2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346703" y="5000244"/>
            <a:ext cx="486409" cy="477520"/>
          </a:xfrm>
          <a:custGeom>
            <a:avLst/>
            <a:gdLst/>
            <a:ahLst/>
            <a:cxnLst/>
            <a:rect l="l" t="t" r="r" b="b"/>
            <a:pathLst>
              <a:path w="486410" h="477520">
                <a:moveTo>
                  <a:pt x="243078" y="0"/>
                </a:moveTo>
                <a:lnTo>
                  <a:pt x="194088" y="4845"/>
                </a:lnTo>
                <a:lnTo>
                  <a:pt x="148459" y="18742"/>
                </a:lnTo>
                <a:lnTo>
                  <a:pt x="107169" y="40732"/>
                </a:lnTo>
                <a:lnTo>
                  <a:pt x="71194" y="69856"/>
                </a:lnTo>
                <a:lnTo>
                  <a:pt x="41513" y="105154"/>
                </a:lnTo>
                <a:lnTo>
                  <a:pt x="19101" y="145668"/>
                </a:lnTo>
                <a:lnTo>
                  <a:pt x="4938" y="190438"/>
                </a:lnTo>
                <a:lnTo>
                  <a:pt x="0" y="238505"/>
                </a:lnTo>
                <a:lnTo>
                  <a:pt x="4938" y="286573"/>
                </a:lnTo>
                <a:lnTo>
                  <a:pt x="19101" y="331343"/>
                </a:lnTo>
                <a:lnTo>
                  <a:pt x="41513" y="371857"/>
                </a:lnTo>
                <a:lnTo>
                  <a:pt x="71194" y="407155"/>
                </a:lnTo>
                <a:lnTo>
                  <a:pt x="107169" y="436279"/>
                </a:lnTo>
                <a:lnTo>
                  <a:pt x="148459" y="458269"/>
                </a:lnTo>
                <a:lnTo>
                  <a:pt x="194088" y="472166"/>
                </a:lnTo>
                <a:lnTo>
                  <a:pt x="243078" y="477011"/>
                </a:lnTo>
                <a:lnTo>
                  <a:pt x="292067" y="472166"/>
                </a:lnTo>
                <a:lnTo>
                  <a:pt x="337696" y="458269"/>
                </a:lnTo>
                <a:lnTo>
                  <a:pt x="378986" y="436279"/>
                </a:lnTo>
                <a:lnTo>
                  <a:pt x="414961" y="407155"/>
                </a:lnTo>
                <a:lnTo>
                  <a:pt x="444642" y="371857"/>
                </a:lnTo>
                <a:lnTo>
                  <a:pt x="467054" y="331343"/>
                </a:lnTo>
                <a:lnTo>
                  <a:pt x="481217" y="286573"/>
                </a:lnTo>
                <a:lnTo>
                  <a:pt x="486156" y="238505"/>
                </a:lnTo>
                <a:lnTo>
                  <a:pt x="481217" y="190438"/>
                </a:lnTo>
                <a:lnTo>
                  <a:pt x="467054" y="145668"/>
                </a:lnTo>
                <a:lnTo>
                  <a:pt x="444642" y="105154"/>
                </a:lnTo>
                <a:lnTo>
                  <a:pt x="414961" y="69856"/>
                </a:lnTo>
                <a:lnTo>
                  <a:pt x="378986" y="40732"/>
                </a:lnTo>
                <a:lnTo>
                  <a:pt x="337696" y="18742"/>
                </a:lnTo>
                <a:lnTo>
                  <a:pt x="292067" y="4845"/>
                </a:lnTo>
                <a:lnTo>
                  <a:pt x="243078" y="0"/>
                </a:lnTo>
                <a:close/>
              </a:path>
            </a:pathLst>
          </a:custGeom>
          <a:solidFill>
            <a:srgbClr val="BF3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3501948" y="5062885"/>
            <a:ext cx="1752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Microsoft YaHei"/>
                <a:cs typeface="Microsoft YaHei"/>
              </a:rPr>
              <a:t>3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324343" y="3185160"/>
            <a:ext cx="486409" cy="478790"/>
          </a:xfrm>
          <a:custGeom>
            <a:avLst/>
            <a:gdLst/>
            <a:ahLst/>
            <a:cxnLst/>
            <a:rect l="l" t="t" r="r" b="b"/>
            <a:pathLst>
              <a:path w="486409" h="478789">
                <a:moveTo>
                  <a:pt x="243078" y="0"/>
                </a:moveTo>
                <a:lnTo>
                  <a:pt x="194088" y="4861"/>
                </a:lnTo>
                <a:lnTo>
                  <a:pt x="148459" y="18802"/>
                </a:lnTo>
                <a:lnTo>
                  <a:pt x="107169" y="40863"/>
                </a:lnTo>
                <a:lnTo>
                  <a:pt x="71194" y="70080"/>
                </a:lnTo>
                <a:lnTo>
                  <a:pt x="41513" y="105491"/>
                </a:lnTo>
                <a:lnTo>
                  <a:pt x="19101" y="146134"/>
                </a:lnTo>
                <a:lnTo>
                  <a:pt x="4938" y="191047"/>
                </a:lnTo>
                <a:lnTo>
                  <a:pt x="0" y="239267"/>
                </a:lnTo>
                <a:lnTo>
                  <a:pt x="4938" y="287488"/>
                </a:lnTo>
                <a:lnTo>
                  <a:pt x="19101" y="332401"/>
                </a:lnTo>
                <a:lnTo>
                  <a:pt x="41513" y="373044"/>
                </a:lnTo>
                <a:lnTo>
                  <a:pt x="71194" y="408455"/>
                </a:lnTo>
                <a:lnTo>
                  <a:pt x="107169" y="437672"/>
                </a:lnTo>
                <a:lnTo>
                  <a:pt x="148459" y="459733"/>
                </a:lnTo>
                <a:lnTo>
                  <a:pt x="194088" y="473674"/>
                </a:lnTo>
                <a:lnTo>
                  <a:pt x="243078" y="478535"/>
                </a:lnTo>
                <a:lnTo>
                  <a:pt x="292067" y="473674"/>
                </a:lnTo>
                <a:lnTo>
                  <a:pt x="337696" y="459733"/>
                </a:lnTo>
                <a:lnTo>
                  <a:pt x="378986" y="437672"/>
                </a:lnTo>
                <a:lnTo>
                  <a:pt x="414961" y="408455"/>
                </a:lnTo>
                <a:lnTo>
                  <a:pt x="444642" y="373044"/>
                </a:lnTo>
                <a:lnTo>
                  <a:pt x="467054" y="332401"/>
                </a:lnTo>
                <a:lnTo>
                  <a:pt x="481217" y="287488"/>
                </a:lnTo>
                <a:lnTo>
                  <a:pt x="486156" y="239267"/>
                </a:lnTo>
                <a:lnTo>
                  <a:pt x="481217" y="191047"/>
                </a:lnTo>
                <a:lnTo>
                  <a:pt x="467054" y="146134"/>
                </a:lnTo>
                <a:lnTo>
                  <a:pt x="444642" y="105491"/>
                </a:lnTo>
                <a:lnTo>
                  <a:pt x="414961" y="70080"/>
                </a:lnTo>
                <a:lnTo>
                  <a:pt x="378986" y="40863"/>
                </a:lnTo>
                <a:lnTo>
                  <a:pt x="337696" y="18802"/>
                </a:lnTo>
                <a:lnTo>
                  <a:pt x="292067" y="4861"/>
                </a:lnTo>
                <a:lnTo>
                  <a:pt x="243078" y="0"/>
                </a:lnTo>
                <a:close/>
              </a:path>
            </a:pathLst>
          </a:custGeom>
          <a:solidFill>
            <a:srgbClr val="135C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7478834" y="3248286"/>
            <a:ext cx="1752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Microsoft YaHei"/>
                <a:cs typeface="Microsoft YaHei"/>
              </a:rPr>
              <a:t>4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070114" y="5646673"/>
            <a:ext cx="1808480" cy="842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</a:pPr>
            <a:r>
              <a:rPr sz="1400" b="1" dirty="0">
                <a:solidFill>
                  <a:srgbClr val="135C82"/>
                </a:solidFill>
                <a:latin typeface="Microsoft YaHei"/>
                <a:cs typeface="Microsoft YaHei"/>
              </a:rPr>
              <a:t>學校在提交前會請同學 勾選要提交的檔案</a:t>
            </a:r>
            <a:endParaRPr sz="14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384"/>
              </a:spcBef>
            </a:pPr>
            <a:r>
              <a:rPr sz="1400" b="1" dirty="0">
                <a:solidFill>
                  <a:srgbClr val="FF0000"/>
                </a:solidFill>
                <a:latin typeface="Microsoft YaHei"/>
                <a:cs typeface="Microsoft YaHei"/>
              </a:rPr>
              <a:t>每學年提交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51" name="投影片編號版面配置區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0366-8AAF-45ED-8C3E-4928B8F408B4}" type="slidenum">
              <a:rPr lang="zh-TW" altLang="en-US" sz="5400" smtClean="0"/>
              <a:pPr/>
              <a:t>16</a:t>
            </a:fld>
            <a:endParaRPr lang="zh-TW" altLang="en-US" sz="540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58" y="6617207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0792"/>
                </a:lnTo>
              </a:path>
            </a:pathLst>
          </a:custGeom>
          <a:ln w="60972">
            <a:solidFill>
              <a:srgbClr val="FDA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66804" y="6617207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0792"/>
                </a:lnTo>
              </a:path>
            </a:pathLst>
          </a:custGeom>
          <a:ln w="60959">
            <a:solidFill>
              <a:srgbClr val="FDA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944" y="908303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521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14816" y="1420367"/>
            <a:ext cx="3249167" cy="50688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74142" y="207835"/>
            <a:ext cx="95700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000000"/>
                </a:solidFill>
                <a:latin typeface="Microsoft YaHei"/>
                <a:cs typeface="Microsoft YaHei"/>
              </a:rPr>
              <a:t>運用學生學習歷程檔案</a:t>
            </a:r>
            <a:r>
              <a:rPr sz="3200" b="1" spc="-15" dirty="0">
                <a:solidFill>
                  <a:srgbClr val="000000"/>
                </a:solidFill>
                <a:latin typeface="Microsoft YaHei"/>
                <a:cs typeface="Microsoft YaHei"/>
              </a:rPr>
              <a:t>產</a:t>
            </a:r>
            <a:r>
              <a:rPr sz="3200" b="1" dirty="0">
                <a:solidFill>
                  <a:srgbClr val="000000"/>
                </a:solidFill>
                <a:latin typeface="Microsoft YaHei"/>
                <a:cs typeface="Microsoft YaHei"/>
              </a:rPr>
              <a:t>出升</a:t>
            </a:r>
            <a:r>
              <a:rPr sz="3200" b="1" spc="-15" dirty="0">
                <a:solidFill>
                  <a:srgbClr val="000000"/>
                </a:solidFill>
                <a:latin typeface="Microsoft YaHei"/>
                <a:cs typeface="Microsoft YaHei"/>
              </a:rPr>
              <a:t>學</a:t>
            </a:r>
            <a:r>
              <a:rPr sz="3200" b="1" dirty="0">
                <a:solidFill>
                  <a:srgbClr val="000000"/>
                </a:solidFill>
                <a:latin typeface="Microsoft YaHei"/>
                <a:cs typeface="Microsoft YaHei"/>
              </a:rPr>
              <a:t>備審</a:t>
            </a:r>
            <a:r>
              <a:rPr sz="3200" b="1" spc="-15" dirty="0">
                <a:solidFill>
                  <a:srgbClr val="000000"/>
                </a:solidFill>
                <a:latin typeface="Microsoft YaHei"/>
                <a:cs typeface="Microsoft YaHei"/>
              </a:rPr>
              <a:t>資</a:t>
            </a:r>
            <a:r>
              <a:rPr sz="3200" b="1" dirty="0">
                <a:solidFill>
                  <a:srgbClr val="000000"/>
                </a:solidFill>
                <a:latin typeface="Microsoft YaHei"/>
                <a:cs typeface="Microsoft YaHei"/>
              </a:rPr>
              <a:t>料有</a:t>
            </a:r>
            <a:r>
              <a:rPr sz="3200" b="1" spc="-15" dirty="0">
                <a:solidFill>
                  <a:srgbClr val="000000"/>
                </a:solidFill>
                <a:latin typeface="Microsoft YaHei"/>
                <a:cs typeface="Microsoft YaHei"/>
              </a:rPr>
              <a:t>什</a:t>
            </a:r>
            <a:r>
              <a:rPr sz="3200" b="1" dirty="0">
                <a:solidFill>
                  <a:srgbClr val="000000"/>
                </a:solidFill>
                <a:latin typeface="Microsoft YaHei"/>
                <a:cs typeface="Microsoft YaHei"/>
              </a:rPr>
              <a:t>麼優</a:t>
            </a:r>
            <a:r>
              <a:rPr sz="3200" b="1" spc="-15" dirty="0">
                <a:solidFill>
                  <a:srgbClr val="000000"/>
                </a:solidFill>
                <a:latin typeface="Microsoft YaHei"/>
                <a:cs typeface="Microsoft YaHei"/>
              </a:rPr>
              <a:t>點</a:t>
            </a:r>
            <a:r>
              <a:rPr sz="3200" b="1" dirty="0">
                <a:solidFill>
                  <a:srgbClr val="000000"/>
                </a:solidFill>
                <a:latin typeface="Microsoft YaHei"/>
                <a:cs typeface="Microsoft YaHei"/>
              </a:rPr>
              <a:t>?</a:t>
            </a:r>
            <a:endParaRPr sz="3200">
              <a:latin typeface="Microsoft YaHei"/>
              <a:cs typeface="Microsoft YaHe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4800" y="1091183"/>
            <a:ext cx="8702039" cy="5484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136135" y="2900172"/>
            <a:ext cx="2281555" cy="757555"/>
          </a:xfrm>
          <a:prstGeom prst="rect">
            <a:avLst/>
          </a:prstGeom>
          <a:solidFill>
            <a:srgbClr val="EAF2DB"/>
          </a:solidFill>
        </p:spPr>
        <p:txBody>
          <a:bodyPr vert="horz" wrap="square" lIns="0" tIns="81915" rIns="0" bIns="0" rtlCol="0">
            <a:spAutoFit/>
          </a:bodyPr>
          <a:lstStyle/>
          <a:p>
            <a:pPr marL="248920" marR="184785" indent="-59690">
              <a:lnSpc>
                <a:spcPct val="100000"/>
              </a:lnSpc>
              <a:spcBef>
                <a:spcPts val="645"/>
              </a:spcBef>
            </a:pPr>
            <a:r>
              <a:rPr sz="1900" spc="-150" dirty="0">
                <a:latin typeface="Microsoft JhengHei"/>
                <a:cs typeface="Microsoft JhengHei"/>
              </a:rPr>
              <a:t>各學期</a:t>
            </a:r>
            <a:r>
              <a:rPr sz="1900" spc="-145" dirty="0">
                <a:latin typeface="Microsoft JhengHei"/>
                <a:cs typeface="Microsoft JhengHei"/>
              </a:rPr>
              <a:t>(</a:t>
            </a:r>
            <a:r>
              <a:rPr sz="1900" spc="-150" dirty="0">
                <a:latin typeface="Microsoft JhengHei"/>
                <a:cs typeface="Microsoft JhengHei"/>
              </a:rPr>
              <a:t>年</a:t>
            </a:r>
            <a:r>
              <a:rPr sz="1900" spc="-145" dirty="0">
                <a:latin typeface="Microsoft JhengHei"/>
                <a:cs typeface="Microsoft JhengHei"/>
              </a:rPr>
              <a:t>)</a:t>
            </a:r>
            <a:r>
              <a:rPr sz="1900" spc="-150" dirty="0">
                <a:latin typeface="Microsoft JhengHei"/>
                <a:cs typeface="Microsoft JhengHei"/>
              </a:rPr>
              <a:t>分期上傳 高三下再勾選產出</a:t>
            </a:r>
            <a:endParaRPr sz="1900">
              <a:latin typeface="Microsoft JhengHei"/>
              <a:cs typeface="Microsoft JhengHe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069323" y="938783"/>
            <a:ext cx="215265" cy="254635"/>
          </a:xfrm>
          <a:custGeom>
            <a:avLst/>
            <a:gdLst/>
            <a:ahLst/>
            <a:cxnLst/>
            <a:rect l="l" t="t" r="r" b="b"/>
            <a:pathLst>
              <a:path w="215265" h="254634">
                <a:moveTo>
                  <a:pt x="128219" y="0"/>
                </a:moveTo>
                <a:lnTo>
                  <a:pt x="116243" y="0"/>
                </a:lnTo>
                <a:lnTo>
                  <a:pt x="104978" y="1371"/>
                </a:lnTo>
                <a:lnTo>
                  <a:pt x="63411" y="10947"/>
                </a:lnTo>
                <a:lnTo>
                  <a:pt x="26073" y="30784"/>
                </a:lnTo>
                <a:lnTo>
                  <a:pt x="14084" y="47891"/>
                </a:lnTo>
                <a:lnTo>
                  <a:pt x="9867" y="56095"/>
                </a:lnTo>
                <a:lnTo>
                  <a:pt x="7048" y="65684"/>
                </a:lnTo>
                <a:lnTo>
                  <a:pt x="5638" y="73888"/>
                </a:lnTo>
                <a:lnTo>
                  <a:pt x="5756" y="84150"/>
                </a:lnTo>
                <a:lnTo>
                  <a:pt x="7048" y="99199"/>
                </a:lnTo>
                <a:lnTo>
                  <a:pt x="8458" y="113576"/>
                </a:lnTo>
                <a:lnTo>
                  <a:pt x="12687" y="125882"/>
                </a:lnTo>
                <a:lnTo>
                  <a:pt x="7048" y="129984"/>
                </a:lnTo>
                <a:lnTo>
                  <a:pt x="4229" y="135458"/>
                </a:lnTo>
                <a:lnTo>
                  <a:pt x="1409" y="141617"/>
                </a:lnTo>
                <a:lnTo>
                  <a:pt x="0" y="148462"/>
                </a:lnTo>
                <a:lnTo>
                  <a:pt x="1409" y="158038"/>
                </a:lnTo>
                <a:lnTo>
                  <a:pt x="5638" y="166255"/>
                </a:lnTo>
                <a:lnTo>
                  <a:pt x="12687" y="172402"/>
                </a:lnTo>
                <a:lnTo>
                  <a:pt x="16903" y="173774"/>
                </a:lnTo>
                <a:lnTo>
                  <a:pt x="21132" y="173774"/>
                </a:lnTo>
                <a:lnTo>
                  <a:pt x="26073" y="190195"/>
                </a:lnTo>
                <a:lnTo>
                  <a:pt x="50025" y="231927"/>
                </a:lnTo>
                <a:lnTo>
                  <a:pt x="90881" y="253136"/>
                </a:lnTo>
                <a:lnTo>
                  <a:pt x="106387" y="254508"/>
                </a:lnTo>
                <a:lnTo>
                  <a:pt x="121183" y="253136"/>
                </a:lnTo>
                <a:lnTo>
                  <a:pt x="135267" y="249034"/>
                </a:lnTo>
                <a:lnTo>
                  <a:pt x="106387" y="249034"/>
                </a:lnTo>
                <a:lnTo>
                  <a:pt x="92290" y="247662"/>
                </a:lnTo>
                <a:lnTo>
                  <a:pt x="54952" y="227825"/>
                </a:lnTo>
                <a:lnTo>
                  <a:pt x="31699" y="188823"/>
                </a:lnTo>
                <a:lnTo>
                  <a:pt x="27482" y="173774"/>
                </a:lnTo>
                <a:lnTo>
                  <a:pt x="26073" y="168986"/>
                </a:lnTo>
                <a:lnTo>
                  <a:pt x="21132" y="167614"/>
                </a:lnTo>
                <a:lnTo>
                  <a:pt x="15494" y="166255"/>
                </a:lnTo>
                <a:lnTo>
                  <a:pt x="9867" y="162140"/>
                </a:lnTo>
                <a:lnTo>
                  <a:pt x="7048" y="156667"/>
                </a:lnTo>
                <a:lnTo>
                  <a:pt x="5638" y="148462"/>
                </a:lnTo>
                <a:lnTo>
                  <a:pt x="7048" y="141617"/>
                </a:lnTo>
                <a:lnTo>
                  <a:pt x="11277" y="134099"/>
                </a:lnTo>
                <a:lnTo>
                  <a:pt x="15494" y="129984"/>
                </a:lnTo>
                <a:lnTo>
                  <a:pt x="21132" y="128625"/>
                </a:lnTo>
                <a:lnTo>
                  <a:pt x="24663" y="128625"/>
                </a:lnTo>
                <a:lnTo>
                  <a:pt x="24663" y="123151"/>
                </a:lnTo>
                <a:lnTo>
                  <a:pt x="31699" y="89623"/>
                </a:lnTo>
                <a:lnTo>
                  <a:pt x="35928" y="82778"/>
                </a:lnTo>
                <a:lnTo>
                  <a:pt x="38747" y="81419"/>
                </a:lnTo>
                <a:lnTo>
                  <a:pt x="59182" y="80048"/>
                </a:lnTo>
                <a:lnTo>
                  <a:pt x="76085" y="78676"/>
                </a:lnTo>
                <a:lnTo>
                  <a:pt x="93700" y="73888"/>
                </a:lnTo>
                <a:lnTo>
                  <a:pt x="107797" y="69786"/>
                </a:lnTo>
                <a:lnTo>
                  <a:pt x="128219" y="61569"/>
                </a:lnTo>
                <a:lnTo>
                  <a:pt x="135267" y="58839"/>
                </a:lnTo>
                <a:lnTo>
                  <a:pt x="142316" y="54736"/>
                </a:lnTo>
                <a:lnTo>
                  <a:pt x="195859" y="54736"/>
                </a:lnTo>
                <a:lnTo>
                  <a:pt x="191630" y="47891"/>
                </a:lnTo>
                <a:lnTo>
                  <a:pt x="186004" y="41732"/>
                </a:lnTo>
                <a:lnTo>
                  <a:pt x="178244" y="36258"/>
                </a:lnTo>
                <a:lnTo>
                  <a:pt x="171208" y="32156"/>
                </a:lnTo>
                <a:lnTo>
                  <a:pt x="168389" y="21208"/>
                </a:lnTo>
                <a:lnTo>
                  <a:pt x="164160" y="12318"/>
                </a:lnTo>
                <a:lnTo>
                  <a:pt x="157111" y="6845"/>
                </a:lnTo>
                <a:lnTo>
                  <a:pt x="147955" y="2730"/>
                </a:lnTo>
                <a:lnTo>
                  <a:pt x="128219" y="0"/>
                </a:lnTo>
                <a:close/>
              </a:path>
              <a:path w="215265" h="254634">
                <a:moveTo>
                  <a:pt x="204320" y="128625"/>
                </a:moveTo>
                <a:lnTo>
                  <a:pt x="193040" y="128625"/>
                </a:lnTo>
                <a:lnTo>
                  <a:pt x="198678" y="129984"/>
                </a:lnTo>
                <a:lnTo>
                  <a:pt x="202907" y="134099"/>
                </a:lnTo>
                <a:lnTo>
                  <a:pt x="207136" y="141617"/>
                </a:lnTo>
                <a:lnTo>
                  <a:pt x="208546" y="148462"/>
                </a:lnTo>
                <a:lnTo>
                  <a:pt x="207136" y="156667"/>
                </a:lnTo>
                <a:lnTo>
                  <a:pt x="202907" y="163512"/>
                </a:lnTo>
                <a:lnTo>
                  <a:pt x="198678" y="166255"/>
                </a:lnTo>
                <a:lnTo>
                  <a:pt x="193040" y="167614"/>
                </a:lnTo>
                <a:lnTo>
                  <a:pt x="186004" y="167614"/>
                </a:lnTo>
                <a:lnTo>
                  <a:pt x="184594" y="173774"/>
                </a:lnTo>
                <a:lnTo>
                  <a:pt x="181775" y="188823"/>
                </a:lnTo>
                <a:lnTo>
                  <a:pt x="174015" y="203199"/>
                </a:lnTo>
                <a:lnTo>
                  <a:pt x="166979" y="216877"/>
                </a:lnTo>
                <a:lnTo>
                  <a:pt x="133858" y="243560"/>
                </a:lnTo>
                <a:lnTo>
                  <a:pt x="106387" y="249034"/>
                </a:lnTo>
                <a:lnTo>
                  <a:pt x="135267" y="249034"/>
                </a:lnTo>
                <a:lnTo>
                  <a:pt x="171208" y="219621"/>
                </a:lnTo>
                <a:lnTo>
                  <a:pt x="191630" y="173774"/>
                </a:lnTo>
                <a:lnTo>
                  <a:pt x="197269" y="173774"/>
                </a:lnTo>
                <a:lnTo>
                  <a:pt x="200088" y="172402"/>
                </a:lnTo>
                <a:lnTo>
                  <a:pt x="204317" y="168986"/>
                </a:lnTo>
                <a:lnTo>
                  <a:pt x="207136" y="166255"/>
                </a:lnTo>
                <a:lnTo>
                  <a:pt x="213474" y="158038"/>
                </a:lnTo>
                <a:lnTo>
                  <a:pt x="213474" y="153936"/>
                </a:lnTo>
                <a:lnTo>
                  <a:pt x="214884" y="148462"/>
                </a:lnTo>
                <a:lnTo>
                  <a:pt x="213474" y="140258"/>
                </a:lnTo>
                <a:lnTo>
                  <a:pt x="208546" y="132727"/>
                </a:lnTo>
                <a:lnTo>
                  <a:pt x="204320" y="128625"/>
                </a:lnTo>
                <a:close/>
              </a:path>
              <a:path w="215265" h="254634">
                <a:moveTo>
                  <a:pt x="195859" y="54736"/>
                </a:moveTo>
                <a:lnTo>
                  <a:pt x="147955" y="54736"/>
                </a:lnTo>
                <a:lnTo>
                  <a:pt x="154292" y="56095"/>
                </a:lnTo>
                <a:lnTo>
                  <a:pt x="158521" y="58839"/>
                </a:lnTo>
                <a:lnTo>
                  <a:pt x="178244" y="100571"/>
                </a:lnTo>
                <a:lnTo>
                  <a:pt x="184594" y="129984"/>
                </a:lnTo>
                <a:lnTo>
                  <a:pt x="186004" y="129984"/>
                </a:lnTo>
                <a:lnTo>
                  <a:pt x="190220" y="128625"/>
                </a:lnTo>
                <a:lnTo>
                  <a:pt x="204320" y="128625"/>
                </a:lnTo>
                <a:lnTo>
                  <a:pt x="202907" y="127253"/>
                </a:lnTo>
                <a:lnTo>
                  <a:pt x="195859" y="124523"/>
                </a:lnTo>
                <a:lnTo>
                  <a:pt x="198678" y="112204"/>
                </a:lnTo>
                <a:lnTo>
                  <a:pt x="201498" y="100571"/>
                </a:lnTo>
                <a:lnTo>
                  <a:pt x="201375" y="84150"/>
                </a:lnTo>
                <a:lnTo>
                  <a:pt x="200088" y="69786"/>
                </a:lnTo>
                <a:lnTo>
                  <a:pt x="198678" y="61569"/>
                </a:lnTo>
                <a:lnTo>
                  <a:pt x="195859" y="54736"/>
                </a:lnTo>
                <a:close/>
              </a:path>
            </a:pathLst>
          </a:custGeom>
          <a:solidFill>
            <a:srgbClr val="0B64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00737" y="1193297"/>
            <a:ext cx="352425" cy="234950"/>
          </a:xfrm>
          <a:custGeom>
            <a:avLst/>
            <a:gdLst/>
            <a:ahLst/>
            <a:cxnLst/>
            <a:rect l="l" t="t" r="r" b="b"/>
            <a:pathLst>
              <a:path w="352425" h="234950">
                <a:moveTo>
                  <a:pt x="79336" y="0"/>
                </a:moveTo>
                <a:lnTo>
                  <a:pt x="37553" y="22504"/>
                </a:lnTo>
                <a:lnTo>
                  <a:pt x="9918" y="51841"/>
                </a:lnTo>
                <a:lnTo>
                  <a:pt x="0" y="216268"/>
                </a:lnTo>
                <a:lnTo>
                  <a:pt x="14173" y="218998"/>
                </a:lnTo>
                <a:lnTo>
                  <a:pt x="55968" y="226504"/>
                </a:lnTo>
                <a:lnTo>
                  <a:pt x="112636" y="231965"/>
                </a:lnTo>
                <a:lnTo>
                  <a:pt x="176377" y="234696"/>
                </a:lnTo>
                <a:lnTo>
                  <a:pt x="238721" y="231965"/>
                </a:lnTo>
                <a:lnTo>
                  <a:pt x="296798" y="226504"/>
                </a:lnTo>
                <a:lnTo>
                  <a:pt x="352043" y="216268"/>
                </a:lnTo>
                <a:lnTo>
                  <a:pt x="352043" y="184200"/>
                </a:lnTo>
                <a:lnTo>
                  <a:pt x="270586" y="184200"/>
                </a:lnTo>
                <a:lnTo>
                  <a:pt x="240785" y="114617"/>
                </a:lnTo>
                <a:lnTo>
                  <a:pt x="196926" y="114617"/>
                </a:lnTo>
                <a:lnTo>
                  <a:pt x="196663" y="113245"/>
                </a:lnTo>
                <a:lnTo>
                  <a:pt x="155130" y="113245"/>
                </a:lnTo>
                <a:lnTo>
                  <a:pt x="79336" y="0"/>
                </a:lnTo>
                <a:close/>
              </a:path>
              <a:path w="352425" h="234950">
                <a:moveTo>
                  <a:pt x="344258" y="160324"/>
                </a:moveTo>
                <a:lnTo>
                  <a:pt x="309549" y="169189"/>
                </a:lnTo>
                <a:lnTo>
                  <a:pt x="270586" y="184200"/>
                </a:lnTo>
                <a:lnTo>
                  <a:pt x="352043" y="184200"/>
                </a:lnTo>
                <a:lnTo>
                  <a:pt x="352043" y="171919"/>
                </a:lnTo>
                <a:lnTo>
                  <a:pt x="344258" y="160324"/>
                </a:lnTo>
                <a:close/>
              </a:path>
              <a:path w="352425" h="234950">
                <a:moveTo>
                  <a:pt x="272008" y="0"/>
                </a:moveTo>
                <a:lnTo>
                  <a:pt x="196926" y="114617"/>
                </a:lnTo>
                <a:lnTo>
                  <a:pt x="240785" y="114617"/>
                </a:lnTo>
                <a:lnTo>
                  <a:pt x="228803" y="86639"/>
                </a:lnTo>
                <a:lnTo>
                  <a:pt x="256425" y="75730"/>
                </a:lnTo>
                <a:lnTo>
                  <a:pt x="325843" y="32054"/>
                </a:lnTo>
                <a:lnTo>
                  <a:pt x="314502" y="22504"/>
                </a:lnTo>
                <a:lnTo>
                  <a:pt x="301053" y="14325"/>
                </a:lnTo>
                <a:lnTo>
                  <a:pt x="288302" y="5448"/>
                </a:lnTo>
                <a:lnTo>
                  <a:pt x="272008" y="0"/>
                </a:lnTo>
                <a:close/>
              </a:path>
              <a:path w="352425" h="234950">
                <a:moveTo>
                  <a:pt x="174967" y="26606"/>
                </a:moveTo>
                <a:lnTo>
                  <a:pt x="166471" y="27965"/>
                </a:lnTo>
                <a:lnTo>
                  <a:pt x="160794" y="32054"/>
                </a:lnTo>
                <a:lnTo>
                  <a:pt x="155130" y="37515"/>
                </a:lnTo>
                <a:lnTo>
                  <a:pt x="155130" y="42291"/>
                </a:lnTo>
                <a:lnTo>
                  <a:pt x="153009" y="46393"/>
                </a:lnTo>
                <a:lnTo>
                  <a:pt x="155130" y="51841"/>
                </a:lnTo>
                <a:lnTo>
                  <a:pt x="156552" y="55943"/>
                </a:lnTo>
                <a:lnTo>
                  <a:pt x="159384" y="60032"/>
                </a:lnTo>
                <a:lnTo>
                  <a:pt x="163626" y="62763"/>
                </a:lnTo>
                <a:lnTo>
                  <a:pt x="155130" y="113245"/>
                </a:lnTo>
                <a:lnTo>
                  <a:pt x="196663" y="113245"/>
                </a:lnTo>
                <a:lnTo>
                  <a:pt x="187007" y="62763"/>
                </a:lnTo>
                <a:lnTo>
                  <a:pt x="191261" y="60032"/>
                </a:lnTo>
                <a:lnTo>
                  <a:pt x="196926" y="51841"/>
                </a:lnTo>
                <a:lnTo>
                  <a:pt x="196926" y="42291"/>
                </a:lnTo>
                <a:lnTo>
                  <a:pt x="195503" y="37515"/>
                </a:lnTo>
                <a:lnTo>
                  <a:pt x="191261" y="32054"/>
                </a:lnTo>
                <a:lnTo>
                  <a:pt x="183464" y="27965"/>
                </a:lnTo>
                <a:lnTo>
                  <a:pt x="174967" y="26606"/>
                </a:lnTo>
                <a:close/>
              </a:path>
            </a:pathLst>
          </a:custGeom>
          <a:solidFill>
            <a:srgbClr val="0B64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246110" y="1126236"/>
            <a:ext cx="325120" cy="250190"/>
          </a:xfrm>
          <a:custGeom>
            <a:avLst/>
            <a:gdLst/>
            <a:ahLst/>
            <a:cxnLst/>
            <a:rect l="l" t="t" r="r" b="b"/>
            <a:pathLst>
              <a:path w="325120" h="250190">
                <a:moveTo>
                  <a:pt x="127282" y="212382"/>
                </a:moveTo>
                <a:lnTo>
                  <a:pt x="109385" y="212382"/>
                </a:lnTo>
                <a:lnTo>
                  <a:pt x="112229" y="221932"/>
                </a:lnTo>
                <a:lnTo>
                  <a:pt x="145605" y="248564"/>
                </a:lnTo>
                <a:lnTo>
                  <a:pt x="154139" y="249935"/>
                </a:lnTo>
                <a:lnTo>
                  <a:pt x="162661" y="248564"/>
                </a:lnTo>
                <a:lnTo>
                  <a:pt x="171894" y="245833"/>
                </a:lnTo>
                <a:lnTo>
                  <a:pt x="178993" y="243103"/>
                </a:lnTo>
                <a:lnTo>
                  <a:pt x="190360" y="232181"/>
                </a:lnTo>
                <a:lnTo>
                  <a:pt x="191135" y="230136"/>
                </a:lnTo>
                <a:lnTo>
                  <a:pt x="148450" y="230136"/>
                </a:lnTo>
                <a:lnTo>
                  <a:pt x="142773" y="228765"/>
                </a:lnTo>
                <a:lnTo>
                  <a:pt x="134251" y="223304"/>
                </a:lnTo>
                <a:lnTo>
                  <a:pt x="130695" y="219201"/>
                </a:lnTo>
                <a:lnTo>
                  <a:pt x="127850" y="215112"/>
                </a:lnTo>
                <a:lnTo>
                  <a:pt x="127282" y="212382"/>
                </a:lnTo>
                <a:close/>
              </a:path>
              <a:path w="325120" h="250190">
                <a:moveTo>
                  <a:pt x="245770" y="0"/>
                </a:moveTo>
                <a:lnTo>
                  <a:pt x="240080" y="1371"/>
                </a:lnTo>
                <a:lnTo>
                  <a:pt x="235826" y="4102"/>
                </a:lnTo>
                <a:lnTo>
                  <a:pt x="232981" y="8191"/>
                </a:lnTo>
                <a:lnTo>
                  <a:pt x="231559" y="12293"/>
                </a:lnTo>
                <a:lnTo>
                  <a:pt x="232981" y="17068"/>
                </a:lnTo>
                <a:lnTo>
                  <a:pt x="17754" y="155016"/>
                </a:lnTo>
                <a:lnTo>
                  <a:pt x="0" y="161848"/>
                </a:lnTo>
                <a:lnTo>
                  <a:pt x="31965" y="234911"/>
                </a:lnTo>
                <a:lnTo>
                  <a:pt x="49720" y="227406"/>
                </a:lnTo>
                <a:lnTo>
                  <a:pt x="36931" y="199402"/>
                </a:lnTo>
                <a:lnTo>
                  <a:pt x="42621" y="198031"/>
                </a:lnTo>
                <a:lnTo>
                  <a:pt x="197523" y="198031"/>
                </a:lnTo>
                <a:lnTo>
                  <a:pt x="196748" y="193941"/>
                </a:lnTo>
                <a:lnTo>
                  <a:pt x="298323" y="172084"/>
                </a:lnTo>
                <a:lnTo>
                  <a:pt x="297709" y="170726"/>
                </a:lnTo>
                <a:lnTo>
                  <a:pt x="44030" y="170726"/>
                </a:lnTo>
                <a:lnTo>
                  <a:pt x="41198" y="168668"/>
                </a:lnTo>
                <a:lnTo>
                  <a:pt x="38354" y="165938"/>
                </a:lnTo>
                <a:lnTo>
                  <a:pt x="34798" y="163207"/>
                </a:lnTo>
                <a:lnTo>
                  <a:pt x="34798" y="159118"/>
                </a:lnTo>
                <a:lnTo>
                  <a:pt x="36931" y="155016"/>
                </a:lnTo>
                <a:lnTo>
                  <a:pt x="39776" y="152285"/>
                </a:lnTo>
                <a:lnTo>
                  <a:pt x="206692" y="43027"/>
                </a:lnTo>
                <a:lnTo>
                  <a:pt x="210959" y="40284"/>
                </a:lnTo>
                <a:lnTo>
                  <a:pt x="271148" y="40284"/>
                </a:lnTo>
                <a:lnTo>
                  <a:pt x="257124" y="8191"/>
                </a:lnTo>
                <a:lnTo>
                  <a:pt x="254292" y="4102"/>
                </a:lnTo>
                <a:lnTo>
                  <a:pt x="250024" y="1371"/>
                </a:lnTo>
                <a:lnTo>
                  <a:pt x="245770" y="0"/>
                </a:lnTo>
                <a:close/>
              </a:path>
              <a:path w="325120" h="250190">
                <a:moveTo>
                  <a:pt x="197523" y="198031"/>
                </a:moveTo>
                <a:lnTo>
                  <a:pt x="177571" y="198031"/>
                </a:lnTo>
                <a:lnTo>
                  <a:pt x="178993" y="202818"/>
                </a:lnTo>
                <a:lnTo>
                  <a:pt x="178993" y="206908"/>
                </a:lnTo>
                <a:lnTo>
                  <a:pt x="158394" y="230136"/>
                </a:lnTo>
                <a:lnTo>
                  <a:pt x="191135" y="230136"/>
                </a:lnTo>
                <a:lnTo>
                  <a:pt x="193205" y="224675"/>
                </a:lnTo>
                <a:lnTo>
                  <a:pt x="196748" y="217843"/>
                </a:lnTo>
                <a:lnTo>
                  <a:pt x="198170" y="209651"/>
                </a:lnTo>
                <a:lnTo>
                  <a:pt x="198170" y="201447"/>
                </a:lnTo>
                <a:lnTo>
                  <a:pt x="197523" y="198031"/>
                </a:lnTo>
                <a:close/>
              </a:path>
              <a:path w="325120" h="250190">
                <a:moveTo>
                  <a:pt x="177571" y="198031"/>
                </a:moveTo>
                <a:lnTo>
                  <a:pt x="42621" y="198031"/>
                </a:lnTo>
                <a:lnTo>
                  <a:pt x="53975" y="224675"/>
                </a:lnTo>
                <a:lnTo>
                  <a:pt x="109385" y="212382"/>
                </a:lnTo>
                <a:lnTo>
                  <a:pt x="127282" y="212382"/>
                </a:lnTo>
                <a:lnTo>
                  <a:pt x="126428" y="208279"/>
                </a:lnTo>
                <a:lnTo>
                  <a:pt x="177571" y="198031"/>
                </a:lnTo>
                <a:close/>
              </a:path>
              <a:path w="325120" h="250190">
                <a:moveTo>
                  <a:pt x="278612" y="57365"/>
                </a:moveTo>
                <a:lnTo>
                  <a:pt x="251447" y="57365"/>
                </a:lnTo>
                <a:lnTo>
                  <a:pt x="304012" y="174815"/>
                </a:lnTo>
                <a:lnTo>
                  <a:pt x="309689" y="176187"/>
                </a:lnTo>
                <a:lnTo>
                  <a:pt x="315379" y="174815"/>
                </a:lnTo>
                <a:lnTo>
                  <a:pt x="319633" y="172084"/>
                </a:lnTo>
                <a:lnTo>
                  <a:pt x="322478" y="167309"/>
                </a:lnTo>
                <a:lnTo>
                  <a:pt x="324612" y="163207"/>
                </a:lnTo>
                <a:lnTo>
                  <a:pt x="322478" y="157746"/>
                </a:lnTo>
                <a:lnTo>
                  <a:pt x="278612" y="57365"/>
                </a:lnTo>
                <a:close/>
              </a:path>
              <a:path w="325120" h="250190">
                <a:moveTo>
                  <a:pt x="271148" y="40284"/>
                </a:moveTo>
                <a:lnTo>
                  <a:pt x="215226" y="40284"/>
                </a:lnTo>
                <a:lnTo>
                  <a:pt x="218059" y="41655"/>
                </a:lnTo>
                <a:lnTo>
                  <a:pt x="220903" y="44386"/>
                </a:lnTo>
                <a:lnTo>
                  <a:pt x="222326" y="49174"/>
                </a:lnTo>
                <a:lnTo>
                  <a:pt x="222326" y="53263"/>
                </a:lnTo>
                <a:lnTo>
                  <a:pt x="220903" y="55994"/>
                </a:lnTo>
                <a:lnTo>
                  <a:pt x="218059" y="58724"/>
                </a:lnTo>
                <a:lnTo>
                  <a:pt x="52565" y="168668"/>
                </a:lnTo>
                <a:lnTo>
                  <a:pt x="48298" y="170726"/>
                </a:lnTo>
                <a:lnTo>
                  <a:pt x="297709" y="170726"/>
                </a:lnTo>
                <a:lnTo>
                  <a:pt x="247180" y="58724"/>
                </a:lnTo>
                <a:lnTo>
                  <a:pt x="251447" y="57365"/>
                </a:lnTo>
                <a:lnTo>
                  <a:pt x="278612" y="57365"/>
                </a:lnTo>
                <a:lnTo>
                  <a:pt x="271148" y="40284"/>
                </a:lnTo>
                <a:close/>
              </a:path>
            </a:pathLst>
          </a:custGeom>
          <a:solidFill>
            <a:srgbClr val="0B64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投影片編號版面配置區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z="5400" smtClean="0"/>
              <a:pPr/>
              <a:t>17</a:t>
            </a:fld>
            <a:endParaRPr lang="en-US" altLang="zh-TW" sz="5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2743200"/>
          </a:xfrm>
          <a:custGeom>
            <a:avLst/>
            <a:gdLst/>
            <a:ahLst/>
            <a:cxnLst/>
            <a:rect l="l" t="t" r="r" b="b"/>
            <a:pathLst>
              <a:path w="12192000" h="2743200">
                <a:moveTo>
                  <a:pt x="0" y="2743200"/>
                </a:moveTo>
                <a:lnTo>
                  <a:pt x="12192000" y="2743200"/>
                </a:lnTo>
                <a:lnTo>
                  <a:pt x="12192000" y="0"/>
                </a:lnTo>
                <a:lnTo>
                  <a:pt x="0" y="0"/>
                </a:lnTo>
                <a:lnTo>
                  <a:pt x="0" y="2743200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8606026" cy="6858000"/>
          </a:xfrm>
          <a:prstGeom prst="rect">
            <a:avLst/>
          </a:pr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3590544"/>
            <a:ext cx="12192000" cy="3267710"/>
          </a:xfrm>
          <a:custGeom>
            <a:avLst/>
            <a:gdLst/>
            <a:ahLst/>
            <a:cxnLst/>
            <a:rect l="l" t="t" r="r" b="b"/>
            <a:pathLst>
              <a:path w="12192000" h="3267709">
                <a:moveTo>
                  <a:pt x="0" y="3267455"/>
                </a:moveTo>
                <a:lnTo>
                  <a:pt x="12192000" y="3267455"/>
                </a:lnTo>
                <a:lnTo>
                  <a:pt x="12192000" y="0"/>
                </a:lnTo>
                <a:lnTo>
                  <a:pt x="0" y="0"/>
                </a:lnTo>
                <a:lnTo>
                  <a:pt x="0" y="3267455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9376" y="2780928"/>
            <a:ext cx="12192000" cy="847725"/>
          </a:xfrm>
          <a:custGeom>
            <a:avLst/>
            <a:gdLst/>
            <a:ahLst/>
            <a:cxnLst/>
            <a:rect l="l" t="t" r="r" b="b"/>
            <a:pathLst>
              <a:path w="12192000" h="847725">
                <a:moveTo>
                  <a:pt x="0" y="847344"/>
                </a:moveTo>
                <a:lnTo>
                  <a:pt x="12192000" y="847344"/>
                </a:lnTo>
                <a:lnTo>
                  <a:pt x="12192000" y="0"/>
                </a:lnTo>
                <a:lnTo>
                  <a:pt x="0" y="0"/>
                </a:lnTo>
                <a:lnTo>
                  <a:pt x="0" y="847344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59261" y="2780928"/>
            <a:ext cx="7532739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 err="1">
                <a:solidFill>
                  <a:srgbClr val="FFFFFF"/>
                </a:solidFill>
                <a:latin typeface="Microsoft YaHei"/>
                <a:cs typeface="Microsoft YaHei"/>
              </a:rPr>
              <a:t>學生學習歷程檔案</a:t>
            </a:r>
            <a:r>
              <a:rPr sz="4000" spc="-5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lang="zh-TW" altLang="en-US" sz="4000" spc="-5" dirty="0" smtClean="0">
                <a:solidFill>
                  <a:srgbClr val="FFFFFF"/>
                </a:solidFill>
                <a:latin typeface="Microsoft YaHei"/>
                <a:cs typeface="Microsoft YaHei"/>
              </a:rPr>
              <a:t>實際操作</a:t>
            </a:r>
            <a:endParaRPr sz="4000" spc="-5" dirty="0">
              <a:solidFill>
                <a:srgbClr val="FFFFFF"/>
              </a:solidFill>
              <a:latin typeface="Microsoft YaHei"/>
              <a:cs typeface="Microsoft YaHei"/>
            </a:endParaRPr>
          </a:p>
        </p:txBody>
      </p:sp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 rot="16200000">
            <a:off x="-2165385" y="1105211"/>
            <a:ext cx="9341019" cy="39074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TW" sz="59500" b="1" dirty="0" smtClean="0">
                <a:solidFill>
                  <a:schemeClr val="bg1"/>
                </a:solidFill>
                <a:latin typeface="華康正顏楷體W9" pitchFamily="65" charset="-120"/>
                <a:ea typeface="華康正顏楷體W9" pitchFamily="65" charset="-120"/>
              </a:rPr>
              <a:t>4</a:t>
            </a:r>
            <a:endParaRPr lang="zh-TW" altLang="en-US" sz="59500" b="1" dirty="0">
              <a:solidFill>
                <a:schemeClr val="bg1"/>
              </a:solidFill>
              <a:latin typeface="華康正顏楷體W9" pitchFamily="65" charset="-120"/>
              <a:ea typeface="華康正顏楷體W9" pitchFamily="65" charset="-12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0366-8AAF-45ED-8C3E-4928B8F408B4}" type="slidenum">
              <a:rPr lang="zh-TW" altLang="en-US" sz="5400" smtClean="0"/>
              <a:pPr/>
              <a:t>18</a:t>
            </a:fld>
            <a:endParaRPr lang="zh-TW" altLang="en-US" sz="5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263352" y="692696"/>
            <a:ext cx="2592288" cy="12241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課程學習成果學生介面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3712" y="59026"/>
            <a:ext cx="4896544" cy="63655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z="5400" smtClean="0"/>
              <a:pPr/>
              <a:t>19</a:t>
            </a:fld>
            <a:endParaRPr lang="en-US" altLang="zh-TW" sz="5400" dirty="0"/>
          </a:p>
        </p:txBody>
      </p:sp>
      <p:sp>
        <p:nvSpPr>
          <p:cNvPr id="6" name="圓角矩形 5"/>
          <p:cNvSpPr/>
          <p:nvPr/>
        </p:nvSpPr>
        <p:spPr>
          <a:xfrm>
            <a:off x="3431704" y="1196752"/>
            <a:ext cx="4320480" cy="100811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3431704" y="2258870"/>
            <a:ext cx="4320480" cy="100811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3431704" y="3320988"/>
            <a:ext cx="4320480" cy="100811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3431704" y="4383106"/>
            <a:ext cx="4320480" cy="100811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3431704" y="5445224"/>
            <a:ext cx="4320480" cy="100811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pPr/>
              <a:t>2</a:t>
            </a:fld>
            <a:endParaRPr lang="en-US" altLang="zh-TW"/>
          </a:p>
        </p:txBody>
      </p:sp>
      <p:pic>
        <p:nvPicPr>
          <p:cNvPr id="5122" name="Picture 2" descr="111學年大學考招變革！ 3張表看懂升學代碼P、X、Y | 大學考招| 文教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7"/>
          <a:stretch/>
        </p:blipFill>
        <p:spPr bwMode="auto">
          <a:xfrm>
            <a:off x="911035" y="620688"/>
            <a:ext cx="10369930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4439816" y="3428382"/>
            <a:ext cx="2016224" cy="79270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686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6136" y="1229867"/>
            <a:ext cx="10963656" cy="533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43605" y="465639"/>
            <a:ext cx="633670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7100" algn="l"/>
              </a:tabLst>
            </a:pPr>
            <a:r>
              <a:rPr sz="3600" dirty="0" err="1" smtClean="0">
                <a:latin typeface="標楷體" pitchFamily="65" charset="-120"/>
                <a:ea typeface="標楷體" pitchFamily="65" charset="-120"/>
              </a:rPr>
              <a:t>上傳課程學習成果</a:t>
            </a:r>
            <a:endParaRPr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53833" y="4610861"/>
            <a:ext cx="3388360" cy="906780"/>
          </a:xfrm>
          <a:custGeom>
            <a:avLst/>
            <a:gdLst/>
            <a:ahLst/>
            <a:cxnLst/>
            <a:rect l="l" t="t" r="r" b="b"/>
            <a:pathLst>
              <a:path w="3388359" h="906779">
                <a:moveTo>
                  <a:pt x="3172714" y="0"/>
                </a:moveTo>
                <a:lnTo>
                  <a:pt x="151130" y="0"/>
                </a:lnTo>
                <a:lnTo>
                  <a:pt x="103371" y="7707"/>
                </a:lnTo>
                <a:lnTo>
                  <a:pt x="61886" y="29167"/>
                </a:lnTo>
                <a:lnTo>
                  <a:pt x="29167" y="61886"/>
                </a:lnTo>
                <a:lnTo>
                  <a:pt x="7707" y="103371"/>
                </a:lnTo>
                <a:lnTo>
                  <a:pt x="0" y="151130"/>
                </a:lnTo>
                <a:lnTo>
                  <a:pt x="0" y="755650"/>
                </a:lnTo>
                <a:lnTo>
                  <a:pt x="7707" y="803408"/>
                </a:lnTo>
                <a:lnTo>
                  <a:pt x="29167" y="844893"/>
                </a:lnTo>
                <a:lnTo>
                  <a:pt x="61886" y="877612"/>
                </a:lnTo>
                <a:lnTo>
                  <a:pt x="103371" y="899072"/>
                </a:lnTo>
                <a:lnTo>
                  <a:pt x="151130" y="906779"/>
                </a:lnTo>
                <a:lnTo>
                  <a:pt x="3172714" y="906779"/>
                </a:lnTo>
                <a:lnTo>
                  <a:pt x="3220472" y="899072"/>
                </a:lnTo>
                <a:lnTo>
                  <a:pt x="3261957" y="877612"/>
                </a:lnTo>
                <a:lnTo>
                  <a:pt x="3294676" y="844893"/>
                </a:lnTo>
                <a:lnTo>
                  <a:pt x="3316136" y="803408"/>
                </a:lnTo>
                <a:lnTo>
                  <a:pt x="3323844" y="755650"/>
                </a:lnTo>
                <a:lnTo>
                  <a:pt x="3387979" y="651129"/>
                </a:lnTo>
                <a:lnTo>
                  <a:pt x="3323844" y="528955"/>
                </a:lnTo>
                <a:lnTo>
                  <a:pt x="3323844" y="151130"/>
                </a:lnTo>
                <a:lnTo>
                  <a:pt x="3316136" y="103371"/>
                </a:lnTo>
                <a:lnTo>
                  <a:pt x="3294676" y="61886"/>
                </a:lnTo>
                <a:lnTo>
                  <a:pt x="3261957" y="29167"/>
                </a:lnTo>
                <a:lnTo>
                  <a:pt x="3220472" y="7707"/>
                </a:lnTo>
                <a:lnTo>
                  <a:pt x="317271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53833" y="4610861"/>
            <a:ext cx="3388360" cy="906780"/>
          </a:xfrm>
          <a:custGeom>
            <a:avLst/>
            <a:gdLst/>
            <a:ahLst/>
            <a:cxnLst/>
            <a:rect l="l" t="t" r="r" b="b"/>
            <a:pathLst>
              <a:path w="3388359" h="906779">
                <a:moveTo>
                  <a:pt x="0" y="151130"/>
                </a:moveTo>
                <a:lnTo>
                  <a:pt x="7707" y="103371"/>
                </a:lnTo>
                <a:lnTo>
                  <a:pt x="29167" y="61886"/>
                </a:lnTo>
                <a:lnTo>
                  <a:pt x="61886" y="29167"/>
                </a:lnTo>
                <a:lnTo>
                  <a:pt x="103371" y="7707"/>
                </a:lnTo>
                <a:lnTo>
                  <a:pt x="151130" y="0"/>
                </a:lnTo>
                <a:lnTo>
                  <a:pt x="1938909" y="0"/>
                </a:lnTo>
                <a:lnTo>
                  <a:pt x="2769870" y="0"/>
                </a:lnTo>
                <a:lnTo>
                  <a:pt x="3172714" y="0"/>
                </a:lnTo>
                <a:lnTo>
                  <a:pt x="3220472" y="7707"/>
                </a:lnTo>
                <a:lnTo>
                  <a:pt x="3261957" y="29167"/>
                </a:lnTo>
                <a:lnTo>
                  <a:pt x="3294676" y="61886"/>
                </a:lnTo>
                <a:lnTo>
                  <a:pt x="3316136" y="103371"/>
                </a:lnTo>
                <a:lnTo>
                  <a:pt x="3323844" y="151130"/>
                </a:lnTo>
                <a:lnTo>
                  <a:pt x="3323844" y="528955"/>
                </a:lnTo>
                <a:lnTo>
                  <a:pt x="3387979" y="651129"/>
                </a:lnTo>
                <a:lnTo>
                  <a:pt x="3323844" y="755650"/>
                </a:lnTo>
                <a:lnTo>
                  <a:pt x="3316136" y="803408"/>
                </a:lnTo>
                <a:lnTo>
                  <a:pt x="3294676" y="844893"/>
                </a:lnTo>
                <a:lnTo>
                  <a:pt x="3261957" y="877612"/>
                </a:lnTo>
                <a:lnTo>
                  <a:pt x="3220472" y="899072"/>
                </a:lnTo>
                <a:lnTo>
                  <a:pt x="3172714" y="906779"/>
                </a:lnTo>
                <a:lnTo>
                  <a:pt x="2769870" y="906779"/>
                </a:lnTo>
                <a:lnTo>
                  <a:pt x="1938909" y="906779"/>
                </a:lnTo>
                <a:lnTo>
                  <a:pt x="151130" y="906779"/>
                </a:lnTo>
                <a:lnTo>
                  <a:pt x="103371" y="899072"/>
                </a:lnTo>
                <a:lnTo>
                  <a:pt x="61886" y="877612"/>
                </a:lnTo>
                <a:lnTo>
                  <a:pt x="29167" y="844893"/>
                </a:lnTo>
                <a:lnTo>
                  <a:pt x="7707" y="803408"/>
                </a:lnTo>
                <a:lnTo>
                  <a:pt x="0" y="755650"/>
                </a:lnTo>
                <a:lnTo>
                  <a:pt x="0" y="528955"/>
                </a:lnTo>
                <a:lnTo>
                  <a:pt x="0" y="15113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176897" y="4583940"/>
            <a:ext cx="307530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Step1.</a:t>
            </a:r>
            <a:endParaRPr sz="2000" dirty="0">
              <a:latin typeface="Noto Sans Mono CJK JP Regular"/>
              <a:cs typeface="Noto Sans Mono CJK JP Regular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點選此</a:t>
            </a:r>
            <a:r>
              <a:rPr sz="2000" spc="-15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處</a:t>
            </a:r>
            <a:r>
              <a:rPr sz="2000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進</a:t>
            </a:r>
            <a:r>
              <a:rPr sz="2000" spc="-15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行</a:t>
            </a:r>
            <a:r>
              <a:rPr sz="2000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課程學</a:t>
            </a:r>
            <a:r>
              <a:rPr sz="2000" spc="-15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習</a:t>
            </a:r>
            <a:r>
              <a:rPr sz="2000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成果 檔案上傳</a:t>
            </a:r>
            <a:endParaRPr sz="2000" dirty="0">
              <a:latin typeface="Noto Sans Mono CJK JP Regular"/>
              <a:cs typeface="Noto Sans Mono CJK JP Regular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7462" y="2731770"/>
            <a:ext cx="905511" cy="295910"/>
          </a:xfrm>
          <a:custGeom>
            <a:avLst/>
            <a:gdLst/>
            <a:ahLst/>
            <a:cxnLst/>
            <a:rect l="l" t="t" r="r" b="b"/>
            <a:pathLst>
              <a:path w="905510" h="295910">
                <a:moveTo>
                  <a:pt x="0" y="295655"/>
                </a:moveTo>
                <a:lnTo>
                  <a:pt x="905256" y="295655"/>
                </a:lnTo>
                <a:lnTo>
                  <a:pt x="905256" y="0"/>
                </a:lnTo>
                <a:lnTo>
                  <a:pt x="0" y="0"/>
                </a:lnTo>
                <a:lnTo>
                  <a:pt x="0" y="295655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78445" y="2250185"/>
            <a:ext cx="2768600" cy="1322831"/>
          </a:xfrm>
          <a:custGeom>
            <a:avLst/>
            <a:gdLst/>
            <a:ahLst/>
            <a:cxnLst/>
            <a:rect l="l" t="t" r="r" b="b"/>
            <a:pathLst>
              <a:path w="2768600" h="678180">
                <a:moveTo>
                  <a:pt x="2602737" y="0"/>
                </a:moveTo>
                <a:lnTo>
                  <a:pt x="113029" y="0"/>
                </a:lnTo>
                <a:lnTo>
                  <a:pt x="69008" y="8874"/>
                </a:lnTo>
                <a:lnTo>
                  <a:pt x="33083" y="33083"/>
                </a:lnTo>
                <a:lnTo>
                  <a:pt x="8874" y="69008"/>
                </a:lnTo>
                <a:lnTo>
                  <a:pt x="0" y="113029"/>
                </a:lnTo>
                <a:lnTo>
                  <a:pt x="0" y="565150"/>
                </a:lnTo>
                <a:lnTo>
                  <a:pt x="8874" y="609171"/>
                </a:lnTo>
                <a:lnTo>
                  <a:pt x="33083" y="645096"/>
                </a:lnTo>
                <a:lnTo>
                  <a:pt x="69008" y="669305"/>
                </a:lnTo>
                <a:lnTo>
                  <a:pt x="113029" y="678179"/>
                </a:lnTo>
                <a:lnTo>
                  <a:pt x="2602737" y="678179"/>
                </a:lnTo>
                <a:lnTo>
                  <a:pt x="2646759" y="669305"/>
                </a:lnTo>
                <a:lnTo>
                  <a:pt x="2682684" y="645096"/>
                </a:lnTo>
                <a:lnTo>
                  <a:pt x="2706893" y="609171"/>
                </a:lnTo>
                <a:lnTo>
                  <a:pt x="2715768" y="565150"/>
                </a:lnTo>
                <a:lnTo>
                  <a:pt x="2768092" y="487044"/>
                </a:lnTo>
                <a:lnTo>
                  <a:pt x="2715768" y="395604"/>
                </a:lnTo>
                <a:lnTo>
                  <a:pt x="2715768" y="113029"/>
                </a:lnTo>
                <a:lnTo>
                  <a:pt x="2706893" y="69008"/>
                </a:lnTo>
                <a:lnTo>
                  <a:pt x="2682684" y="33083"/>
                </a:lnTo>
                <a:lnTo>
                  <a:pt x="2646759" y="8874"/>
                </a:lnTo>
                <a:lnTo>
                  <a:pt x="2602737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490207" y="2260550"/>
            <a:ext cx="256794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顯示</a:t>
            </a:r>
            <a:r>
              <a:rPr sz="2000" spc="-5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可</a:t>
            </a:r>
            <a:r>
              <a:rPr sz="2000" spc="-10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上</a:t>
            </a:r>
            <a:r>
              <a:rPr sz="2000" spc="5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傳</a:t>
            </a:r>
            <a:r>
              <a:rPr sz="2000" spc="-15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檔</a:t>
            </a:r>
            <a:r>
              <a:rPr sz="2000" spc="5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案總</a:t>
            </a:r>
            <a:r>
              <a:rPr sz="2000" spc="-5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數</a:t>
            </a:r>
            <a:r>
              <a:rPr sz="2000" spc="5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，</a:t>
            </a:r>
            <a:endParaRPr sz="2000" dirty="0">
              <a:latin typeface="Noto Sans Mono CJK JP Regular"/>
              <a:cs typeface="Noto Sans Mono CJK JP Regular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數量校</a:t>
            </a:r>
            <a:r>
              <a:rPr sz="2000" spc="-15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管</a:t>
            </a:r>
            <a:r>
              <a:rPr sz="2000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理</a:t>
            </a:r>
            <a:r>
              <a:rPr sz="2000" spc="-15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者</a:t>
            </a:r>
            <a:r>
              <a:rPr sz="2000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可調整</a:t>
            </a:r>
            <a:endParaRPr sz="2000" dirty="0">
              <a:latin typeface="Noto Sans Mono CJK JP Regular"/>
              <a:cs typeface="Noto Sans Mono CJK JP Regular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455404" y="3233168"/>
            <a:ext cx="367665" cy="2867025"/>
          </a:xfrm>
          <a:custGeom>
            <a:avLst/>
            <a:gdLst/>
            <a:ahLst/>
            <a:cxnLst/>
            <a:rect l="l" t="t" r="r" b="b"/>
            <a:pathLst>
              <a:path w="367665" h="2867025">
                <a:moveTo>
                  <a:pt x="0" y="2866644"/>
                </a:moveTo>
                <a:lnTo>
                  <a:pt x="367283" y="2866644"/>
                </a:lnTo>
                <a:lnTo>
                  <a:pt x="367283" y="0"/>
                </a:lnTo>
                <a:lnTo>
                  <a:pt x="0" y="0"/>
                </a:lnTo>
                <a:lnTo>
                  <a:pt x="0" y="2866644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4294967295"/>
          </p:nvPr>
        </p:nvSpPr>
        <p:spPr>
          <a:xfrm>
            <a:off x="11208569" y="6500495"/>
            <a:ext cx="739338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45"/>
              </a:lnSpc>
            </a:pPr>
            <a:fld id="{81D60167-4931-47E6-BA6A-407CBD079E47}" type="slidenum">
              <a:rPr sz="5400" spc="-20" dirty="0"/>
              <a:pPr marL="25400">
                <a:lnSpc>
                  <a:spcPts val="1045"/>
                </a:lnSpc>
              </a:pPr>
              <a:t>20</a:t>
            </a:fld>
            <a:endParaRPr sz="5400" spc="-20" dirty="0"/>
          </a:p>
        </p:txBody>
      </p:sp>
      <p:sp>
        <p:nvSpPr>
          <p:cNvPr id="14" name="圓角矩形 13"/>
          <p:cNvSpPr/>
          <p:nvPr/>
        </p:nvSpPr>
        <p:spPr>
          <a:xfrm>
            <a:off x="335360" y="332656"/>
            <a:ext cx="2592288" cy="12241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課程學習成果學生介面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1583" y="1287780"/>
            <a:ext cx="11228832" cy="4802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99723" y="476672"/>
            <a:ext cx="661829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7100" algn="l"/>
              </a:tabLst>
            </a:pPr>
            <a:r>
              <a:rPr sz="3600" dirty="0" err="1" smtClean="0">
                <a:latin typeface="標楷體" pitchFamily="65" charset="-120"/>
                <a:ea typeface="標楷體" pitchFamily="65" charset="-120"/>
              </a:rPr>
              <a:t>上傳課程學習成果</a:t>
            </a:r>
            <a:endParaRPr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98725" y="2326385"/>
            <a:ext cx="7252971" cy="754380"/>
          </a:xfrm>
          <a:custGeom>
            <a:avLst/>
            <a:gdLst/>
            <a:ahLst/>
            <a:cxnLst/>
            <a:rect l="l" t="t" r="r" b="b"/>
            <a:pathLst>
              <a:path w="7252970" h="754380">
                <a:moveTo>
                  <a:pt x="0" y="754379"/>
                </a:moveTo>
                <a:lnTo>
                  <a:pt x="7252716" y="754379"/>
                </a:lnTo>
                <a:lnTo>
                  <a:pt x="7252716" y="0"/>
                </a:lnTo>
                <a:lnTo>
                  <a:pt x="0" y="0"/>
                </a:lnTo>
                <a:lnTo>
                  <a:pt x="0" y="754379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83499" y="2996953"/>
            <a:ext cx="4769348" cy="1479789"/>
          </a:xfrm>
          <a:custGeom>
            <a:avLst/>
            <a:gdLst/>
            <a:ahLst/>
            <a:cxnLst/>
            <a:rect l="l" t="t" r="r" b="b"/>
            <a:pathLst>
              <a:path w="3660775" h="912495">
                <a:moveTo>
                  <a:pt x="3552698" y="264413"/>
                </a:moveTo>
                <a:lnTo>
                  <a:pt x="107950" y="264413"/>
                </a:lnTo>
                <a:lnTo>
                  <a:pt x="65954" y="272905"/>
                </a:lnTo>
                <a:lnTo>
                  <a:pt x="31638" y="296052"/>
                </a:lnTo>
                <a:lnTo>
                  <a:pt x="8491" y="330368"/>
                </a:lnTo>
                <a:lnTo>
                  <a:pt x="0" y="372363"/>
                </a:lnTo>
                <a:lnTo>
                  <a:pt x="0" y="804164"/>
                </a:lnTo>
                <a:lnTo>
                  <a:pt x="8491" y="846159"/>
                </a:lnTo>
                <a:lnTo>
                  <a:pt x="31638" y="880475"/>
                </a:lnTo>
                <a:lnTo>
                  <a:pt x="65954" y="903622"/>
                </a:lnTo>
                <a:lnTo>
                  <a:pt x="107950" y="912114"/>
                </a:lnTo>
                <a:lnTo>
                  <a:pt x="3552698" y="912114"/>
                </a:lnTo>
                <a:lnTo>
                  <a:pt x="3594693" y="903622"/>
                </a:lnTo>
                <a:lnTo>
                  <a:pt x="3629009" y="880475"/>
                </a:lnTo>
                <a:lnTo>
                  <a:pt x="3652156" y="846159"/>
                </a:lnTo>
                <a:lnTo>
                  <a:pt x="3660648" y="804164"/>
                </a:lnTo>
                <a:lnTo>
                  <a:pt x="3660648" y="372363"/>
                </a:lnTo>
                <a:lnTo>
                  <a:pt x="3652156" y="330368"/>
                </a:lnTo>
                <a:lnTo>
                  <a:pt x="3629009" y="296052"/>
                </a:lnTo>
                <a:lnTo>
                  <a:pt x="3594693" y="272905"/>
                </a:lnTo>
                <a:lnTo>
                  <a:pt x="3552698" y="264413"/>
                </a:lnTo>
                <a:close/>
              </a:path>
              <a:path w="3660775" h="912495">
                <a:moveTo>
                  <a:pt x="442594" y="0"/>
                </a:moveTo>
                <a:lnTo>
                  <a:pt x="610107" y="264413"/>
                </a:lnTo>
                <a:lnTo>
                  <a:pt x="1525270" y="264413"/>
                </a:lnTo>
                <a:lnTo>
                  <a:pt x="44259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08074" y="3361691"/>
            <a:ext cx="3582671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Step2.</a:t>
            </a:r>
            <a:endParaRPr sz="2000" dirty="0">
              <a:latin typeface="Noto Sans Mono CJK JP Regular"/>
              <a:cs typeface="Noto Sans Mono CJK JP Regular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選擇檔</a:t>
            </a:r>
            <a:r>
              <a:rPr sz="2000" spc="-15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案</a:t>
            </a:r>
            <a:r>
              <a:rPr sz="2000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，</a:t>
            </a:r>
            <a:r>
              <a:rPr sz="2000" spc="-15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上</a:t>
            </a:r>
            <a:r>
              <a:rPr sz="2000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傳課程</a:t>
            </a:r>
            <a:r>
              <a:rPr sz="2000" spc="-15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學</a:t>
            </a:r>
            <a:r>
              <a:rPr sz="2000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習</a:t>
            </a:r>
            <a:r>
              <a:rPr sz="2000" spc="-15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成</a:t>
            </a:r>
            <a:r>
              <a:rPr sz="2000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果。</a:t>
            </a:r>
            <a:endParaRPr sz="2000" dirty="0">
              <a:latin typeface="Noto Sans Mono CJK JP Regular"/>
              <a:cs typeface="Noto Sans Mono CJK JP Regular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4294967295"/>
          </p:nvPr>
        </p:nvSpPr>
        <p:spPr>
          <a:xfrm>
            <a:off x="10920537" y="6500495"/>
            <a:ext cx="102737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45"/>
              </a:lnSpc>
            </a:pPr>
            <a:fld id="{81D60167-4931-47E6-BA6A-407CBD079E47}" type="slidenum">
              <a:rPr sz="5400" spc="-20" dirty="0"/>
              <a:pPr marL="25400">
                <a:lnSpc>
                  <a:spcPts val="1045"/>
                </a:lnSpc>
              </a:pPr>
              <a:t>21</a:t>
            </a:fld>
            <a:endParaRPr sz="5400" spc="-20" dirty="0"/>
          </a:p>
        </p:txBody>
      </p:sp>
      <p:sp>
        <p:nvSpPr>
          <p:cNvPr id="10" name="圓角矩形 9"/>
          <p:cNvSpPr/>
          <p:nvPr/>
        </p:nvSpPr>
        <p:spPr>
          <a:xfrm>
            <a:off x="335360" y="260648"/>
            <a:ext cx="2592288" cy="12241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課程學習成果學生介面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6136" y="1229867"/>
            <a:ext cx="10963656" cy="533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27649" y="476672"/>
            <a:ext cx="585020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7100" algn="l"/>
              </a:tabLst>
            </a:pPr>
            <a:r>
              <a:rPr sz="3600" dirty="0" err="1" smtClean="0">
                <a:latin typeface="標楷體" pitchFamily="65" charset="-120"/>
                <a:ea typeface="標楷體" pitchFamily="65" charset="-120"/>
              </a:rPr>
              <a:t>上傳課程學習成果</a:t>
            </a:r>
            <a:endParaRPr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27915" y="4077072"/>
            <a:ext cx="4594596" cy="1728192"/>
          </a:xfrm>
          <a:custGeom>
            <a:avLst/>
            <a:gdLst/>
            <a:ahLst/>
            <a:cxnLst/>
            <a:rect l="l" t="t" r="r" b="b"/>
            <a:pathLst>
              <a:path w="4561840" h="1032510">
                <a:moveTo>
                  <a:pt x="4373626" y="161925"/>
                </a:moveTo>
                <a:lnTo>
                  <a:pt x="145033" y="161925"/>
                </a:lnTo>
                <a:lnTo>
                  <a:pt x="99177" y="169315"/>
                </a:lnTo>
                <a:lnTo>
                  <a:pt x="59362" y="189897"/>
                </a:lnTo>
                <a:lnTo>
                  <a:pt x="27972" y="221287"/>
                </a:lnTo>
                <a:lnTo>
                  <a:pt x="7390" y="261102"/>
                </a:lnTo>
                <a:lnTo>
                  <a:pt x="0" y="306958"/>
                </a:lnTo>
                <a:lnTo>
                  <a:pt x="0" y="887094"/>
                </a:lnTo>
                <a:lnTo>
                  <a:pt x="7390" y="932951"/>
                </a:lnTo>
                <a:lnTo>
                  <a:pt x="27972" y="972766"/>
                </a:lnTo>
                <a:lnTo>
                  <a:pt x="59362" y="1004156"/>
                </a:lnTo>
                <a:lnTo>
                  <a:pt x="99177" y="1024738"/>
                </a:lnTo>
                <a:lnTo>
                  <a:pt x="145033" y="1032128"/>
                </a:lnTo>
                <a:lnTo>
                  <a:pt x="4373626" y="1032128"/>
                </a:lnTo>
                <a:lnTo>
                  <a:pt x="4419482" y="1024738"/>
                </a:lnTo>
                <a:lnTo>
                  <a:pt x="4459297" y="1004156"/>
                </a:lnTo>
                <a:lnTo>
                  <a:pt x="4490687" y="972766"/>
                </a:lnTo>
                <a:lnTo>
                  <a:pt x="4511269" y="932951"/>
                </a:lnTo>
                <a:lnTo>
                  <a:pt x="4518659" y="887094"/>
                </a:lnTo>
                <a:lnTo>
                  <a:pt x="4518659" y="306958"/>
                </a:lnTo>
                <a:lnTo>
                  <a:pt x="4511269" y="261102"/>
                </a:lnTo>
                <a:lnTo>
                  <a:pt x="4490687" y="221287"/>
                </a:lnTo>
                <a:lnTo>
                  <a:pt x="4459297" y="189897"/>
                </a:lnTo>
                <a:lnTo>
                  <a:pt x="4419482" y="169315"/>
                </a:lnTo>
                <a:lnTo>
                  <a:pt x="4373626" y="161925"/>
                </a:lnTo>
                <a:close/>
              </a:path>
              <a:path w="4561840" h="1032510">
                <a:moveTo>
                  <a:pt x="4561712" y="0"/>
                </a:moveTo>
                <a:lnTo>
                  <a:pt x="2635884" y="161925"/>
                </a:lnTo>
                <a:lnTo>
                  <a:pt x="3765550" y="161925"/>
                </a:lnTo>
                <a:lnTo>
                  <a:pt x="456171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81955" y="4378579"/>
            <a:ext cx="409194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Step3.</a:t>
            </a:r>
            <a:endParaRPr sz="2000" dirty="0">
              <a:latin typeface="Noto Sans Mono CJK JP Regular"/>
              <a:cs typeface="Noto Sans Mono CJK JP Regular"/>
            </a:endParaRPr>
          </a:p>
          <a:p>
            <a:pPr marL="12700">
              <a:lnSpc>
                <a:spcPct val="100000"/>
              </a:lnSpc>
            </a:pPr>
            <a:r>
              <a:rPr sz="2000" spc="5" dirty="0" err="1" smtClean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點選</a:t>
            </a:r>
            <a:r>
              <a:rPr sz="2000" spc="-5" dirty="0" err="1" smtClean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此</a:t>
            </a:r>
            <a:r>
              <a:rPr sz="2000" spc="-10" dirty="0" err="1" smtClean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處</a:t>
            </a:r>
            <a:r>
              <a:rPr sz="2000" spc="5" dirty="0" err="1" smtClean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將</a:t>
            </a:r>
            <a:r>
              <a:rPr sz="2000" spc="-15" dirty="0" err="1" smtClean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上</a:t>
            </a:r>
            <a:r>
              <a:rPr sz="2000" spc="5" dirty="0" err="1" smtClean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傳之</a:t>
            </a:r>
            <a:r>
              <a:rPr sz="2000" spc="-5" dirty="0" err="1" smtClean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檔</a:t>
            </a:r>
            <a:r>
              <a:rPr sz="2000" spc="-10" dirty="0" err="1" smtClean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案</a:t>
            </a:r>
            <a:r>
              <a:rPr sz="2000" spc="5" dirty="0" err="1" smtClean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送</a:t>
            </a:r>
            <a:r>
              <a:rPr sz="2000" spc="-15" dirty="0" err="1" smtClean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出</a:t>
            </a:r>
            <a:r>
              <a:rPr sz="2000" spc="5" dirty="0" err="1" smtClean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給授</a:t>
            </a:r>
            <a:r>
              <a:rPr sz="2000" spc="-5" dirty="0" err="1" smtClean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課</a:t>
            </a:r>
            <a:r>
              <a:rPr sz="2000" spc="5" dirty="0" err="1" smtClean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教</a:t>
            </a:r>
            <a:r>
              <a:rPr sz="2000" dirty="0" err="1" smtClean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師認證</a:t>
            </a:r>
            <a:r>
              <a:rPr sz="2000" spc="-15" dirty="0" err="1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，</a:t>
            </a:r>
            <a:r>
              <a:rPr sz="2000" dirty="0" err="1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送</a:t>
            </a:r>
            <a:r>
              <a:rPr sz="2000" spc="-15" dirty="0" err="1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出</a:t>
            </a:r>
            <a:r>
              <a:rPr sz="2000" dirty="0" err="1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後則不</a:t>
            </a:r>
            <a:r>
              <a:rPr sz="2000" spc="-15" dirty="0" err="1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可</a:t>
            </a:r>
            <a:r>
              <a:rPr sz="2000" dirty="0" err="1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再</a:t>
            </a:r>
            <a:r>
              <a:rPr sz="2000" spc="-15" dirty="0" err="1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編</a:t>
            </a:r>
            <a:r>
              <a:rPr sz="2000" dirty="0" err="1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輯或刪除</a:t>
            </a:r>
            <a:endParaRPr sz="2000" dirty="0">
              <a:latin typeface="Noto Sans Mono CJK JP Regular"/>
              <a:cs typeface="Noto Sans Mono CJK JP Regular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979915" y="4040887"/>
            <a:ext cx="513715" cy="177165"/>
          </a:xfrm>
          <a:custGeom>
            <a:avLst/>
            <a:gdLst/>
            <a:ahLst/>
            <a:cxnLst/>
            <a:rect l="l" t="t" r="r" b="b"/>
            <a:pathLst>
              <a:path w="513715" h="177164">
                <a:moveTo>
                  <a:pt x="0" y="176783"/>
                </a:moveTo>
                <a:lnTo>
                  <a:pt x="513587" y="176783"/>
                </a:lnTo>
                <a:lnTo>
                  <a:pt x="513587" y="0"/>
                </a:lnTo>
                <a:lnTo>
                  <a:pt x="0" y="0"/>
                </a:lnTo>
                <a:lnTo>
                  <a:pt x="0" y="176783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26580" y="1606298"/>
            <a:ext cx="2438400" cy="24856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41525" y="1983485"/>
            <a:ext cx="5334000" cy="1949571"/>
          </a:xfrm>
          <a:custGeom>
            <a:avLst/>
            <a:gdLst/>
            <a:ahLst/>
            <a:cxnLst/>
            <a:rect l="l" t="t" r="r" b="b"/>
            <a:pathLst>
              <a:path w="5334000" h="1178560">
                <a:moveTo>
                  <a:pt x="5043170" y="0"/>
                </a:moveTo>
                <a:lnTo>
                  <a:pt x="196342" y="0"/>
                </a:lnTo>
                <a:lnTo>
                  <a:pt x="151315" y="5184"/>
                </a:lnTo>
                <a:lnTo>
                  <a:pt x="109986" y="19952"/>
                </a:lnTo>
                <a:lnTo>
                  <a:pt x="73531" y="43127"/>
                </a:lnTo>
                <a:lnTo>
                  <a:pt x="43127" y="73531"/>
                </a:lnTo>
                <a:lnTo>
                  <a:pt x="19952" y="109986"/>
                </a:lnTo>
                <a:lnTo>
                  <a:pt x="5184" y="151315"/>
                </a:lnTo>
                <a:lnTo>
                  <a:pt x="0" y="196341"/>
                </a:lnTo>
                <a:lnTo>
                  <a:pt x="0" y="981710"/>
                </a:lnTo>
                <a:lnTo>
                  <a:pt x="5184" y="1026736"/>
                </a:lnTo>
                <a:lnTo>
                  <a:pt x="19952" y="1068065"/>
                </a:lnTo>
                <a:lnTo>
                  <a:pt x="43127" y="1104520"/>
                </a:lnTo>
                <a:lnTo>
                  <a:pt x="73531" y="1134924"/>
                </a:lnTo>
                <a:lnTo>
                  <a:pt x="109986" y="1158099"/>
                </a:lnTo>
                <a:lnTo>
                  <a:pt x="151315" y="1172867"/>
                </a:lnTo>
                <a:lnTo>
                  <a:pt x="196342" y="1178052"/>
                </a:lnTo>
                <a:lnTo>
                  <a:pt x="5043170" y="1178052"/>
                </a:lnTo>
                <a:lnTo>
                  <a:pt x="5088196" y="1172867"/>
                </a:lnTo>
                <a:lnTo>
                  <a:pt x="5129525" y="1158099"/>
                </a:lnTo>
                <a:lnTo>
                  <a:pt x="5165980" y="1134924"/>
                </a:lnTo>
                <a:lnTo>
                  <a:pt x="5196384" y="1104520"/>
                </a:lnTo>
                <a:lnTo>
                  <a:pt x="5219559" y="1068065"/>
                </a:lnTo>
                <a:lnTo>
                  <a:pt x="5234327" y="1026736"/>
                </a:lnTo>
                <a:lnTo>
                  <a:pt x="5239512" y="981710"/>
                </a:lnTo>
                <a:lnTo>
                  <a:pt x="5333746" y="760476"/>
                </a:lnTo>
                <a:lnTo>
                  <a:pt x="5239512" y="687197"/>
                </a:lnTo>
                <a:lnTo>
                  <a:pt x="5239512" y="196341"/>
                </a:lnTo>
                <a:lnTo>
                  <a:pt x="5234327" y="151315"/>
                </a:lnTo>
                <a:lnTo>
                  <a:pt x="5219559" y="109986"/>
                </a:lnTo>
                <a:lnTo>
                  <a:pt x="5196384" y="73531"/>
                </a:lnTo>
                <a:lnTo>
                  <a:pt x="5165980" y="43127"/>
                </a:lnTo>
                <a:lnTo>
                  <a:pt x="5129525" y="19952"/>
                </a:lnTo>
                <a:lnTo>
                  <a:pt x="5088196" y="5184"/>
                </a:lnTo>
                <a:lnTo>
                  <a:pt x="504317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677416" y="1938908"/>
            <a:ext cx="4852671" cy="15523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Step4.</a:t>
            </a:r>
            <a:endParaRPr sz="2000" dirty="0">
              <a:latin typeface="Noto Sans Mono CJK JP Regular"/>
              <a:cs typeface="Noto Sans Mono CJK JP Regular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dirty="0" err="1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系統跳</a:t>
            </a:r>
            <a:r>
              <a:rPr sz="2000" spc="-15" dirty="0" err="1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出</a:t>
            </a:r>
            <a:r>
              <a:rPr sz="2000" dirty="0" err="1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視</a:t>
            </a:r>
            <a:r>
              <a:rPr sz="2000" spc="-15" dirty="0" err="1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窗</a:t>
            </a:r>
            <a:r>
              <a:rPr sz="2000" dirty="0" err="1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供學生</a:t>
            </a:r>
            <a:r>
              <a:rPr sz="2000" spc="-15" dirty="0" err="1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下</a:t>
            </a:r>
            <a:r>
              <a:rPr sz="2000" dirty="0" err="1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拉</a:t>
            </a:r>
            <a:r>
              <a:rPr sz="2000" spc="-15" dirty="0" err="1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認</a:t>
            </a:r>
            <a:r>
              <a:rPr sz="2000" dirty="0" err="1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證教師</a:t>
            </a:r>
            <a:r>
              <a:rPr sz="2000" spc="-15" dirty="0" err="1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，</a:t>
            </a:r>
            <a:r>
              <a:rPr sz="2000" dirty="0" err="1" smtClean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下</a:t>
            </a:r>
            <a:r>
              <a:rPr sz="2000" spc="-15" dirty="0" err="1" smtClean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拉</a:t>
            </a:r>
            <a:r>
              <a:rPr sz="2000" dirty="0" err="1" smtClean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選</a:t>
            </a:r>
            <a:r>
              <a:rPr sz="2000" spc="5" dirty="0" err="1" smtClean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單項</a:t>
            </a:r>
            <a:r>
              <a:rPr sz="2000" spc="-5" dirty="0" err="1" smtClean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目</a:t>
            </a:r>
            <a:r>
              <a:rPr sz="2000" spc="-10" dirty="0" err="1" smtClean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帶</a:t>
            </a:r>
            <a:r>
              <a:rPr sz="2000" spc="5" dirty="0" err="1" smtClean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出</a:t>
            </a:r>
            <a:r>
              <a:rPr sz="2000" spc="-15" dirty="0" err="1" smtClean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校</a:t>
            </a:r>
            <a:r>
              <a:rPr sz="2000" spc="5" dirty="0" err="1" smtClean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務系</a:t>
            </a:r>
            <a:r>
              <a:rPr sz="2000" spc="-5" dirty="0" err="1" smtClean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統</a:t>
            </a:r>
            <a:r>
              <a:rPr sz="2000" spc="-10" dirty="0" err="1" smtClean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學</a:t>
            </a:r>
            <a:r>
              <a:rPr sz="2000" spc="5" dirty="0" err="1" smtClean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生</a:t>
            </a:r>
            <a:r>
              <a:rPr sz="2000" spc="-15" dirty="0" err="1" smtClean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已</a:t>
            </a:r>
            <a:r>
              <a:rPr sz="2000" spc="5" dirty="0" err="1" smtClean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被配</a:t>
            </a:r>
            <a:r>
              <a:rPr sz="2000" spc="-5" dirty="0" err="1" smtClean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置</a:t>
            </a:r>
            <a:r>
              <a:rPr sz="2000" spc="-10" dirty="0" err="1" smtClean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的</a:t>
            </a:r>
            <a:r>
              <a:rPr sz="2000" spc="5" dirty="0" err="1" smtClean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授</a:t>
            </a:r>
            <a:r>
              <a:rPr sz="2000" spc="-15" dirty="0" err="1" smtClean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課</a:t>
            </a:r>
            <a:r>
              <a:rPr sz="2000" dirty="0" err="1" smtClean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教師名稱</a:t>
            </a:r>
            <a:r>
              <a:rPr sz="2000" spc="-15" dirty="0" err="1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，</a:t>
            </a:r>
            <a:r>
              <a:rPr sz="2000" dirty="0" err="1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一</a:t>
            </a:r>
            <a:r>
              <a:rPr sz="2000" spc="-15" dirty="0" err="1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次</a:t>
            </a:r>
            <a:r>
              <a:rPr sz="2000" dirty="0" err="1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僅能指</a:t>
            </a:r>
            <a:r>
              <a:rPr sz="2000" spc="-15" dirty="0" err="1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定</a:t>
            </a:r>
            <a:r>
              <a:rPr sz="2000" dirty="0" err="1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一</a:t>
            </a:r>
            <a:r>
              <a:rPr sz="2000" spc="-15" dirty="0" err="1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位</a:t>
            </a:r>
            <a:r>
              <a:rPr sz="2000" dirty="0" err="1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授課教</a:t>
            </a:r>
            <a:r>
              <a:rPr sz="2000" spc="-15" dirty="0" err="1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師</a:t>
            </a:r>
            <a:r>
              <a:rPr sz="2000" dirty="0" err="1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作</a:t>
            </a:r>
            <a:r>
              <a:rPr sz="2000" spc="-15" dirty="0" err="1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認</a:t>
            </a:r>
            <a:r>
              <a:rPr sz="2000" dirty="0" err="1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證</a:t>
            </a:r>
            <a:endParaRPr sz="2000" dirty="0">
              <a:latin typeface="Noto Sans Mono CJK JP Regular"/>
              <a:cs typeface="Noto Sans Mono CJK JP Regular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927343" y="1607059"/>
            <a:ext cx="2438400" cy="2479675"/>
          </a:xfrm>
          <a:custGeom>
            <a:avLst/>
            <a:gdLst/>
            <a:ahLst/>
            <a:cxnLst/>
            <a:rect l="l" t="t" r="r" b="b"/>
            <a:pathLst>
              <a:path w="2438400" h="2479675">
                <a:moveTo>
                  <a:pt x="0" y="2479548"/>
                </a:moveTo>
                <a:lnTo>
                  <a:pt x="2438400" y="2479548"/>
                </a:lnTo>
                <a:lnTo>
                  <a:pt x="2438400" y="0"/>
                </a:lnTo>
                <a:lnTo>
                  <a:pt x="0" y="0"/>
                </a:lnTo>
                <a:lnTo>
                  <a:pt x="0" y="2479548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65743" y="3684270"/>
            <a:ext cx="619125" cy="452120"/>
          </a:xfrm>
          <a:custGeom>
            <a:avLst/>
            <a:gdLst/>
            <a:ahLst/>
            <a:cxnLst/>
            <a:rect l="l" t="t" r="r" b="b"/>
            <a:pathLst>
              <a:path w="619125" h="452120">
                <a:moveTo>
                  <a:pt x="67551" y="36654"/>
                </a:moveTo>
                <a:lnTo>
                  <a:pt x="55930" y="52700"/>
                </a:lnTo>
                <a:lnTo>
                  <a:pt x="607313" y="452119"/>
                </a:lnTo>
                <a:lnTo>
                  <a:pt x="618871" y="436117"/>
                </a:lnTo>
                <a:lnTo>
                  <a:pt x="67551" y="36654"/>
                </a:lnTo>
                <a:close/>
              </a:path>
              <a:path w="619125" h="452120">
                <a:moveTo>
                  <a:pt x="0" y="0"/>
                </a:moveTo>
                <a:lnTo>
                  <a:pt x="39369" y="75564"/>
                </a:lnTo>
                <a:lnTo>
                  <a:pt x="55930" y="52700"/>
                </a:lnTo>
                <a:lnTo>
                  <a:pt x="45592" y="45211"/>
                </a:lnTo>
                <a:lnTo>
                  <a:pt x="57276" y="29209"/>
                </a:lnTo>
                <a:lnTo>
                  <a:pt x="72943" y="29209"/>
                </a:lnTo>
                <a:lnTo>
                  <a:pt x="84074" y="13842"/>
                </a:lnTo>
                <a:lnTo>
                  <a:pt x="0" y="0"/>
                </a:lnTo>
                <a:close/>
              </a:path>
              <a:path w="619125" h="452120">
                <a:moveTo>
                  <a:pt x="57276" y="29209"/>
                </a:moveTo>
                <a:lnTo>
                  <a:pt x="45592" y="45211"/>
                </a:lnTo>
                <a:lnTo>
                  <a:pt x="55930" y="52700"/>
                </a:lnTo>
                <a:lnTo>
                  <a:pt x="67551" y="36654"/>
                </a:lnTo>
                <a:lnTo>
                  <a:pt x="57276" y="29209"/>
                </a:lnTo>
                <a:close/>
              </a:path>
              <a:path w="619125" h="452120">
                <a:moveTo>
                  <a:pt x="72943" y="29209"/>
                </a:moveTo>
                <a:lnTo>
                  <a:pt x="57276" y="29209"/>
                </a:lnTo>
                <a:lnTo>
                  <a:pt x="67551" y="36654"/>
                </a:lnTo>
                <a:lnTo>
                  <a:pt x="72943" y="2920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4294967295"/>
          </p:nvPr>
        </p:nvSpPr>
        <p:spPr>
          <a:xfrm>
            <a:off x="10920537" y="6500495"/>
            <a:ext cx="102737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45"/>
              </a:lnSpc>
            </a:pPr>
            <a:fld id="{81D60167-4931-47E6-BA6A-407CBD079E47}" type="slidenum">
              <a:rPr sz="5400" spc="-20" dirty="0"/>
              <a:pPr marL="25400">
                <a:lnSpc>
                  <a:spcPts val="1045"/>
                </a:lnSpc>
              </a:pPr>
              <a:t>22</a:t>
            </a:fld>
            <a:endParaRPr sz="5400" spc="-20" dirty="0"/>
          </a:p>
        </p:txBody>
      </p:sp>
      <p:sp>
        <p:nvSpPr>
          <p:cNvPr id="16" name="圓角矩形 15"/>
          <p:cNvSpPr/>
          <p:nvPr/>
        </p:nvSpPr>
        <p:spPr>
          <a:xfrm>
            <a:off x="191344" y="260648"/>
            <a:ext cx="2592288" cy="12241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課程學習成果學生介面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4172" y="1229867"/>
            <a:ext cx="10963656" cy="533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07702" y="476672"/>
            <a:ext cx="585020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7100" algn="l"/>
              </a:tabLst>
            </a:pPr>
            <a:r>
              <a:rPr sz="3600" dirty="0" err="1" smtClean="0">
                <a:latin typeface="標楷體" pitchFamily="65" charset="-120"/>
                <a:ea typeface="標楷體" pitchFamily="65" charset="-120"/>
              </a:rPr>
              <a:t>上傳課程學習成果</a:t>
            </a:r>
            <a:endParaRPr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69129" y="4546855"/>
            <a:ext cx="6274435" cy="132715"/>
          </a:xfrm>
          <a:custGeom>
            <a:avLst/>
            <a:gdLst/>
            <a:ahLst/>
            <a:cxnLst/>
            <a:rect l="l" t="t" r="r" b="b"/>
            <a:pathLst>
              <a:path w="6274434" h="132714">
                <a:moveTo>
                  <a:pt x="0" y="132588"/>
                </a:moveTo>
                <a:lnTo>
                  <a:pt x="6274308" y="132588"/>
                </a:lnTo>
                <a:lnTo>
                  <a:pt x="6274308" y="0"/>
                </a:lnTo>
                <a:lnTo>
                  <a:pt x="0" y="0"/>
                </a:lnTo>
                <a:lnTo>
                  <a:pt x="0" y="132588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75787" y="4653136"/>
            <a:ext cx="5659319" cy="1369658"/>
          </a:xfrm>
          <a:custGeom>
            <a:avLst/>
            <a:gdLst/>
            <a:ahLst/>
            <a:cxnLst/>
            <a:rect l="l" t="t" r="r" b="b"/>
            <a:pathLst>
              <a:path w="4825365" h="855345">
                <a:moveTo>
                  <a:pt x="4682490" y="0"/>
                </a:moveTo>
                <a:lnTo>
                  <a:pt x="142494" y="0"/>
                </a:lnTo>
                <a:lnTo>
                  <a:pt x="97438" y="7260"/>
                </a:lnTo>
                <a:lnTo>
                  <a:pt x="58320" y="27480"/>
                </a:lnTo>
                <a:lnTo>
                  <a:pt x="27480" y="58320"/>
                </a:lnTo>
                <a:lnTo>
                  <a:pt x="7260" y="97438"/>
                </a:lnTo>
                <a:lnTo>
                  <a:pt x="0" y="142494"/>
                </a:lnTo>
                <a:lnTo>
                  <a:pt x="0" y="712470"/>
                </a:lnTo>
                <a:lnTo>
                  <a:pt x="7260" y="757525"/>
                </a:lnTo>
                <a:lnTo>
                  <a:pt x="27480" y="796643"/>
                </a:lnTo>
                <a:lnTo>
                  <a:pt x="58320" y="827483"/>
                </a:lnTo>
                <a:lnTo>
                  <a:pt x="97438" y="847703"/>
                </a:lnTo>
                <a:lnTo>
                  <a:pt x="142494" y="854964"/>
                </a:lnTo>
                <a:lnTo>
                  <a:pt x="4682490" y="854964"/>
                </a:lnTo>
                <a:lnTo>
                  <a:pt x="4727545" y="847703"/>
                </a:lnTo>
                <a:lnTo>
                  <a:pt x="4766663" y="827483"/>
                </a:lnTo>
                <a:lnTo>
                  <a:pt x="4797503" y="796643"/>
                </a:lnTo>
                <a:lnTo>
                  <a:pt x="4817723" y="757525"/>
                </a:lnTo>
                <a:lnTo>
                  <a:pt x="4824984" y="712470"/>
                </a:lnTo>
                <a:lnTo>
                  <a:pt x="4824984" y="142494"/>
                </a:lnTo>
                <a:lnTo>
                  <a:pt x="4817723" y="97438"/>
                </a:lnTo>
                <a:lnTo>
                  <a:pt x="4797503" y="58320"/>
                </a:lnTo>
                <a:lnTo>
                  <a:pt x="4766663" y="27480"/>
                </a:lnTo>
                <a:lnTo>
                  <a:pt x="4727545" y="7260"/>
                </a:lnTo>
                <a:lnTo>
                  <a:pt x="468249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88890" y="4670807"/>
            <a:ext cx="4344671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指定完</a:t>
            </a:r>
            <a:r>
              <a:rPr sz="2000" spc="-15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成</a:t>
            </a:r>
            <a:r>
              <a:rPr sz="2000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並</a:t>
            </a:r>
            <a:r>
              <a:rPr sz="2000" spc="-15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送</a:t>
            </a:r>
            <a:r>
              <a:rPr sz="2000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出後即</a:t>
            </a:r>
            <a:r>
              <a:rPr sz="2000" spc="-15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鎖</a:t>
            </a:r>
            <a:r>
              <a:rPr sz="2000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定;</a:t>
            </a:r>
            <a:r>
              <a:rPr sz="2000" spc="-45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 </a:t>
            </a:r>
            <a:r>
              <a:rPr sz="2000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若學生</a:t>
            </a:r>
            <a:r>
              <a:rPr sz="2000" spc="-15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選</a:t>
            </a:r>
            <a:r>
              <a:rPr sz="2000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錯 老師認</a:t>
            </a:r>
            <a:r>
              <a:rPr sz="2000" spc="-15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證</a:t>
            </a:r>
            <a:r>
              <a:rPr sz="2000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則</a:t>
            </a:r>
            <a:r>
              <a:rPr sz="2000" spc="-15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由</a:t>
            </a:r>
            <a:r>
              <a:rPr sz="2000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老師「</a:t>
            </a:r>
            <a:r>
              <a:rPr sz="2000" spc="-15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認</a:t>
            </a:r>
            <a:r>
              <a:rPr sz="2000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證</a:t>
            </a:r>
            <a:r>
              <a:rPr sz="2000" spc="-15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失</a:t>
            </a:r>
            <a:r>
              <a:rPr sz="2000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敗」退</a:t>
            </a:r>
            <a:r>
              <a:rPr sz="2000" spc="-15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回</a:t>
            </a:r>
            <a:r>
              <a:rPr sz="2000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後 才可重選</a:t>
            </a:r>
            <a:endParaRPr sz="2000">
              <a:latin typeface="Noto Sans Mono CJK JP Regular"/>
              <a:cs typeface="Noto Sans Mono CJK JP Regular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4294967295"/>
          </p:nvPr>
        </p:nvSpPr>
        <p:spPr>
          <a:xfrm>
            <a:off x="11208569" y="6500495"/>
            <a:ext cx="739338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45"/>
              </a:lnSpc>
            </a:pPr>
            <a:fld id="{81D60167-4931-47E6-BA6A-407CBD079E47}" type="slidenum">
              <a:rPr sz="5400" spc="-20" dirty="0"/>
              <a:pPr marL="25400">
                <a:lnSpc>
                  <a:spcPts val="1045"/>
                </a:lnSpc>
              </a:pPr>
              <a:t>23</a:t>
            </a:fld>
            <a:endParaRPr sz="5400" spc="-20" dirty="0"/>
          </a:p>
        </p:txBody>
      </p:sp>
      <p:sp>
        <p:nvSpPr>
          <p:cNvPr id="10" name="圓角矩形 9"/>
          <p:cNvSpPr/>
          <p:nvPr/>
        </p:nvSpPr>
        <p:spPr>
          <a:xfrm>
            <a:off x="263352" y="188640"/>
            <a:ext cx="2592288" cy="12241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課程學習成果學生介面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5947" y="1418844"/>
            <a:ext cx="11196828" cy="4070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27649" y="620688"/>
            <a:ext cx="613824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7100" algn="l"/>
              </a:tabLst>
            </a:pPr>
            <a:r>
              <a:rPr sz="3600" dirty="0" err="1" smtClean="0">
                <a:latin typeface="標楷體" pitchFamily="65" charset="-120"/>
                <a:ea typeface="標楷體" pitchFamily="65" charset="-120"/>
              </a:rPr>
              <a:t>勾選課程學習成果</a:t>
            </a:r>
            <a:endParaRPr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2410" y="4517897"/>
            <a:ext cx="1621791" cy="570230"/>
          </a:xfrm>
          <a:custGeom>
            <a:avLst/>
            <a:gdLst/>
            <a:ahLst/>
            <a:cxnLst/>
            <a:rect l="l" t="t" r="r" b="b"/>
            <a:pathLst>
              <a:path w="1621789" h="570229">
                <a:moveTo>
                  <a:pt x="0" y="569976"/>
                </a:moveTo>
                <a:lnTo>
                  <a:pt x="1621536" y="569976"/>
                </a:lnTo>
                <a:lnTo>
                  <a:pt x="1621536" y="0"/>
                </a:lnTo>
                <a:lnTo>
                  <a:pt x="0" y="0"/>
                </a:lnTo>
                <a:lnTo>
                  <a:pt x="0" y="569976"/>
                </a:lnTo>
                <a:close/>
              </a:path>
            </a:pathLst>
          </a:custGeom>
          <a:ln w="2590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25217" y="3013710"/>
            <a:ext cx="370840" cy="1097280"/>
          </a:xfrm>
          <a:custGeom>
            <a:avLst/>
            <a:gdLst/>
            <a:ahLst/>
            <a:cxnLst/>
            <a:rect l="l" t="t" r="r" b="b"/>
            <a:pathLst>
              <a:path w="370839" h="1097279">
                <a:moveTo>
                  <a:pt x="0" y="1097280"/>
                </a:moveTo>
                <a:lnTo>
                  <a:pt x="370331" y="1097280"/>
                </a:lnTo>
                <a:lnTo>
                  <a:pt x="370331" y="0"/>
                </a:lnTo>
                <a:lnTo>
                  <a:pt x="0" y="0"/>
                </a:lnTo>
                <a:lnTo>
                  <a:pt x="0" y="1097280"/>
                </a:lnTo>
                <a:close/>
              </a:path>
            </a:pathLst>
          </a:custGeom>
          <a:ln w="2590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04240" y="4148200"/>
            <a:ext cx="3039633" cy="2449152"/>
          </a:xfrm>
          <a:custGeom>
            <a:avLst/>
            <a:gdLst/>
            <a:ahLst/>
            <a:cxnLst/>
            <a:rect l="l" t="t" r="r" b="b"/>
            <a:pathLst>
              <a:path w="3918585" h="1160779">
                <a:moveTo>
                  <a:pt x="3761994" y="223393"/>
                </a:moveTo>
                <a:lnTo>
                  <a:pt x="156210" y="223393"/>
                </a:lnTo>
                <a:lnTo>
                  <a:pt x="106850" y="231360"/>
                </a:lnTo>
                <a:lnTo>
                  <a:pt x="63971" y="253543"/>
                </a:lnTo>
                <a:lnTo>
                  <a:pt x="30150" y="287364"/>
                </a:lnTo>
                <a:lnTo>
                  <a:pt x="7967" y="330243"/>
                </a:lnTo>
                <a:lnTo>
                  <a:pt x="0" y="379603"/>
                </a:lnTo>
                <a:lnTo>
                  <a:pt x="0" y="1004443"/>
                </a:lnTo>
                <a:lnTo>
                  <a:pt x="7967" y="1053802"/>
                </a:lnTo>
                <a:lnTo>
                  <a:pt x="30150" y="1096681"/>
                </a:lnTo>
                <a:lnTo>
                  <a:pt x="63971" y="1130502"/>
                </a:lnTo>
                <a:lnTo>
                  <a:pt x="106850" y="1152685"/>
                </a:lnTo>
                <a:lnTo>
                  <a:pt x="156210" y="1160653"/>
                </a:lnTo>
                <a:lnTo>
                  <a:pt x="3761994" y="1160653"/>
                </a:lnTo>
                <a:lnTo>
                  <a:pt x="3811353" y="1152685"/>
                </a:lnTo>
                <a:lnTo>
                  <a:pt x="3854232" y="1130502"/>
                </a:lnTo>
                <a:lnTo>
                  <a:pt x="3888053" y="1096681"/>
                </a:lnTo>
                <a:lnTo>
                  <a:pt x="3910236" y="1053802"/>
                </a:lnTo>
                <a:lnTo>
                  <a:pt x="3918204" y="1004443"/>
                </a:lnTo>
                <a:lnTo>
                  <a:pt x="3918204" y="379603"/>
                </a:lnTo>
                <a:lnTo>
                  <a:pt x="3910236" y="330243"/>
                </a:lnTo>
                <a:lnTo>
                  <a:pt x="3888053" y="287364"/>
                </a:lnTo>
                <a:lnTo>
                  <a:pt x="3854232" y="253543"/>
                </a:lnTo>
                <a:lnTo>
                  <a:pt x="3811353" y="231360"/>
                </a:lnTo>
                <a:lnTo>
                  <a:pt x="3761994" y="223393"/>
                </a:lnTo>
                <a:close/>
              </a:path>
              <a:path w="3918585" h="1160779">
                <a:moveTo>
                  <a:pt x="392556" y="0"/>
                </a:moveTo>
                <a:lnTo>
                  <a:pt x="653034" y="223393"/>
                </a:lnTo>
                <a:lnTo>
                  <a:pt x="1632585" y="223393"/>
                </a:lnTo>
                <a:lnTo>
                  <a:pt x="39255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36152" y="4093464"/>
            <a:ext cx="2286000" cy="2180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71081" y="4210052"/>
            <a:ext cx="715011" cy="307975"/>
          </a:xfrm>
          <a:custGeom>
            <a:avLst/>
            <a:gdLst/>
            <a:ahLst/>
            <a:cxnLst/>
            <a:rect l="l" t="t" r="r" b="b"/>
            <a:pathLst>
              <a:path w="715009" h="307975">
                <a:moveTo>
                  <a:pt x="0" y="307848"/>
                </a:moveTo>
                <a:lnTo>
                  <a:pt x="714756" y="307848"/>
                </a:lnTo>
                <a:lnTo>
                  <a:pt x="714756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11007" y="4094226"/>
            <a:ext cx="2286000" cy="2181225"/>
          </a:xfrm>
          <a:custGeom>
            <a:avLst/>
            <a:gdLst/>
            <a:ahLst/>
            <a:cxnLst/>
            <a:rect l="l" t="t" r="r" b="b"/>
            <a:pathLst>
              <a:path w="2286000" h="2181225">
                <a:moveTo>
                  <a:pt x="0" y="2180844"/>
                </a:moveTo>
                <a:lnTo>
                  <a:pt x="2286000" y="2180844"/>
                </a:lnTo>
                <a:lnTo>
                  <a:pt x="2286000" y="0"/>
                </a:lnTo>
                <a:lnTo>
                  <a:pt x="0" y="0"/>
                </a:lnTo>
                <a:lnTo>
                  <a:pt x="0" y="2180844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85839" y="4342638"/>
            <a:ext cx="1726564" cy="76200"/>
          </a:xfrm>
          <a:custGeom>
            <a:avLst/>
            <a:gdLst/>
            <a:ahLst/>
            <a:cxnLst/>
            <a:rect l="l" t="t" r="r" b="b"/>
            <a:pathLst>
              <a:path w="1726565" h="76200">
                <a:moveTo>
                  <a:pt x="1650110" y="0"/>
                </a:moveTo>
                <a:lnTo>
                  <a:pt x="1650110" y="76200"/>
                </a:lnTo>
                <a:lnTo>
                  <a:pt x="1706498" y="48006"/>
                </a:lnTo>
                <a:lnTo>
                  <a:pt x="1662810" y="48006"/>
                </a:lnTo>
                <a:lnTo>
                  <a:pt x="1662810" y="28193"/>
                </a:lnTo>
                <a:lnTo>
                  <a:pt x="1706498" y="28193"/>
                </a:lnTo>
                <a:lnTo>
                  <a:pt x="1650110" y="0"/>
                </a:lnTo>
                <a:close/>
              </a:path>
              <a:path w="1726565" h="76200">
                <a:moveTo>
                  <a:pt x="1650110" y="28193"/>
                </a:moveTo>
                <a:lnTo>
                  <a:pt x="0" y="28193"/>
                </a:lnTo>
                <a:lnTo>
                  <a:pt x="0" y="48006"/>
                </a:lnTo>
                <a:lnTo>
                  <a:pt x="1650110" y="48006"/>
                </a:lnTo>
                <a:lnTo>
                  <a:pt x="1650110" y="28193"/>
                </a:lnTo>
                <a:close/>
              </a:path>
              <a:path w="1726565" h="76200">
                <a:moveTo>
                  <a:pt x="1706498" y="28193"/>
                </a:moveTo>
                <a:lnTo>
                  <a:pt x="1662810" y="28193"/>
                </a:lnTo>
                <a:lnTo>
                  <a:pt x="1662810" y="48006"/>
                </a:lnTo>
                <a:lnTo>
                  <a:pt x="1706498" y="48006"/>
                </a:lnTo>
                <a:lnTo>
                  <a:pt x="1726310" y="38100"/>
                </a:lnTo>
                <a:lnTo>
                  <a:pt x="1706498" y="2819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063553" y="4581129"/>
            <a:ext cx="6418580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840355" algn="just">
              <a:lnSpc>
                <a:spcPct val="100000"/>
              </a:lnSpc>
              <a:spcBef>
                <a:spcPts val="105"/>
              </a:spcBef>
            </a:pPr>
            <a:r>
              <a:rPr sz="2000" spc="5" dirty="0" err="1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列出</a:t>
            </a:r>
            <a:r>
              <a:rPr sz="2000" spc="-5" dirty="0" err="1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授</a:t>
            </a:r>
            <a:r>
              <a:rPr sz="2000" spc="-10" dirty="0" err="1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課</a:t>
            </a:r>
            <a:r>
              <a:rPr sz="2000" spc="5" dirty="0" err="1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教</a:t>
            </a:r>
            <a:r>
              <a:rPr sz="2000" spc="-10" dirty="0" err="1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師</a:t>
            </a:r>
            <a:r>
              <a:rPr sz="2000" dirty="0" err="1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『</a:t>
            </a:r>
            <a:r>
              <a:rPr sz="2000" spc="5" dirty="0" err="1" smtClean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認證</a:t>
            </a:r>
            <a:r>
              <a:rPr sz="2000" spc="-20" dirty="0" err="1" smtClean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成</a:t>
            </a:r>
            <a:r>
              <a:rPr sz="2000" dirty="0" err="1" smtClean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功</a:t>
            </a:r>
            <a:r>
              <a:rPr sz="2000" spc="-10" dirty="0" err="1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』</a:t>
            </a:r>
            <a:r>
              <a:rPr sz="2000" dirty="0" err="1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之檔</a:t>
            </a:r>
            <a:r>
              <a:rPr sz="2000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 案，每</a:t>
            </a:r>
            <a:r>
              <a:rPr sz="2000" spc="-15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學</a:t>
            </a:r>
            <a:r>
              <a:rPr sz="2000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期</a:t>
            </a:r>
            <a:r>
              <a:rPr sz="2000" spc="-10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可</a:t>
            </a:r>
            <a:r>
              <a:rPr sz="2000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勾選選</a:t>
            </a:r>
            <a:r>
              <a:rPr sz="2000" spc="-15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三</a:t>
            </a:r>
            <a:r>
              <a:rPr sz="2000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筆</a:t>
            </a:r>
            <a:r>
              <a:rPr sz="2000" spc="-15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，</a:t>
            </a:r>
            <a:r>
              <a:rPr sz="2000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提交 </a:t>
            </a:r>
            <a:r>
              <a:rPr sz="2000" dirty="0" err="1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至全國</a:t>
            </a:r>
            <a:r>
              <a:rPr sz="2000" spc="-15" dirty="0" err="1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學</a:t>
            </a:r>
            <a:r>
              <a:rPr sz="2000" dirty="0" err="1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生</a:t>
            </a:r>
            <a:r>
              <a:rPr sz="2000" spc="-15" dirty="0" err="1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學</a:t>
            </a:r>
            <a:r>
              <a:rPr sz="2000" dirty="0" err="1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習歷程</a:t>
            </a:r>
            <a:r>
              <a:rPr sz="2000" spc="-15" dirty="0" err="1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資</a:t>
            </a:r>
            <a:r>
              <a:rPr sz="2000" dirty="0" err="1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料</a:t>
            </a:r>
            <a:r>
              <a:rPr sz="2000" spc="-15" dirty="0" err="1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庫</a:t>
            </a:r>
            <a:r>
              <a:rPr sz="2000" dirty="0" smtClean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。</a:t>
            </a:r>
            <a:endParaRPr sz="2000" dirty="0">
              <a:latin typeface="Noto Sans Mono CJK JP Regular"/>
              <a:cs typeface="Noto Sans Mono CJK JP Regular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125723" y="2303528"/>
            <a:ext cx="2607311" cy="307975"/>
          </a:xfrm>
          <a:custGeom>
            <a:avLst/>
            <a:gdLst/>
            <a:ahLst/>
            <a:cxnLst/>
            <a:rect l="l" t="t" r="r" b="b"/>
            <a:pathLst>
              <a:path w="2607310" h="307975">
                <a:moveTo>
                  <a:pt x="2555493" y="0"/>
                </a:moveTo>
                <a:lnTo>
                  <a:pt x="135889" y="0"/>
                </a:lnTo>
                <a:lnTo>
                  <a:pt x="115925" y="4034"/>
                </a:lnTo>
                <a:lnTo>
                  <a:pt x="99615" y="15033"/>
                </a:lnTo>
                <a:lnTo>
                  <a:pt x="88616" y="31343"/>
                </a:lnTo>
                <a:lnTo>
                  <a:pt x="84581" y="51308"/>
                </a:lnTo>
                <a:lnTo>
                  <a:pt x="84581" y="179577"/>
                </a:lnTo>
                <a:lnTo>
                  <a:pt x="0" y="201295"/>
                </a:lnTo>
                <a:lnTo>
                  <a:pt x="84581" y="256539"/>
                </a:lnTo>
                <a:lnTo>
                  <a:pt x="88616" y="276504"/>
                </a:lnTo>
                <a:lnTo>
                  <a:pt x="99615" y="292814"/>
                </a:lnTo>
                <a:lnTo>
                  <a:pt x="115925" y="303813"/>
                </a:lnTo>
                <a:lnTo>
                  <a:pt x="135889" y="307848"/>
                </a:lnTo>
                <a:lnTo>
                  <a:pt x="2555493" y="307848"/>
                </a:lnTo>
                <a:lnTo>
                  <a:pt x="2575458" y="303813"/>
                </a:lnTo>
                <a:lnTo>
                  <a:pt x="2591768" y="292814"/>
                </a:lnTo>
                <a:lnTo>
                  <a:pt x="2602767" y="276504"/>
                </a:lnTo>
                <a:lnTo>
                  <a:pt x="2606802" y="256539"/>
                </a:lnTo>
                <a:lnTo>
                  <a:pt x="2606802" y="51308"/>
                </a:lnTo>
                <a:lnTo>
                  <a:pt x="2602767" y="31343"/>
                </a:lnTo>
                <a:lnTo>
                  <a:pt x="2591768" y="15033"/>
                </a:lnTo>
                <a:lnTo>
                  <a:pt x="2575458" y="4034"/>
                </a:lnTo>
                <a:lnTo>
                  <a:pt x="255549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25723" y="2303528"/>
            <a:ext cx="2607311" cy="307975"/>
          </a:xfrm>
          <a:custGeom>
            <a:avLst/>
            <a:gdLst/>
            <a:ahLst/>
            <a:cxnLst/>
            <a:rect l="l" t="t" r="r" b="b"/>
            <a:pathLst>
              <a:path w="2607310" h="307975">
                <a:moveTo>
                  <a:pt x="84581" y="51308"/>
                </a:moveTo>
                <a:lnTo>
                  <a:pt x="88616" y="31343"/>
                </a:lnTo>
                <a:lnTo>
                  <a:pt x="99615" y="15033"/>
                </a:lnTo>
                <a:lnTo>
                  <a:pt x="115925" y="4034"/>
                </a:lnTo>
                <a:lnTo>
                  <a:pt x="135889" y="0"/>
                </a:lnTo>
                <a:lnTo>
                  <a:pt x="504951" y="0"/>
                </a:lnTo>
                <a:lnTo>
                  <a:pt x="1135506" y="0"/>
                </a:lnTo>
                <a:lnTo>
                  <a:pt x="2555493" y="0"/>
                </a:lnTo>
                <a:lnTo>
                  <a:pt x="2575458" y="4034"/>
                </a:lnTo>
                <a:lnTo>
                  <a:pt x="2591768" y="15033"/>
                </a:lnTo>
                <a:lnTo>
                  <a:pt x="2602767" y="31343"/>
                </a:lnTo>
                <a:lnTo>
                  <a:pt x="2606802" y="51308"/>
                </a:lnTo>
                <a:lnTo>
                  <a:pt x="2606802" y="179577"/>
                </a:lnTo>
                <a:lnTo>
                  <a:pt x="2606802" y="256539"/>
                </a:lnTo>
                <a:lnTo>
                  <a:pt x="2602767" y="276504"/>
                </a:lnTo>
                <a:lnTo>
                  <a:pt x="2591768" y="292814"/>
                </a:lnTo>
                <a:lnTo>
                  <a:pt x="2575458" y="303813"/>
                </a:lnTo>
                <a:lnTo>
                  <a:pt x="2555493" y="307848"/>
                </a:lnTo>
                <a:lnTo>
                  <a:pt x="1135506" y="307848"/>
                </a:lnTo>
                <a:lnTo>
                  <a:pt x="504951" y="307848"/>
                </a:lnTo>
                <a:lnTo>
                  <a:pt x="135889" y="307848"/>
                </a:lnTo>
                <a:lnTo>
                  <a:pt x="115925" y="303813"/>
                </a:lnTo>
                <a:lnTo>
                  <a:pt x="99615" y="292814"/>
                </a:lnTo>
                <a:lnTo>
                  <a:pt x="88616" y="276504"/>
                </a:lnTo>
                <a:lnTo>
                  <a:pt x="84581" y="256539"/>
                </a:lnTo>
                <a:lnTo>
                  <a:pt x="0" y="201295"/>
                </a:lnTo>
                <a:lnTo>
                  <a:pt x="84581" y="179577"/>
                </a:lnTo>
                <a:lnTo>
                  <a:pt x="84581" y="51308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303779" y="2281504"/>
            <a:ext cx="231394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可將</a:t>
            </a:r>
            <a:r>
              <a:rPr sz="2000" spc="-5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已</a:t>
            </a:r>
            <a:r>
              <a:rPr sz="2000" spc="-10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勾</a:t>
            </a:r>
            <a:r>
              <a:rPr sz="2000" spc="5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選</a:t>
            </a:r>
            <a:r>
              <a:rPr sz="2000" spc="-15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清</a:t>
            </a:r>
            <a:r>
              <a:rPr sz="2000" spc="5" dirty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單匯出</a:t>
            </a:r>
            <a:endParaRPr sz="2000">
              <a:latin typeface="Noto Sans Mono CJK JP Regular"/>
              <a:cs typeface="Noto Sans Mono CJK JP Regular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125217" y="2309624"/>
            <a:ext cx="970915" cy="321945"/>
          </a:xfrm>
          <a:custGeom>
            <a:avLst/>
            <a:gdLst/>
            <a:ahLst/>
            <a:cxnLst/>
            <a:rect l="l" t="t" r="r" b="b"/>
            <a:pathLst>
              <a:path w="970914" h="321944">
                <a:moveTo>
                  <a:pt x="0" y="321563"/>
                </a:moveTo>
                <a:lnTo>
                  <a:pt x="970788" y="321563"/>
                </a:lnTo>
                <a:lnTo>
                  <a:pt x="970788" y="0"/>
                </a:lnTo>
                <a:lnTo>
                  <a:pt x="0" y="0"/>
                </a:lnTo>
                <a:lnTo>
                  <a:pt x="0" y="321563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4294967295"/>
          </p:nvPr>
        </p:nvSpPr>
        <p:spPr>
          <a:xfrm>
            <a:off x="9912424" y="6564615"/>
            <a:ext cx="2035483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45"/>
              </a:lnSpc>
            </a:pPr>
            <a:fld id="{81D60167-4931-47E6-BA6A-407CBD079E47}" type="slidenum">
              <a:rPr sz="5400" spc="-20" dirty="0"/>
              <a:pPr marL="25400">
                <a:lnSpc>
                  <a:spcPts val="1045"/>
                </a:lnSpc>
              </a:pPr>
              <a:t>24</a:t>
            </a:fld>
            <a:endParaRPr sz="5400" spc="-20" dirty="0"/>
          </a:p>
        </p:txBody>
      </p:sp>
      <p:sp>
        <p:nvSpPr>
          <p:cNvPr id="20" name="圓角矩形圖說文字 19"/>
          <p:cNvSpPr/>
          <p:nvPr/>
        </p:nvSpPr>
        <p:spPr>
          <a:xfrm>
            <a:off x="5135894" y="4725144"/>
            <a:ext cx="3648405" cy="1728192"/>
          </a:xfrm>
          <a:prstGeom prst="wedgeRoundRectCallout">
            <a:avLst>
              <a:gd name="adj1" fmla="val -20739"/>
              <a:gd name="adj2" fmla="val -685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按「確</a:t>
            </a:r>
            <a:r>
              <a:rPr lang="zh-TW" altLang="en-US" spc="-15" dirty="0" smtClean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認</a:t>
            </a:r>
            <a:r>
              <a:rPr lang="zh-TW" altLang="en-US" dirty="0" smtClean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送</a:t>
            </a:r>
            <a:r>
              <a:rPr lang="zh-TW" altLang="en-US" spc="-15" dirty="0" smtClean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出</a:t>
            </a:r>
            <a:r>
              <a:rPr lang="zh-TW" altLang="en-US" dirty="0" smtClean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」按鈕後</a:t>
            </a:r>
            <a:r>
              <a:rPr lang="en-US" altLang="zh-TW" dirty="0" smtClean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;</a:t>
            </a:r>
            <a:r>
              <a:rPr lang="zh-TW" altLang="en-US" spc="-50" dirty="0" smtClean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 </a:t>
            </a:r>
            <a:r>
              <a:rPr lang="zh-TW" altLang="en-US" spc="-15" dirty="0" smtClean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系</a:t>
            </a:r>
            <a:r>
              <a:rPr lang="zh-TW" altLang="en-US" dirty="0" smtClean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統跳出視 窗列出</a:t>
            </a:r>
            <a:r>
              <a:rPr lang="zh-TW" altLang="en-US" spc="-15" dirty="0" smtClean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勾</a:t>
            </a:r>
            <a:r>
              <a:rPr lang="zh-TW" altLang="en-US" dirty="0" smtClean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選</a:t>
            </a:r>
            <a:r>
              <a:rPr lang="zh-TW" altLang="en-US" spc="-15" dirty="0" smtClean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送</a:t>
            </a:r>
            <a:r>
              <a:rPr lang="zh-TW" altLang="en-US" dirty="0" smtClean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出的項</a:t>
            </a:r>
            <a:r>
              <a:rPr lang="zh-TW" altLang="en-US" spc="-15" dirty="0" smtClean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目</a:t>
            </a:r>
            <a:r>
              <a:rPr lang="zh-TW" altLang="en-US" dirty="0" smtClean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，</a:t>
            </a:r>
            <a:r>
              <a:rPr lang="zh-TW" altLang="en-US" spc="-15" dirty="0" smtClean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再</a:t>
            </a:r>
            <a:r>
              <a:rPr lang="zh-TW" altLang="en-US" dirty="0" smtClean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次按「確 認送出</a:t>
            </a:r>
            <a:r>
              <a:rPr lang="zh-TW" altLang="en-US" spc="-15" dirty="0" smtClean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」</a:t>
            </a:r>
            <a:r>
              <a:rPr lang="zh-TW" altLang="en-US" dirty="0" smtClean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後</a:t>
            </a:r>
            <a:r>
              <a:rPr lang="en-US" altLang="zh-TW" dirty="0" smtClean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;</a:t>
            </a:r>
            <a:r>
              <a:rPr lang="zh-TW" altLang="en-US" spc="-25" dirty="0" smtClean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 </a:t>
            </a:r>
            <a:r>
              <a:rPr lang="zh-TW" altLang="en-US" dirty="0" smtClean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才正式</a:t>
            </a:r>
            <a:r>
              <a:rPr lang="zh-TW" altLang="en-US" spc="-15" dirty="0" smtClean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送</a:t>
            </a:r>
            <a:r>
              <a:rPr lang="zh-TW" altLang="en-US" dirty="0" smtClean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出</a:t>
            </a:r>
            <a:r>
              <a:rPr lang="zh-TW" altLang="en-US" spc="-15" dirty="0" smtClean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勾</a:t>
            </a:r>
            <a:r>
              <a:rPr lang="zh-TW" altLang="en-US" dirty="0" smtClean="0">
                <a:solidFill>
                  <a:srgbClr val="FFFFFF"/>
                </a:solidFill>
                <a:latin typeface="Noto Sans Mono CJK JP Regular"/>
                <a:cs typeface="Noto Sans Mono CJK JP Regular"/>
              </a:rPr>
              <a:t>選資料</a:t>
            </a:r>
            <a:endParaRPr lang="zh-TW" altLang="en-US" dirty="0" smtClean="0">
              <a:latin typeface="Noto Sans Mono CJK JP Regular"/>
              <a:cs typeface="Noto Sans Mono CJK JP Regular"/>
            </a:endParaRPr>
          </a:p>
          <a:p>
            <a:pPr algn="ctr"/>
            <a:endParaRPr lang="zh-TW" altLang="en-US" dirty="0"/>
          </a:p>
        </p:txBody>
      </p:sp>
      <p:sp>
        <p:nvSpPr>
          <p:cNvPr id="22" name="圓角矩形 21"/>
          <p:cNvSpPr/>
          <p:nvPr/>
        </p:nvSpPr>
        <p:spPr>
          <a:xfrm>
            <a:off x="335360" y="188640"/>
            <a:ext cx="2592288" cy="12241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課程學習成果學生介面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3819" y="122243"/>
            <a:ext cx="3264363" cy="6613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圓角矩形 4"/>
          <p:cNvSpPr/>
          <p:nvPr/>
        </p:nvSpPr>
        <p:spPr>
          <a:xfrm>
            <a:off x="335360" y="188640"/>
            <a:ext cx="2880320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多元學習表現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學生介面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z="5400" smtClean="0"/>
              <a:pPr/>
              <a:t>25</a:t>
            </a:fld>
            <a:endParaRPr lang="en-US" altLang="zh-TW" sz="5400" dirty="0"/>
          </a:p>
        </p:txBody>
      </p:sp>
      <p:sp>
        <p:nvSpPr>
          <p:cNvPr id="2" name="矩形 1"/>
          <p:cNvSpPr/>
          <p:nvPr/>
        </p:nvSpPr>
        <p:spPr>
          <a:xfrm>
            <a:off x="4463819" y="836712"/>
            <a:ext cx="1920213" cy="50405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463819" y="1551181"/>
            <a:ext cx="1920213" cy="50405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463819" y="2145171"/>
            <a:ext cx="1920213" cy="50405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463818" y="2879977"/>
            <a:ext cx="1920213" cy="50405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468507" y="3544963"/>
            <a:ext cx="1920213" cy="50405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4463818" y="4233486"/>
            <a:ext cx="1920213" cy="50405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4482575" y="4944755"/>
            <a:ext cx="1920213" cy="50405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490603" y="5651613"/>
            <a:ext cx="1920213" cy="50405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4498631" y="6320679"/>
            <a:ext cx="2101425" cy="50405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5906"/>
          <a:stretch>
            <a:fillRect/>
          </a:stretch>
        </p:blipFill>
        <p:spPr bwMode="auto">
          <a:xfrm>
            <a:off x="239349" y="1370504"/>
            <a:ext cx="11540232" cy="457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圓角矩形 5"/>
          <p:cNvSpPr/>
          <p:nvPr/>
        </p:nvSpPr>
        <p:spPr>
          <a:xfrm>
            <a:off x="335360" y="188640"/>
            <a:ext cx="2880320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多元學習表現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學生介面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z="5400" smtClean="0"/>
              <a:pPr/>
              <a:t>26</a:t>
            </a:fld>
            <a:endParaRPr lang="en-US" altLang="zh-TW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pPr/>
              <a:t>27</a:t>
            </a:fld>
            <a:endParaRPr lang="en-US" altLang="zh-TW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452" t="9469" r="2785" b="6250"/>
          <a:stretch>
            <a:fillRect/>
          </a:stretch>
        </p:blipFill>
        <p:spPr bwMode="auto">
          <a:xfrm>
            <a:off x="1" y="0"/>
            <a:ext cx="12191999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7"/>
          </p:nvPr>
        </p:nvSpPr>
        <p:spPr>
          <a:xfrm>
            <a:off x="9011840" y="6356350"/>
            <a:ext cx="2844800" cy="365125"/>
          </a:xfrm>
        </p:spPr>
        <p:txBody>
          <a:bodyPr/>
          <a:lstStyle/>
          <a:p>
            <a:fld id="{B6F15528-21DE-4FAA-801E-634DDDAF4B2B}" type="slidenum">
              <a:rPr lang="en-US" altLang="zh-TW" sz="5400" smtClean="0"/>
              <a:pPr/>
              <a:t>28</a:t>
            </a:fld>
            <a:endParaRPr lang="en-US" altLang="zh-TW" sz="5400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911424" y="44624"/>
          <a:ext cx="10153128" cy="6684042"/>
        </p:xfrm>
        <a:graphic>
          <a:graphicData uri="http://schemas.openxmlformats.org/drawingml/2006/table">
            <a:tbl>
              <a:tblPr/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0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2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32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87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8296"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HK" sz="1400" kern="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新細明體"/>
                        </a:rPr>
                        <a:t>部定必修科目</a:t>
                      </a:r>
                      <a:endParaRPr lang="zh-TW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6873" marR="16873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HK" sz="1400" kern="10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關聯性較強的學群</a:t>
                      </a:r>
                      <a:endParaRPr lang="zh-TW" sz="1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6873" marR="16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對應多元選修課程</a:t>
                      </a:r>
                      <a:endParaRPr lang="zh-TW" sz="1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6873" marR="1687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76200" marR="76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對應社團</a:t>
                      </a:r>
                      <a:endParaRPr lang="zh-TW" sz="1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6873" marR="16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591">
                <a:tc>
                  <a:txBody>
                    <a:bodyPr/>
                    <a:lstStyle/>
                    <a:p>
                      <a:pPr marL="76200" marR="76200" algn="ctr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新細明體"/>
                        </a:rPr>
                        <a:t>國語文</a:t>
                      </a:r>
                      <a:endParaRPr lang="zh-TW" sz="1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6873" marR="16873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>
                        <a:spcAft>
                          <a:spcPts val="0"/>
                        </a:spcAft>
                      </a:pPr>
                      <a:r>
                        <a:rPr lang="zh-TW" sz="1400" kern="100" spc="-100" dirty="0">
                          <a:latin typeface="Calibri"/>
                          <a:ea typeface="標楷體"/>
                          <a:cs typeface="Times New Roman"/>
                        </a:rPr>
                        <a:t>教育、社會心理、醫藥衛生、遊憩、法政</a:t>
                      </a:r>
                      <a:endParaRPr lang="zh-TW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6873" marR="16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>
                        <a:spcAft>
                          <a:spcPts val="0"/>
                        </a:spcAft>
                      </a:pPr>
                      <a:r>
                        <a:rPr lang="zh-TW" sz="1400" kern="100">
                          <a:latin typeface="Calibri"/>
                          <a:ea typeface="標楷體"/>
                          <a:cs typeface="Times New Roman"/>
                        </a:rPr>
                        <a:t>詩經教學</a:t>
                      </a:r>
                      <a:endParaRPr lang="zh-TW" sz="1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6873" marR="1687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>
                        <a:spcAft>
                          <a:spcPts val="0"/>
                        </a:spcAft>
                      </a:pPr>
                      <a:r>
                        <a:rPr lang="zh-TW" sz="1400" kern="100">
                          <a:latin typeface="Calibri"/>
                          <a:ea typeface="標楷體"/>
                          <a:cs typeface="Times New Roman"/>
                        </a:rPr>
                        <a:t>日本文化研究社</a:t>
                      </a:r>
                      <a:endParaRPr lang="zh-TW" sz="14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76200" marR="76200">
                        <a:spcAft>
                          <a:spcPts val="0"/>
                        </a:spcAft>
                      </a:pPr>
                      <a:r>
                        <a:rPr lang="zh-TW" sz="1400" kern="100">
                          <a:latin typeface="Calibri"/>
                          <a:ea typeface="標楷體"/>
                          <a:cs typeface="Times New Roman"/>
                        </a:rPr>
                        <a:t>塔羅牌社</a:t>
                      </a:r>
                      <a:endParaRPr lang="zh-TW" sz="1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6873" marR="16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>
                        <a:spcAft>
                          <a:spcPts val="0"/>
                        </a:spcAft>
                      </a:pPr>
                      <a:r>
                        <a:rPr lang="zh-TW" sz="1400" kern="100">
                          <a:latin typeface="Calibri"/>
                          <a:ea typeface="標楷體"/>
                          <a:cs typeface="Times New Roman"/>
                        </a:rPr>
                        <a:t>韓國文化研究社</a:t>
                      </a:r>
                      <a:endParaRPr lang="zh-TW" sz="1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6873" marR="16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386">
                <a:tc>
                  <a:txBody>
                    <a:bodyPr/>
                    <a:lstStyle/>
                    <a:p>
                      <a:pPr marL="76200" marR="76200" algn="ctr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新細明體"/>
                        </a:rPr>
                        <a:t>英語文</a:t>
                      </a:r>
                      <a:endParaRPr lang="zh-TW" sz="1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6873" marR="16873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>
                        <a:spcAft>
                          <a:spcPts val="0"/>
                        </a:spcAft>
                      </a:pPr>
                      <a:r>
                        <a:rPr lang="zh-TW" sz="1400" kern="100" spc="-100" dirty="0">
                          <a:latin typeface="Calibri"/>
                          <a:ea typeface="標楷體"/>
                          <a:cs typeface="Times New Roman"/>
                        </a:rPr>
                        <a:t>教育、社會心理、文史哲、醫藥衛生、法政</a:t>
                      </a:r>
                      <a:endParaRPr lang="zh-TW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6873" marR="16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>
                        <a:spcAft>
                          <a:spcPts val="0"/>
                        </a:spcAft>
                      </a:pPr>
                      <a:r>
                        <a:rPr lang="zh-TW" sz="1400" kern="100">
                          <a:latin typeface="Calibri"/>
                          <a:ea typeface="標楷體"/>
                          <a:cs typeface="Times New Roman"/>
                        </a:rPr>
                        <a:t>英文繪本教學</a:t>
                      </a:r>
                      <a:endParaRPr lang="zh-TW" sz="1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6873" marR="1687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標楷體"/>
                          <a:ea typeface="新細明體"/>
                          <a:cs typeface="Times New Roman"/>
                        </a:rPr>
                        <a:t>Talk show with Andrew</a:t>
                      </a:r>
                      <a:endParaRPr lang="zh-TW" sz="14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76200" marR="76200">
                        <a:spcAft>
                          <a:spcPts val="0"/>
                        </a:spcAft>
                      </a:pPr>
                      <a:r>
                        <a:rPr lang="zh-TW" sz="1400" kern="100">
                          <a:latin typeface="Calibri"/>
                          <a:ea typeface="標楷體"/>
                          <a:cs typeface="Times New Roman"/>
                        </a:rPr>
                        <a:t>日本文化研究社</a:t>
                      </a:r>
                      <a:endParaRPr lang="zh-TW" sz="1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6873" marR="16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>
                        <a:spcAft>
                          <a:spcPts val="0"/>
                        </a:spcAft>
                      </a:pPr>
                      <a:r>
                        <a:rPr lang="zh-TW" sz="1400" kern="100">
                          <a:latin typeface="Calibri"/>
                          <a:ea typeface="標楷體"/>
                          <a:cs typeface="Times New Roman"/>
                        </a:rPr>
                        <a:t>韓國文化研究社</a:t>
                      </a:r>
                      <a:endParaRPr lang="zh-TW" sz="1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6873" marR="16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591">
                <a:tc>
                  <a:txBody>
                    <a:bodyPr/>
                    <a:lstStyle/>
                    <a:p>
                      <a:pPr marL="76200" marR="76200" algn="ctr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新細明體"/>
                        </a:rPr>
                        <a:t>資訊科技</a:t>
                      </a:r>
                      <a:endParaRPr lang="zh-TW" sz="1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6873" marR="16873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>
                        <a:spcAft>
                          <a:spcPts val="0"/>
                        </a:spcAft>
                      </a:pPr>
                      <a:r>
                        <a:rPr lang="zh-TW" sz="1400" kern="100" spc="-100" dirty="0">
                          <a:latin typeface="Calibri"/>
                          <a:ea typeface="標楷體"/>
                          <a:cs typeface="Times New Roman"/>
                        </a:rPr>
                        <a:t>工程、資訊、地球環境、管理、數理化</a:t>
                      </a:r>
                      <a:endParaRPr lang="zh-TW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6873" marR="16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latin typeface="Calibri"/>
                          <a:ea typeface="標楷體"/>
                          <a:cs typeface="Times New Roman"/>
                        </a:rPr>
                        <a:t>程式設計</a:t>
                      </a:r>
                      <a:r>
                        <a:rPr lang="en-US" sz="1400" kern="100" dirty="0">
                          <a:latin typeface="Calibri"/>
                          <a:ea typeface="標楷體"/>
                          <a:cs typeface="Times New Roman"/>
                        </a:rPr>
                        <a:t>- C</a:t>
                      </a:r>
                      <a:r>
                        <a:rPr lang="zh-TW" sz="1400" kern="100" dirty="0">
                          <a:latin typeface="Calibri"/>
                          <a:ea typeface="標楷體"/>
                          <a:cs typeface="Times New Roman"/>
                        </a:rPr>
                        <a:t>語言</a:t>
                      </a:r>
                      <a:endParaRPr lang="zh-TW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6873" marR="1687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>
                        <a:spcAft>
                          <a:spcPts val="0"/>
                        </a:spcAft>
                      </a:pPr>
                      <a:r>
                        <a:rPr lang="zh-TW" sz="1400" kern="100">
                          <a:latin typeface="Calibri"/>
                          <a:ea typeface="標楷體"/>
                          <a:cs typeface="Times New Roman"/>
                        </a:rPr>
                        <a:t>資訊研習社</a:t>
                      </a:r>
                      <a:endParaRPr lang="zh-TW" sz="14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76200" marR="76200">
                        <a:spcAft>
                          <a:spcPts val="0"/>
                        </a:spcAft>
                      </a:pPr>
                      <a:r>
                        <a:rPr lang="zh-TW" sz="1400" kern="100">
                          <a:latin typeface="Calibri"/>
                          <a:ea typeface="標楷體"/>
                          <a:cs typeface="Times New Roman"/>
                        </a:rPr>
                        <a:t>棋奕社</a:t>
                      </a:r>
                      <a:endParaRPr lang="zh-TW" sz="1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6873" marR="16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>
                        <a:spcAft>
                          <a:spcPts val="0"/>
                        </a:spcAft>
                      </a:pPr>
                      <a:r>
                        <a:rPr lang="zh-TW" sz="1400" kern="100">
                          <a:latin typeface="Calibri"/>
                          <a:ea typeface="標楷體"/>
                          <a:cs typeface="Times New Roman"/>
                        </a:rPr>
                        <a:t>益智桌遊社</a:t>
                      </a:r>
                      <a:endParaRPr lang="zh-TW" sz="1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6873" marR="16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591">
                <a:tc>
                  <a:txBody>
                    <a:bodyPr/>
                    <a:lstStyle/>
                    <a:p>
                      <a:pPr marL="76200" marR="76200" algn="ctr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新細明體"/>
                        </a:rPr>
                        <a:t>數學</a:t>
                      </a:r>
                      <a:endParaRPr lang="zh-TW" sz="1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6873" marR="16873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>
                        <a:spcAft>
                          <a:spcPts val="0"/>
                        </a:spcAft>
                      </a:pPr>
                      <a:r>
                        <a:rPr lang="zh-TW" sz="1400" kern="100" spc="-100" dirty="0">
                          <a:latin typeface="Calibri"/>
                          <a:ea typeface="標楷體"/>
                          <a:cs typeface="Times New Roman"/>
                        </a:rPr>
                        <a:t>工程、資訊、地球環境、數理化</a:t>
                      </a:r>
                      <a:endParaRPr lang="zh-TW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6873" marR="16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latin typeface="Calibri"/>
                          <a:ea typeface="標楷體"/>
                          <a:cs typeface="Times New Roman"/>
                        </a:rPr>
                        <a:t>用</a:t>
                      </a:r>
                      <a:r>
                        <a:rPr lang="en-US" sz="1400" kern="100" dirty="0">
                          <a:latin typeface="Calibri"/>
                          <a:ea typeface="標楷體"/>
                          <a:cs typeface="Times New Roman"/>
                        </a:rPr>
                        <a:t> </a:t>
                      </a:r>
                      <a:r>
                        <a:rPr lang="en-US" sz="1400" kern="100" dirty="0" err="1">
                          <a:latin typeface="Calibri"/>
                          <a:ea typeface="標楷體"/>
                          <a:cs typeface="Times New Roman"/>
                        </a:rPr>
                        <a:t>GeoGebra</a:t>
                      </a:r>
                      <a:r>
                        <a:rPr lang="en-US" sz="1400" kern="100" dirty="0">
                          <a:latin typeface="Calibri"/>
                          <a:ea typeface="標楷體"/>
                          <a:cs typeface="Times New Roman"/>
                        </a:rPr>
                        <a:t> </a:t>
                      </a:r>
                      <a:r>
                        <a:rPr lang="zh-TW" sz="1400" kern="100" dirty="0">
                          <a:latin typeface="Calibri"/>
                          <a:ea typeface="標楷體"/>
                          <a:cs typeface="Times New Roman"/>
                        </a:rPr>
                        <a:t>玩數學</a:t>
                      </a:r>
                      <a:endParaRPr lang="zh-TW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6873" marR="1687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>
                        <a:spcAft>
                          <a:spcPts val="0"/>
                        </a:spcAft>
                      </a:pPr>
                      <a:r>
                        <a:rPr lang="zh-TW" sz="1400" kern="100">
                          <a:latin typeface="Calibri"/>
                          <a:ea typeface="標楷體"/>
                          <a:cs typeface="Times New Roman"/>
                        </a:rPr>
                        <a:t>資訊研習社</a:t>
                      </a:r>
                      <a:endParaRPr lang="zh-TW" sz="14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76200" marR="76200">
                        <a:spcAft>
                          <a:spcPts val="0"/>
                        </a:spcAft>
                      </a:pPr>
                      <a:r>
                        <a:rPr lang="zh-TW" sz="1400" kern="100">
                          <a:latin typeface="Calibri"/>
                          <a:ea typeface="標楷體"/>
                          <a:cs typeface="Times New Roman"/>
                        </a:rPr>
                        <a:t>棋奕社</a:t>
                      </a:r>
                      <a:endParaRPr lang="zh-TW" sz="1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6873" marR="16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>
                        <a:spcAft>
                          <a:spcPts val="0"/>
                        </a:spcAft>
                      </a:pPr>
                      <a:r>
                        <a:rPr lang="zh-TW" sz="1400" kern="100">
                          <a:latin typeface="Calibri"/>
                          <a:ea typeface="標楷體"/>
                          <a:cs typeface="Times New Roman"/>
                        </a:rPr>
                        <a:t>益智桌遊社</a:t>
                      </a:r>
                      <a:endParaRPr lang="zh-TW" sz="1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6873" marR="16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8386">
                <a:tc>
                  <a:txBody>
                    <a:bodyPr/>
                    <a:lstStyle/>
                    <a:p>
                      <a:pPr marL="76200" marR="76200" algn="ctr">
                        <a:spcAft>
                          <a:spcPts val="0"/>
                        </a:spcAft>
                      </a:pPr>
                      <a:r>
                        <a:rPr lang="zh-TW" sz="1400" kern="0">
                          <a:latin typeface="Calibri"/>
                          <a:ea typeface="標楷體"/>
                          <a:cs typeface="新細明體"/>
                        </a:rPr>
                        <a:t>自然</a:t>
                      </a:r>
                      <a:endParaRPr lang="zh-TW" sz="1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6873" marR="16873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>
                        <a:spcAft>
                          <a:spcPts val="0"/>
                        </a:spcAft>
                      </a:pPr>
                      <a:r>
                        <a:rPr lang="zh-TW" sz="1400" kern="100" spc="-100">
                          <a:latin typeface="Calibri"/>
                          <a:ea typeface="標楷體"/>
                          <a:cs typeface="Times New Roman"/>
                        </a:rPr>
                        <a:t>醫藥衛生、遊憩、工程、資訊、地球環境、數理化、生物</a:t>
                      </a:r>
                      <a:endParaRPr lang="zh-TW" sz="1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6873" marR="16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latin typeface="Calibri"/>
                          <a:ea typeface="標楷體"/>
                          <a:cs typeface="Times New Roman"/>
                        </a:rPr>
                        <a:t>廚房裡的科學</a:t>
                      </a:r>
                      <a:endParaRPr lang="zh-TW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76200" marR="76200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latin typeface="Calibri"/>
                          <a:ea typeface="標楷體"/>
                          <a:cs typeface="Times New Roman"/>
                        </a:rPr>
                        <a:t>園藝栽培與生活</a:t>
                      </a:r>
                      <a:endParaRPr lang="zh-TW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76200" marR="76200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latin typeface="Calibri"/>
                          <a:ea typeface="標楷體"/>
                          <a:cs typeface="Times New Roman"/>
                        </a:rPr>
                        <a:t>化學聽說讀寫</a:t>
                      </a:r>
                      <a:endParaRPr lang="zh-TW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6873" marR="1687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latin typeface="Calibri"/>
                          <a:ea typeface="標楷體"/>
                          <a:cs typeface="Times New Roman"/>
                        </a:rPr>
                        <a:t>科展實驗社</a:t>
                      </a:r>
                      <a:endParaRPr lang="zh-TW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6873" marR="16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>
                        <a:spcAft>
                          <a:spcPts val="0"/>
                        </a:spcAft>
                      </a:pPr>
                      <a:endParaRPr lang="en-US" sz="1400" kern="100">
                        <a:latin typeface="標楷體"/>
                        <a:ea typeface="新細明體"/>
                        <a:cs typeface="Times New Roman"/>
                      </a:endParaRPr>
                    </a:p>
                  </a:txBody>
                  <a:tcPr marL="16873" marR="16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89567">
                <a:tc>
                  <a:txBody>
                    <a:bodyPr/>
                    <a:lstStyle/>
                    <a:p>
                      <a:pPr marL="76200" marR="76200" algn="ctr">
                        <a:spcAft>
                          <a:spcPts val="0"/>
                        </a:spcAft>
                      </a:pPr>
                      <a:r>
                        <a:rPr lang="zh-TW" sz="1400" kern="0">
                          <a:latin typeface="Calibri"/>
                          <a:ea typeface="標楷體"/>
                          <a:cs typeface="新細明體"/>
                        </a:rPr>
                        <a:t>社會</a:t>
                      </a:r>
                      <a:endParaRPr lang="zh-TW" sz="1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6873" marR="16873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>
                        <a:spcAft>
                          <a:spcPts val="0"/>
                        </a:spcAft>
                      </a:pPr>
                      <a:r>
                        <a:rPr lang="zh-TW" sz="1400" kern="100" spc="-100">
                          <a:latin typeface="Calibri"/>
                          <a:ea typeface="標楷體"/>
                          <a:cs typeface="Times New Roman"/>
                        </a:rPr>
                        <a:t>社會心理、外語、法政、文史哲</a:t>
                      </a:r>
                      <a:endParaRPr lang="zh-TW" sz="1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6873" marR="16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>
                        <a:spcAft>
                          <a:spcPts val="0"/>
                        </a:spcAft>
                      </a:pPr>
                      <a:r>
                        <a:rPr lang="zh-TW" sz="1400" kern="100">
                          <a:latin typeface="Calibri"/>
                          <a:ea typeface="標楷體"/>
                          <a:cs typeface="Times New Roman"/>
                        </a:rPr>
                        <a:t>地球殺手</a:t>
                      </a:r>
                      <a:r>
                        <a:rPr lang="en-US" sz="1400" kern="100">
                          <a:latin typeface="Calibri"/>
                          <a:ea typeface="標楷體"/>
                          <a:cs typeface="Times New Roman"/>
                        </a:rPr>
                        <a:t>~</a:t>
                      </a:r>
                      <a:r>
                        <a:rPr lang="zh-TW" sz="1400" kern="100">
                          <a:latin typeface="Calibri"/>
                          <a:ea typeface="標楷體"/>
                          <a:cs typeface="Times New Roman"/>
                        </a:rPr>
                        <a:t>我來解讀</a:t>
                      </a:r>
                      <a:endParaRPr lang="zh-TW" sz="14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76200" marR="76200">
                        <a:spcAft>
                          <a:spcPts val="0"/>
                        </a:spcAft>
                      </a:pPr>
                      <a:r>
                        <a:rPr lang="zh-TW" sz="1400" kern="100">
                          <a:latin typeface="Calibri"/>
                          <a:ea typeface="標楷體"/>
                          <a:cs typeface="Times New Roman"/>
                        </a:rPr>
                        <a:t>電影裡的法律哲理與辯論技巧</a:t>
                      </a:r>
                      <a:endParaRPr lang="zh-TW" sz="14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76200" marR="76200">
                        <a:spcAft>
                          <a:spcPts val="0"/>
                        </a:spcAft>
                      </a:pPr>
                      <a:r>
                        <a:rPr lang="zh-TW" sz="1400" kern="100">
                          <a:latin typeface="Calibri"/>
                          <a:ea typeface="標楷體"/>
                          <a:cs typeface="Times New Roman"/>
                        </a:rPr>
                        <a:t>歷史地理學</a:t>
                      </a:r>
                      <a:endParaRPr lang="zh-TW" sz="1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6873" marR="1687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latin typeface="Calibri"/>
                          <a:ea typeface="標楷體"/>
                          <a:cs typeface="Times New Roman"/>
                        </a:rPr>
                        <a:t>企業經營與行銷策略探究社</a:t>
                      </a:r>
                      <a:endParaRPr lang="zh-TW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76200" marR="76200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latin typeface="Calibri"/>
                          <a:ea typeface="標楷體"/>
                          <a:cs typeface="Times New Roman"/>
                        </a:rPr>
                        <a:t>康輔社</a:t>
                      </a:r>
                      <a:endParaRPr lang="zh-TW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76200" marR="76200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latin typeface="Calibri"/>
                          <a:ea typeface="標楷體"/>
                          <a:cs typeface="Times New Roman"/>
                        </a:rPr>
                        <a:t>扶少團</a:t>
                      </a:r>
                      <a:endParaRPr lang="zh-TW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76200" marR="76200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latin typeface="Calibri"/>
                          <a:ea typeface="標楷體"/>
                          <a:cs typeface="Times New Roman"/>
                        </a:rPr>
                        <a:t>交通糾察社</a:t>
                      </a:r>
                      <a:endParaRPr lang="zh-TW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76200" marR="76200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latin typeface="Calibri"/>
                          <a:ea typeface="標楷體"/>
                          <a:cs typeface="Times New Roman"/>
                        </a:rPr>
                        <a:t>塔羅牌社</a:t>
                      </a:r>
                      <a:endParaRPr lang="zh-TW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76200" marR="76200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latin typeface="Calibri"/>
                          <a:ea typeface="標楷體"/>
                          <a:cs typeface="Times New Roman"/>
                        </a:rPr>
                        <a:t>日本文化研究社</a:t>
                      </a:r>
                      <a:endParaRPr lang="zh-TW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6873" marR="16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latin typeface="Calibri"/>
                          <a:ea typeface="標楷體"/>
                          <a:cs typeface="Times New Roman"/>
                        </a:rPr>
                        <a:t>動物保護社</a:t>
                      </a:r>
                      <a:endParaRPr lang="zh-TW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76200" marR="76200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latin typeface="Calibri"/>
                          <a:ea typeface="標楷體"/>
                          <a:cs typeface="Times New Roman"/>
                        </a:rPr>
                        <a:t>社團糾察暨環保志工</a:t>
                      </a:r>
                      <a:endParaRPr lang="zh-TW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76200" marR="76200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latin typeface="Calibri"/>
                          <a:ea typeface="標楷體"/>
                          <a:cs typeface="Times New Roman"/>
                        </a:rPr>
                        <a:t>童軍社</a:t>
                      </a:r>
                      <a:endParaRPr lang="zh-TW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76200" marR="76200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latin typeface="Calibri"/>
                          <a:ea typeface="標楷體"/>
                          <a:cs typeface="Times New Roman"/>
                        </a:rPr>
                        <a:t>春暉社</a:t>
                      </a:r>
                      <a:endParaRPr lang="zh-TW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76200" marR="76200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latin typeface="Calibri"/>
                          <a:ea typeface="標楷體"/>
                          <a:cs typeface="Times New Roman"/>
                        </a:rPr>
                        <a:t>家扶中心服務隊</a:t>
                      </a:r>
                      <a:endParaRPr lang="zh-TW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76200" marR="76200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latin typeface="Calibri"/>
                          <a:ea typeface="標楷體"/>
                          <a:cs typeface="Times New Roman"/>
                        </a:rPr>
                        <a:t>韓國文化研究社</a:t>
                      </a:r>
                      <a:endParaRPr lang="zh-TW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6873" marR="16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1180">
                <a:tc>
                  <a:txBody>
                    <a:bodyPr/>
                    <a:lstStyle/>
                    <a:p>
                      <a:pPr marL="76200" marR="76200" algn="ctr">
                        <a:spcAft>
                          <a:spcPts val="0"/>
                        </a:spcAft>
                      </a:pPr>
                      <a:r>
                        <a:rPr lang="zh-TW" sz="1400" kern="0">
                          <a:latin typeface="Calibri"/>
                          <a:ea typeface="標楷體"/>
                          <a:cs typeface="新細明體"/>
                        </a:rPr>
                        <a:t>美術</a:t>
                      </a:r>
                      <a:endParaRPr lang="zh-TW" sz="1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6873" marR="16873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>
                        <a:spcAft>
                          <a:spcPts val="0"/>
                        </a:spcAft>
                      </a:pPr>
                      <a:r>
                        <a:rPr lang="zh-TW" sz="1400" kern="100">
                          <a:latin typeface="Calibri"/>
                          <a:ea typeface="標楷體"/>
                          <a:cs typeface="Times New Roman"/>
                        </a:rPr>
                        <a:t>藝術學群、資訊</a:t>
                      </a:r>
                      <a:endParaRPr lang="zh-TW" sz="1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6873" marR="16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>
                        <a:spcAft>
                          <a:spcPts val="0"/>
                        </a:spcAft>
                      </a:pPr>
                      <a:r>
                        <a:rPr lang="zh-TW" sz="1400" kern="100">
                          <a:latin typeface="Calibri"/>
                          <a:ea typeface="標楷體"/>
                          <a:cs typeface="Times New Roman"/>
                        </a:rPr>
                        <a:t>季節的感思與設計</a:t>
                      </a:r>
                      <a:endParaRPr lang="zh-TW" sz="1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6873" marR="1687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>
                        <a:spcAft>
                          <a:spcPts val="0"/>
                        </a:spcAft>
                      </a:pPr>
                      <a:r>
                        <a:rPr lang="zh-TW" sz="1400" kern="100">
                          <a:latin typeface="Calibri"/>
                          <a:ea typeface="標楷體"/>
                          <a:cs typeface="Times New Roman"/>
                        </a:rPr>
                        <a:t>攝影社</a:t>
                      </a:r>
                      <a:endParaRPr lang="zh-TW" sz="14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76200" marR="76200">
                        <a:spcAft>
                          <a:spcPts val="0"/>
                        </a:spcAft>
                      </a:pPr>
                      <a:r>
                        <a:rPr lang="zh-TW" sz="1400" kern="100">
                          <a:latin typeface="Calibri"/>
                          <a:ea typeface="標楷體"/>
                          <a:cs typeface="Times New Roman"/>
                        </a:rPr>
                        <a:t>影片欣賞社</a:t>
                      </a:r>
                      <a:endParaRPr lang="zh-TW" sz="14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76200" marR="76200">
                        <a:spcAft>
                          <a:spcPts val="0"/>
                        </a:spcAft>
                      </a:pPr>
                      <a:r>
                        <a:rPr lang="zh-TW" sz="1400" kern="100">
                          <a:latin typeface="Calibri"/>
                          <a:ea typeface="標楷體"/>
                          <a:cs typeface="Times New Roman"/>
                        </a:rPr>
                        <a:t>手沖咖啡研習社</a:t>
                      </a:r>
                      <a:endParaRPr lang="zh-TW" sz="14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76200" marR="76200">
                        <a:spcAft>
                          <a:spcPts val="0"/>
                        </a:spcAft>
                      </a:pPr>
                      <a:r>
                        <a:rPr lang="zh-TW" sz="1400" kern="100">
                          <a:latin typeface="Calibri"/>
                          <a:ea typeface="標楷體"/>
                          <a:cs typeface="Times New Roman"/>
                        </a:rPr>
                        <a:t>花樣果凍花社</a:t>
                      </a:r>
                      <a:endParaRPr lang="zh-TW" sz="1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6873" marR="1687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latin typeface="Calibri"/>
                          <a:ea typeface="標楷體"/>
                          <a:cs typeface="Times New Roman"/>
                        </a:rPr>
                        <a:t>動畫欣賞社</a:t>
                      </a:r>
                      <a:endParaRPr lang="zh-TW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76200" marR="76200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latin typeface="Calibri"/>
                          <a:ea typeface="標楷體"/>
                          <a:cs typeface="Times New Roman"/>
                        </a:rPr>
                        <a:t>集郵社</a:t>
                      </a:r>
                      <a:endParaRPr lang="zh-TW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76200" marR="76200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latin typeface="Calibri"/>
                          <a:ea typeface="標楷體"/>
                          <a:cs typeface="Times New Roman"/>
                        </a:rPr>
                        <a:t>愛料理食堂社</a:t>
                      </a:r>
                      <a:endParaRPr lang="zh-TW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6873" marR="16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8386">
                <a:tc>
                  <a:txBody>
                    <a:bodyPr/>
                    <a:lstStyle/>
                    <a:p>
                      <a:pPr marL="76200" marR="76200" algn="ctr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新細明體"/>
                        </a:rPr>
                        <a:t>音樂</a:t>
                      </a:r>
                      <a:endParaRPr lang="zh-TW" sz="1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6873" marR="16873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新細明體"/>
                        </a:rPr>
                        <a:t>藝術學群</a:t>
                      </a:r>
                      <a:endParaRPr lang="zh-TW" sz="1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6873" marR="16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>
                        <a:spcAft>
                          <a:spcPts val="0"/>
                        </a:spcAft>
                      </a:pPr>
                      <a:r>
                        <a:rPr lang="zh-TW" sz="1400" kern="100">
                          <a:latin typeface="Calibri"/>
                          <a:ea typeface="標楷體"/>
                          <a:cs typeface="Times New Roman"/>
                        </a:rPr>
                        <a:t>“號”“管”閒事</a:t>
                      </a:r>
                      <a:endParaRPr lang="zh-TW" sz="1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6873" marR="1687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>
                        <a:spcAft>
                          <a:spcPts val="0"/>
                        </a:spcAft>
                      </a:pPr>
                      <a:r>
                        <a:rPr lang="zh-TW" sz="1400" kern="100">
                          <a:latin typeface="Calibri"/>
                          <a:ea typeface="標楷體"/>
                          <a:cs typeface="Times New Roman"/>
                        </a:rPr>
                        <a:t>歌喉讚合唱社</a:t>
                      </a:r>
                      <a:endParaRPr lang="zh-TW" sz="14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76200" marR="76200"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標楷體"/>
                          <a:ea typeface="新細明體"/>
                          <a:cs typeface="Times New Roman"/>
                        </a:rPr>
                        <a:t>MV</a:t>
                      </a:r>
                      <a:r>
                        <a:rPr lang="zh-TW" sz="1400" kern="100">
                          <a:latin typeface="Calibri"/>
                          <a:ea typeface="標楷體"/>
                          <a:cs typeface="Times New Roman"/>
                        </a:rPr>
                        <a:t>舞蹈社</a:t>
                      </a:r>
                      <a:endParaRPr lang="zh-TW" sz="14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76200" marR="76200">
                        <a:spcAft>
                          <a:spcPts val="0"/>
                        </a:spcAft>
                      </a:pPr>
                      <a:r>
                        <a:rPr lang="zh-TW" sz="1400" kern="100">
                          <a:latin typeface="Calibri"/>
                          <a:ea typeface="標楷體"/>
                          <a:cs typeface="Times New Roman"/>
                        </a:rPr>
                        <a:t>吉他社</a:t>
                      </a:r>
                      <a:endParaRPr lang="zh-TW" sz="1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6873" marR="1687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latin typeface="Calibri"/>
                          <a:ea typeface="標楷體"/>
                          <a:cs typeface="Times New Roman"/>
                        </a:rPr>
                        <a:t>熱音社</a:t>
                      </a:r>
                      <a:endParaRPr lang="zh-TW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76200" marR="76200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latin typeface="Calibri"/>
                          <a:ea typeface="標楷體"/>
                          <a:cs typeface="Times New Roman"/>
                        </a:rPr>
                        <a:t>熱舞社</a:t>
                      </a:r>
                      <a:endParaRPr lang="zh-TW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6873" marR="16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8386">
                <a:tc>
                  <a:txBody>
                    <a:bodyPr/>
                    <a:lstStyle/>
                    <a:p>
                      <a:pPr marL="76200" marR="76200" algn="ctr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新細明體"/>
                        </a:rPr>
                        <a:t>體育</a:t>
                      </a:r>
                      <a:endParaRPr lang="zh-TW" sz="1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6873" marR="16873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新細明體"/>
                        </a:rPr>
                        <a:t>遊憩與運動學群、</a:t>
                      </a:r>
                      <a:r>
                        <a:rPr lang="zh-TW" sz="1400" kern="100" spc="-100">
                          <a:latin typeface="Calibri"/>
                          <a:ea typeface="標楷體"/>
                          <a:cs typeface="Times New Roman"/>
                        </a:rPr>
                        <a:t>生物</a:t>
                      </a:r>
                      <a:endParaRPr lang="zh-TW" sz="1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6873" marR="16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>
                        <a:spcAft>
                          <a:spcPts val="0"/>
                        </a:spcAft>
                      </a:pPr>
                      <a:r>
                        <a:rPr lang="zh-TW" sz="1400" kern="100">
                          <a:latin typeface="Calibri"/>
                          <a:ea typeface="標楷體"/>
                          <a:cs typeface="Times New Roman"/>
                        </a:rPr>
                        <a:t>柔道</a:t>
                      </a:r>
                      <a:endParaRPr lang="zh-TW" sz="1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6873" marR="1687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>
                        <a:spcAft>
                          <a:spcPts val="0"/>
                        </a:spcAft>
                      </a:pPr>
                      <a:r>
                        <a:rPr lang="zh-TW" sz="1400" kern="100">
                          <a:latin typeface="Calibri"/>
                          <a:ea typeface="標楷體"/>
                          <a:cs typeface="Times New Roman"/>
                        </a:rPr>
                        <a:t>籃球社</a:t>
                      </a:r>
                      <a:endParaRPr lang="zh-TW" sz="14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76200" marR="76200">
                        <a:spcAft>
                          <a:spcPts val="0"/>
                        </a:spcAft>
                      </a:pPr>
                      <a:r>
                        <a:rPr lang="zh-TW" sz="1400" kern="100">
                          <a:latin typeface="Calibri"/>
                          <a:ea typeface="標楷體"/>
                          <a:cs typeface="Times New Roman"/>
                        </a:rPr>
                        <a:t>排球社</a:t>
                      </a:r>
                      <a:endParaRPr lang="zh-TW" sz="1400" kern="10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76200" marR="76200">
                        <a:spcAft>
                          <a:spcPts val="0"/>
                        </a:spcAft>
                      </a:pPr>
                      <a:r>
                        <a:rPr lang="zh-TW" sz="1400" kern="100">
                          <a:latin typeface="Calibri"/>
                          <a:ea typeface="標楷體"/>
                          <a:cs typeface="Times New Roman"/>
                        </a:rPr>
                        <a:t>游泳社</a:t>
                      </a:r>
                      <a:endParaRPr lang="zh-TW" sz="1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6873" marR="1687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latin typeface="Calibri"/>
                          <a:ea typeface="標楷體"/>
                          <a:cs typeface="Times New Roman"/>
                        </a:rPr>
                        <a:t>羽球社</a:t>
                      </a:r>
                      <a:endParaRPr lang="zh-TW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76200" marR="76200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latin typeface="Calibri"/>
                          <a:ea typeface="標楷體"/>
                          <a:cs typeface="Times New Roman"/>
                        </a:rPr>
                        <a:t>巧固球社</a:t>
                      </a:r>
                      <a:endParaRPr lang="zh-TW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76200" marR="76200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latin typeface="Calibri"/>
                          <a:ea typeface="標楷體"/>
                          <a:cs typeface="Times New Roman"/>
                        </a:rPr>
                        <a:t>田徑隊</a:t>
                      </a:r>
                      <a:endParaRPr lang="zh-TW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6873" marR="168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3932"/>
            <a:ext cx="9806880" cy="6794067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pPr/>
              <a:t>29</a:t>
            </a:fld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>
            <a:off x="767408" y="1196752"/>
            <a:ext cx="9361040" cy="1867346"/>
          </a:xfrm>
          <a:prstGeom prst="rect">
            <a:avLst/>
          </a:prstGeom>
          <a:noFill/>
          <a:ln w="177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67408" y="3068960"/>
            <a:ext cx="9361040" cy="1867346"/>
          </a:xfrm>
          <a:prstGeom prst="rect">
            <a:avLst/>
          </a:prstGeom>
          <a:noFill/>
          <a:ln w="177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767408" y="4941169"/>
            <a:ext cx="9361040" cy="648072"/>
          </a:xfrm>
          <a:prstGeom prst="rect">
            <a:avLst/>
          </a:prstGeom>
          <a:noFill/>
          <a:ln w="177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10128448" y="274638"/>
            <a:ext cx="2031325" cy="573490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4000" dirty="0" smtClean="0">
                <a:latin typeface="華康魏碑體" panose="03000709000000000000" pitchFamily="65" charset="-120"/>
                <a:ea typeface="華康魏碑體" panose="03000709000000000000" pitchFamily="65" charset="-120"/>
              </a:rPr>
              <a:t>機會是</a:t>
            </a:r>
            <a:r>
              <a:rPr lang="zh-TW" altLang="en-US" sz="4000" dirty="0">
                <a:latin typeface="華康魏碑體" panose="03000709000000000000" pitchFamily="65" charset="-120"/>
                <a:ea typeface="華康魏碑體" panose="03000709000000000000" pitchFamily="65" charset="-120"/>
              </a:rPr>
              <a:t>留</a:t>
            </a:r>
            <a:r>
              <a:rPr lang="zh-TW" altLang="en-US" sz="4000" dirty="0" smtClean="0">
                <a:latin typeface="華康魏碑體" panose="03000709000000000000" pitchFamily="65" charset="-120"/>
                <a:ea typeface="華康魏碑體" panose="03000709000000000000" pitchFamily="65" charset="-120"/>
              </a:rPr>
              <a:t>給準備好的人！</a:t>
            </a:r>
            <a:endParaRPr lang="en-US" altLang="zh-TW" sz="4000" dirty="0" smtClean="0"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  <a:p>
            <a:r>
              <a:rPr lang="zh-TW" altLang="en-US" sz="4000" dirty="0" smtClean="0">
                <a:latin typeface="華康魏碑體" panose="03000709000000000000" pitchFamily="65" charset="-120"/>
                <a:ea typeface="華康魏碑體" panose="03000709000000000000" pitchFamily="65" charset="-120"/>
              </a:rPr>
              <a:t>建議同學從暑期輔導課</a:t>
            </a:r>
            <a:endParaRPr lang="en-US" altLang="zh-TW" sz="4000" dirty="0" smtClean="0"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  <a:p>
            <a:r>
              <a:rPr lang="zh-TW" altLang="en-US" sz="4000" dirty="0" smtClean="0">
                <a:latin typeface="華康魏碑體" panose="03000709000000000000" pitchFamily="65" charset="-120"/>
                <a:ea typeface="華康魏碑體" panose="03000709000000000000" pitchFamily="65" charset="-120"/>
              </a:rPr>
              <a:t>就可以開始準備！</a:t>
            </a:r>
            <a:endParaRPr lang="zh-TW" altLang="en-US" sz="4000" dirty="0"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67408" y="5578730"/>
            <a:ext cx="9361040" cy="648072"/>
          </a:xfrm>
          <a:prstGeom prst="rect">
            <a:avLst/>
          </a:prstGeom>
          <a:noFill/>
          <a:ln w="177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767943" y="6252736"/>
            <a:ext cx="9361040" cy="648072"/>
          </a:xfrm>
          <a:prstGeom prst="rect">
            <a:avLst/>
          </a:prstGeom>
          <a:noFill/>
          <a:ln w="177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136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7709914" cy="6858000"/>
          </a:xfrm>
          <a:prstGeom prst="rect">
            <a:avLst/>
          </a:pr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743200"/>
            <a:ext cx="12192000" cy="847725"/>
          </a:xfrm>
          <a:custGeom>
            <a:avLst/>
            <a:gdLst/>
            <a:ahLst/>
            <a:cxnLst/>
            <a:rect l="l" t="t" r="r" b="b"/>
            <a:pathLst>
              <a:path w="12192000" h="847725">
                <a:moveTo>
                  <a:pt x="0" y="847344"/>
                </a:moveTo>
                <a:lnTo>
                  <a:pt x="12192000" y="847344"/>
                </a:lnTo>
                <a:lnTo>
                  <a:pt x="12192000" y="0"/>
                </a:lnTo>
                <a:lnTo>
                  <a:pt x="0" y="0"/>
                </a:lnTo>
                <a:lnTo>
                  <a:pt x="0" y="847344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79361" y="974770"/>
            <a:ext cx="2118360" cy="5020310"/>
          </a:xfrm>
          <a:custGeom>
            <a:avLst/>
            <a:gdLst/>
            <a:ahLst/>
            <a:cxnLst/>
            <a:rect l="l" t="t" r="r" b="b"/>
            <a:pathLst>
              <a:path w="2118360" h="5020310">
                <a:moveTo>
                  <a:pt x="2117864" y="0"/>
                </a:moveTo>
                <a:lnTo>
                  <a:pt x="1379867" y="0"/>
                </a:lnTo>
                <a:lnTo>
                  <a:pt x="1350900" y="36490"/>
                </a:lnTo>
                <a:lnTo>
                  <a:pt x="1321130" y="72222"/>
                </a:lnTo>
                <a:lnTo>
                  <a:pt x="1290557" y="107196"/>
                </a:lnTo>
                <a:lnTo>
                  <a:pt x="1259181" y="141412"/>
                </a:lnTo>
                <a:lnTo>
                  <a:pt x="1227002" y="174870"/>
                </a:lnTo>
                <a:lnTo>
                  <a:pt x="1194020" y="207569"/>
                </a:lnTo>
                <a:lnTo>
                  <a:pt x="1160235" y="239511"/>
                </a:lnTo>
                <a:lnTo>
                  <a:pt x="1125647" y="270695"/>
                </a:lnTo>
                <a:lnTo>
                  <a:pt x="1090257" y="301120"/>
                </a:lnTo>
                <a:lnTo>
                  <a:pt x="1054063" y="330788"/>
                </a:lnTo>
                <a:lnTo>
                  <a:pt x="1017066" y="359697"/>
                </a:lnTo>
                <a:lnTo>
                  <a:pt x="979267" y="387848"/>
                </a:lnTo>
                <a:lnTo>
                  <a:pt x="940664" y="415241"/>
                </a:lnTo>
                <a:lnTo>
                  <a:pt x="901259" y="441876"/>
                </a:lnTo>
                <a:lnTo>
                  <a:pt x="861051" y="467753"/>
                </a:lnTo>
                <a:lnTo>
                  <a:pt x="820039" y="492872"/>
                </a:lnTo>
                <a:lnTo>
                  <a:pt x="778225" y="517232"/>
                </a:lnTo>
                <a:lnTo>
                  <a:pt x="735608" y="540835"/>
                </a:lnTo>
                <a:lnTo>
                  <a:pt x="692188" y="563679"/>
                </a:lnTo>
                <a:lnTo>
                  <a:pt x="647965" y="585765"/>
                </a:lnTo>
                <a:lnTo>
                  <a:pt x="602939" y="607094"/>
                </a:lnTo>
                <a:lnTo>
                  <a:pt x="557110" y="627664"/>
                </a:lnTo>
                <a:lnTo>
                  <a:pt x="510479" y="647475"/>
                </a:lnTo>
                <a:lnTo>
                  <a:pt x="463044" y="666529"/>
                </a:lnTo>
                <a:lnTo>
                  <a:pt x="414806" y="684825"/>
                </a:lnTo>
                <a:lnTo>
                  <a:pt x="365766" y="702362"/>
                </a:lnTo>
                <a:lnTo>
                  <a:pt x="315922" y="719142"/>
                </a:lnTo>
                <a:lnTo>
                  <a:pt x="265276" y="735163"/>
                </a:lnTo>
                <a:lnTo>
                  <a:pt x="213826" y="750426"/>
                </a:lnTo>
                <a:lnTo>
                  <a:pt x="161574" y="764931"/>
                </a:lnTo>
                <a:lnTo>
                  <a:pt x="108519" y="778678"/>
                </a:lnTo>
                <a:lnTo>
                  <a:pt x="54661" y="791666"/>
                </a:lnTo>
                <a:lnTo>
                  <a:pt x="0" y="803897"/>
                </a:lnTo>
                <a:lnTo>
                  <a:pt x="0" y="1389176"/>
                </a:lnTo>
                <a:lnTo>
                  <a:pt x="200407" y="1389676"/>
                </a:lnTo>
                <a:lnTo>
                  <a:pt x="271688" y="1391175"/>
                </a:lnTo>
                <a:lnTo>
                  <a:pt x="337869" y="1393674"/>
                </a:lnTo>
                <a:lnTo>
                  <a:pt x="398951" y="1397172"/>
                </a:lnTo>
                <a:lnTo>
                  <a:pt x="454933" y="1401669"/>
                </a:lnTo>
                <a:lnTo>
                  <a:pt x="505816" y="1407166"/>
                </a:lnTo>
                <a:lnTo>
                  <a:pt x="551599" y="1413662"/>
                </a:lnTo>
                <a:lnTo>
                  <a:pt x="592281" y="1421158"/>
                </a:lnTo>
                <a:lnTo>
                  <a:pt x="658347" y="1439147"/>
                </a:lnTo>
                <a:lnTo>
                  <a:pt x="730054" y="1476122"/>
                </a:lnTo>
                <a:lnTo>
                  <a:pt x="768567" y="1507193"/>
                </a:lnTo>
                <a:lnTo>
                  <a:pt x="799266" y="1542852"/>
                </a:lnTo>
                <a:lnTo>
                  <a:pt x="822151" y="1583100"/>
                </a:lnTo>
                <a:lnTo>
                  <a:pt x="837222" y="1627936"/>
                </a:lnTo>
                <a:lnTo>
                  <a:pt x="844625" y="1671093"/>
                </a:lnTo>
                <a:lnTo>
                  <a:pt x="850890" y="1733236"/>
                </a:lnTo>
                <a:lnTo>
                  <a:pt x="853594" y="1771427"/>
                </a:lnTo>
                <a:lnTo>
                  <a:pt x="856014" y="1814365"/>
                </a:lnTo>
                <a:lnTo>
                  <a:pt x="858150" y="1862048"/>
                </a:lnTo>
                <a:lnTo>
                  <a:pt x="860000" y="1914478"/>
                </a:lnTo>
                <a:lnTo>
                  <a:pt x="861566" y="1971654"/>
                </a:lnTo>
                <a:lnTo>
                  <a:pt x="862847" y="2033575"/>
                </a:lnTo>
                <a:lnTo>
                  <a:pt x="863843" y="2100243"/>
                </a:lnTo>
                <a:lnTo>
                  <a:pt x="864554" y="2171657"/>
                </a:lnTo>
                <a:lnTo>
                  <a:pt x="864981" y="2247817"/>
                </a:lnTo>
                <a:lnTo>
                  <a:pt x="865123" y="2328722"/>
                </a:lnTo>
                <a:lnTo>
                  <a:pt x="865123" y="5020246"/>
                </a:lnTo>
                <a:lnTo>
                  <a:pt x="2117864" y="5020246"/>
                </a:lnTo>
                <a:lnTo>
                  <a:pt x="2117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18674" y="2805155"/>
            <a:ext cx="6165850" cy="6769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250" spc="20" dirty="0">
                <a:solidFill>
                  <a:srgbClr val="FFFFFF"/>
                </a:solidFill>
                <a:latin typeface="Microsoft YaHei"/>
                <a:cs typeface="Microsoft YaHei"/>
              </a:rPr>
              <a:t>學生學習</a:t>
            </a:r>
            <a:r>
              <a:rPr sz="4250" spc="5" dirty="0">
                <a:solidFill>
                  <a:srgbClr val="FFFFFF"/>
                </a:solidFill>
                <a:latin typeface="Microsoft YaHei"/>
                <a:cs typeface="Microsoft YaHei"/>
              </a:rPr>
              <a:t>歷程檔</a:t>
            </a:r>
            <a:r>
              <a:rPr sz="4250" spc="20" dirty="0">
                <a:solidFill>
                  <a:srgbClr val="FFFFFF"/>
                </a:solidFill>
                <a:latin typeface="Microsoft YaHei"/>
                <a:cs typeface="Microsoft YaHei"/>
              </a:rPr>
              <a:t>案</a:t>
            </a:r>
            <a:r>
              <a:rPr sz="4250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4250" spc="20" dirty="0">
                <a:solidFill>
                  <a:srgbClr val="FFFFFF"/>
                </a:solidFill>
                <a:latin typeface="Microsoft YaHei"/>
                <a:cs typeface="Microsoft YaHei"/>
              </a:rPr>
              <a:t>角</a:t>
            </a:r>
            <a:r>
              <a:rPr sz="4250" spc="5" dirty="0">
                <a:solidFill>
                  <a:srgbClr val="FFFFFF"/>
                </a:solidFill>
                <a:latin typeface="Microsoft YaHei"/>
                <a:cs typeface="Microsoft YaHei"/>
              </a:rPr>
              <a:t>色篇</a:t>
            </a:r>
            <a:endParaRPr sz="4250">
              <a:latin typeface="Microsoft YaHei"/>
              <a:cs typeface="Microsoft YaHe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43872" y="4149080"/>
            <a:ext cx="6668953" cy="120751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marR="5080" indent="761365">
              <a:lnSpc>
                <a:spcPct val="120000"/>
              </a:lnSpc>
              <a:spcBef>
                <a:spcPts val="100"/>
              </a:spcBef>
            </a:pPr>
            <a:r>
              <a:rPr sz="2800" b="1" dirty="0">
                <a:solidFill>
                  <a:schemeClr val="tx2">
                    <a:lumMod val="75000"/>
                  </a:schemeClr>
                </a:solidFill>
                <a:latin typeface="Microsoft YaHei"/>
                <a:cs typeface="Microsoft YaHei"/>
              </a:rPr>
              <a:t>我是</a:t>
            </a:r>
            <a:r>
              <a:rPr sz="3200" b="1" dirty="0">
                <a:solidFill>
                  <a:schemeClr val="tx2">
                    <a:lumMod val="75000"/>
                  </a:schemeClr>
                </a:solidFill>
                <a:latin typeface="Microsoft YaHei"/>
                <a:cs typeface="Microsoft YaHei"/>
              </a:rPr>
              <a:t>學生</a:t>
            </a:r>
            <a:r>
              <a:rPr sz="2800" b="1" dirty="0">
                <a:solidFill>
                  <a:schemeClr val="tx2">
                    <a:lumMod val="75000"/>
                  </a:schemeClr>
                </a:solidFill>
                <a:latin typeface="Microsoft YaHei"/>
                <a:cs typeface="Microsoft YaHei"/>
              </a:rPr>
              <a:t>，我要做什麼？ 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Microsoft YaHei"/>
              <a:cs typeface="Microsoft YaHei"/>
            </a:endParaRPr>
          </a:p>
          <a:p>
            <a:pPr marL="12700" marR="5080" indent="761365">
              <a:lnSpc>
                <a:spcPct val="120000"/>
              </a:lnSpc>
              <a:spcBef>
                <a:spcPts val="100"/>
              </a:spcBef>
            </a:pPr>
            <a:r>
              <a:rPr sz="2800" b="1" dirty="0" err="1" smtClean="0">
                <a:solidFill>
                  <a:schemeClr val="tx2">
                    <a:lumMod val="75000"/>
                  </a:schemeClr>
                </a:solidFill>
                <a:latin typeface="Microsoft YaHei"/>
                <a:cs typeface="Microsoft YaHei"/>
              </a:rPr>
              <a:t>我是學</a:t>
            </a:r>
            <a:r>
              <a:rPr sz="2800" b="1" spc="-5" dirty="0" err="1" smtClean="0">
                <a:solidFill>
                  <a:schemeClr val="tx2">
                    <a:lumMod val="75000"/>
                  </a:schemeClr>
                </a:solidFill>
                <a:latin typeface="Microsoft YaHei"/>
                <a:cs typeface="Microsoft YaHei"/>
              </a:rPr>
              <a:t>生</a:t>
            </a:r>
            <a:r>
              <a:rPr sz="3200" b="1" dirty="0" err="1" smtClean="0">
                <a:solidFill>
                  <a:schemeClr val="tx2">
                    <a:lumMod val="75000"/>
                  </a:schemeClr>
                </a:solidFill>
                <a:latin typeface="Microsoft YaHei"/>
                <a:cs typeface="Microsoft YaHei"/>
              </a:rPr>
              <a:t>家長</a:t>
            </a:r>
            <a:r>
              <a:rPr sz="2800" b="1" dirty="0" err="1">
                <a:solidFill>
                  <a:schemeClr val="tx2">
                    <a:lumMod val="75000"/>
                  </a:schemeClr>
                </a:solidFill>
                <a:latin typeface="Microsoft YaHei"/>
                <a:cs typeface="Microsoft YaHei"/>
              </a:rPr>
              <a:t>，我可以做什</a:t>
            </a:r>
            <a:r>
              <a:rPr sz="2800" b="1" spc="-15" dirty="0" err="1">
                <a:solidFill>
                  <a:schemeClr val="tx2">
                    <a:lumMod val="75000"/>
                  </a:schemeClr>
                </a:solidFill>
                <a:latin typeface="Microsoft YaHei"/>
                <a:cs typeface="Microsoft YaHei"/>
              </a:rPr>
              <a:t>麼</a:t>
            </a:r>
            <a:r>
              <a:rPr sz="2800" b="1" dirty="0">
                <a:solidFill>
                  <a:schemeClr val="tx2">
                    <a:lumMod val="75000"/>
                  </a:schemeClr>
                </a:solidFill>
                <a:latin typeface="Microsoft YaHei"/>
                <a:cs typeface="Microsoft YaHei"/>
              </a:rPr>
              <a:t>？</a:t>
            </a: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0366-8AAF-45ED-8C3E-4928B8F408B4}" type="slidenum">
              <a:rPr lang="zh-TW" altLang="en-US" sz="5400" smtClean="0"/>
              <a:pPr/>
              <a:t>3</a:t>
            </a:fld>
            <a:endParaRPr lang="zh-TW" altLang="en-US" sz="5400" dirty="0"/>
          </a:p>
        </p:txBody>
      </p:sp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77284"/>
            <a:ext cx="9937104" cy="6540934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pPr/>
              <a:t>30</a:t>
            </a:fld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>
            <a:off x="623392" y="570629"/>
            <a:ext cx="9361281" cy="2023890"/>
          </a:xfrm>
          <a:prstGeom prst="rect">
            <a:avLst/>
          </a:prstGeom>
          <a:noFill/>
          <a:ln w="177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37524" y="2594519"/>
            <a:ext cx="9361040" cy="1266529"/>
          </a:xfrm>
          <a:prstGeom prst="rect">
            <a:avLst/>
          </a:prstGeom>
          <a:noFill/>
          <a:ln w="177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23392" y="3950685"/>
            <a:ext cx="9361040" cy="1278515"/>
          </a:xfrm>
          <a:prstGeom prst="rect">
            <a:avLst/>
          </a:prstGeom>
          <a:noFill/>
          <a:ln w="177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9970640" y="391260"/>
            <a:ext cx="2031325" cy="573490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4000" dirty="0" smtClean="0">
                <a:latin typeface="華康魏碑體" panose="03000709000000000000" pitchFamily="65" charset="-120"/>
                <a:ea typeface="華康魏碑體" panose="03000709000000000000" pitchFamily="65" charset="-120"/>
              </a:rPr>
              <a:t>機會是</a:t>
            </a:r>
            <a:r>
              <a:rPr lang="zh-TW" altLang="en-US" sz="4000" dirty="0">
                <a:latin typeface="華康魏碑體" panose="03000709000000000000" pitchFamily="65" charset="-120"/>
                <a:ea typeface="華康魏碑體" panose="03000709000000000000" pitchFamily="65" charset="-120"/>
              </a:rPr>
              <a:t>留</a:t>
            </a:r>
            <a:r>
              <a:rPr lang="zh-TW" altLang="en-US" sz="4000" dirty="0" smtClean="0">
                <a:latin typeface="華康魏碑體" panose="03000709000000000000" pitchFamily="65" charset="-120"/>
                <a:ea typeface="華康魏碑體" panose="03000709000000000000" pitchFamily="65" charset="-120"/>
              </a:rPr>
              <a:t>給準備好的人！</a:t>
            </a:r>
            <a:endParaRPr lang="en-US" altLang="zh-TW" sz="4000" dirty="0" smtClean="0"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  <a:p>
            <a:r>
              <a:rPr lang="zh-TW" altLang="en-US" sz="4000" dirty="0" smtClean="0">
                <a:latin typeface="華康魏碑體" panose="03000709000000000000" pitchFamily="65" charset="-120"/>
                <a:ea typeface="華康魏碑體" panose="03000709000000000000" pitchFamily="65" charset="-120"/>
              </a:rPr>
              <a:t>建議同學從暑期輔導課</a:t>
            </a:r>
            <a:endParaRPr lang="en-US" altLang="zh-TW" sz="4000" dirty="0" smtClean="0"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  <a:p>
            <a:r>
              <a:rPr lang="zh-TW" altLang="en-US" sz="4000" dirty="0" smtClean="0">
                <a:latin typeface="華康魏碑體" panose="03000709000000000000" pitchFamily="65" charset="-120"/>
                <a:ea typeface="華康魏碑體" panose="03000709000000000000" pitchFamily="65" charset="-120"/>
              </a:rPr>
              <a:t>就可以開始準備！</a:t>
            </a:r>
            <a:endParaRPr lang="zh-TW" altLang="en-US" sz="4000" dirty="0"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9600" y="5284451"/>
            <a:ext cx="9361040" cy="1278515"/>
          </a:xfrm>
          <a:prstGeom prst="rect">
            <a:avLst/>
          </a:prstGeom>
          <a:noFill/>
          <a:ln w="177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236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44624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zh-TW" alt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大學申請參採</a:t>
            </a:r>
            <a:r>
              <a:rPr lang="zh-TW" alt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課程學習</a:t>
            </a:r>
            <a:r>
              <a:rPr lang="zh-TW" alt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與</a:t>
            </a:r>
            <a:r>
              <a:rPr lang="zh-TW" alt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多元表現 </a:t>
            </a:r>
            <a:r>
              <a:rPr lang="en-US" altLang="zh-TW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altLang="zh-TW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以中正資工為例</a:t>
            </a:r>
            <a:endParaRPr lang="zh-TW" alt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pPr/>
              <a:t>31</a:t>
            </a:fld>
            <a:endParaRPr lang="en-US" altLang="zh-TW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33128" y="1248110"/>
          <a:ext cx="11867528" cy="5501640"/>
        </p:xfrm>
        <a:graphic>
          <a:graphicData uri="http://schemas.openxmlformats.org/drawingml/2006/table">
            <a:tbl>
              <a:tblPr/>
              <a:tblGrid>
                <a:gridCol w="994320">
                  <a:extLst>
                    <a:ext uri="{9D8B030D-6E8A-4147-A177-3AD203B41FA5}">
                      <a16:colId xmlns:a16="http://schemas.microsoft.com/office/drawing/2014/main" val="4253498684"/>
                    </a:ext>
                  </a:extLst>
                </a:gridCol>
                <a:gridCol w="10873208">
                  <a:extLst>
                    <a:ext uri="{9D8B030D-6E8A-4147-A177-3AD203B41FA5}">
                      <a16:colId xmlns:a16="http://schemas.microsoft.com/office/drawing/2014/main" val="3855168586"/>
                    </a:ext>
                  </a:extLst>
                </a:gridCol>
              </a:tblGrid>
              <a:tr h="123825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課程</a:t>
                      </a:r>
                      <a:br>
                        <a:rPr lang="zh-TW" altLang="en-US" sz="2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</a:br>
                      <a:r>
                        <a:rPr lang="zh-TW" altLang="en-US" sz="2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學習</a:t>
                      </a:r>
                      <a:br>
                        <a:rPr lang="zh-TW" altLang="en-US" sz="2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</a:br>
                      <a:r>
                        <a:rPr lang="zh-TW" altLang="en-US" sz="2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成果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學生可就下列內容或其他課程學習成果選擇提供，至多</a:t>
                      </a:r>
                      <a:r>
                        <a:rPr lang="en-US" altLang="zh-TW" sz="2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3</a:t>
                      </a:r>
                      <a:r>
                        <a:rPr lang="zh-TW" altLang="en-US" sz="2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件，本系據以綜合評量。</a:t>
                      </a:r>
                      <a:br>
                        <a:rPr lang="zh-TW" altLang="en-US" sz="2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</a:br>
                      <a:r>
                        <a:rPr lang="en-US" altLang="zh-TW" sz="2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1.</a:t>
                      </a:r>
                      <a:r>
                        <a:rPr lang="zh-TW" altLang="en-US" sz="2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書面報告</a:t>
                      </a:r>
                      <a:br>
                        <a:rPr lang="zh-TW" altLang="en-US" sz="2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</a:br>
                      <a:r>
                        <a:rPr lang="en-US" altLang="zh-TW" sz="2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2.</a:t>
                      </a:r>
                      <a:r>
                        <a:rPr lang="zh-TW" altLang="en-US" sz="2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實作作品</a:t>
                      </a:r>
                      <a:br>
                        <a:rPr lang="zh-TW" altLang="en-US" sz="2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</a:br>
                      <a:r>
                        <a:rPr lang="en-US" altLang="zh-TW" sz="2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3.</a:t>
                      </a:r>
                      <a:r>
                        <a:rPr lang="zh-TW" altLang="en-US" sz="2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自然科學領域探究與實作成果，或特殊類型</a:t>
                      </a:r>
                      <a:r>
                        <a:rPr lang="zh-TW" altLang="en-US" sz="2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班級之</a:t>
                      </a:r>
                      <a:r>
                        <a:rPr lang="zh-TW" altLang="en-US" sz="2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相關課程學習成果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8682095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多元</a:t>
                      </a:r>
                      <a:br>
                        <a:rPr lang="zh-TW" altLang="en-US" sz="280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</a:br>
                      <a:r>
                        <a:rPr lang="zh-TW" altLang="en-US" sz="280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表現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學生可就下列內容或其他有利審查資料選擇提供，至多</a:t>
                      </a:r>
                      <a:r>
                        <a:rPr lang="en-US" altLang="zh-TW" sz="2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10</a:t>
                      </a:r>
                      <a:r>
                        <a:rPr lang="zh-TW" altLang="en-US" sz="2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件，並另撰寫「多元表現綜整心得」，本系據以綜合評量。</a:t>
                      </a:r>
                      <a:br>
                        <a:rPr lang="zh-TW" altLang="en-US" sz="2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</a:br>
                      <a:r>
                        <a:rPr lang="en-US" altLang="zh-TW" sz="2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1.</a:t>
                      </a:r>
                      <a:r>
                        <a:rPr lang="zh-TW" altLang="en-US" sz="2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高中自主學習計畫與成果</a:t>
                      </a:r>
                      <a:br>
                        <a:rPr lang="zh-TW" altLang="en-US" sz="2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</a:br>
                      <a:r>
                        <a:rPr lang="en-US" altLang="zh-TW" sz="2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2.</a:t>
                      </a:r>
                      <a:r>
                        <a:rPr lang="zh-TW" altLang="en-US" sz="2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競賽表現</a:t>
                      </a:r>
                      <a:br>
                        <a:rPr lang="zh-TW" altLang="en-US" sz="2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</a:br>
                      <a:r>
                        <a:rPr lang="en-US" altLang="zh-TW" sz="2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3.</a:t>
                      </a:r>
                      <a:r>
                        <a:rPr lang="zh-TW" altLang="en-US" sz="2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檢定證照</a:t>
                      </a:r>
                      <a:br>
                        <a:rPr lang="zh-TW" altLang="en-US" sz="2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</a:br>
                      <a:r>
                        <a:rPr lang="en-US" altLang="zh-TW" sz="2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4.</a:t>
                      </a:r>
                      <a:r>
                        <a:rPr lang="zh-TW" altLang="en-US" sz="2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特殊優良表現證明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9333552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8976320" y="1273622"/>
            <a:ext cx="1512168" cy="49919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199456" y="2204864"/>
            <a:ext cx="1728192" cy="35138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199456" y="2564904"/>
            <a:ext cx="1728192" cy="4320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181734" y="3000871"/>
            <a:ext cx="4986273" cy="4320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8954856" y="4034279"/>
            <a:ext cx="1677647" cy="49919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1181735" y="4969656"/>
            <a:ext cx="4338202" cy="4320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1180602" y="5401704"/>
            <a:ext cx="1747046" cy="4035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1199456" y="5805264"/>
            <a:ext cx="1747046" cy="4035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1199456" y="6262559"/>
            <a:ext cx="3240360" cy="4035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801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大學申請參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採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修課紀錄 </a:t>
            </a: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zh-TW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以中正資工為例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pPr/>
              <a:t>32</a:t>
            </a:fld>
            <a:endParaRPr lang="en-US" altLang="zh-TW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799034"/>
              </p:ext>
            </p:extLst>
          </p:nvPr>
        </p:nvGraphicFramePr>
        <p:xfrm>
          <a:off x="609600" y="1556792"/>
          <a:ext cx="10972800" cy="5128260"/>
        </p:xfrm>
        <a:graphic>
          <a:graphicData uri="http://schemas.openxmlformats.org/drawingml/2006/table">
            <a:tbl>
              <a:tblPr/>
              <a:tblGrid>
                <a:gridCol w="1093912">
                  <a:extLst>
                    <a:ext uri="{9D8B030D-6E8A-4147-A177-3AD203B41FA5}">
                      <a16:colId xmlns:a16="http://schemas.microsoft.com/office/drawing/2014/main" val="3024160437"/>
                    </a:ext>
                  </a:extLst>
                </a:gridCol>
                <a:gridCol w="9878888">
                  <a:extLst>
                    <a:ext uri="{9D8B030D-6E8A-4147-A177-3AD203B41FA5}">
                      <a16:colId xmlns:a16="http://schemas.microsoft.com/office/drawing/2014/main" val="698334775"/>
                    </a:ext>
                  </a:extLst>
                </a:gridCol>
              </a:tblGrid>
              <a:tr h="47995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修課</a:t>
                      </a:r>
                      <a:br>
                        <a:rPr lang="zh-TW" altLang="en-US" sz="36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</a:br>
                      <a:r>
                        <a:rPr lang="zh-TW" altLang="en-US" sz="36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紀錄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36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1.</a:t>
                      </a:r>
                      <a:r>
                        <a:rPr lang="zh-TW" altLang="en-US" sz="36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本系屬資訊學群及工程學群</a:t>
                      </a:r>
                      <a:r>
                        <a:rPr lang="en-US" altLang="zh-TW" sz="3600" baseline="300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</a:t>
                      </a:r>
                      <a:r>
                        <a:rPr lang="zh-TW" altLang="en-US" sz="36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 ，參考部定必修、加深加廣選修、校訂必修、多元選修及綜合型高中之課程</a:t>
                      </a:r>
                      <a:r>
                        <a:rPr lang="en-US" altLang="zh-TW" sz="3600" baseline="300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</a:t>
                      </a:r>
                      <a:r>
                        <a:rPr lang="zh-TW" altLang="en-US" sz="36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 等修課紀錄進行綜合評量。</a:t>
                      </a:r>
                      <a:br>
                        <a:rPr lang="zh-TW" altLang="en-US" sz="36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</a:br>
                      <a:r>
                        <a:rPr lang="en-US" altLang="zh-TW" sz="36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</a:t>
                      </a:r>
                      <a:r>
                        <a:rPr lang="en-US" altLang="zh-TW" sz="36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.</a:t>
                      </a:r>
                      <a:r>
                        <a:rPr lang="zh-TW" altLang="en-US" sz="36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本系參考部定必修與加深加廣選修之重點領域：</a:t>
                      </a:r>
                      <a:br>
                        <a:rPr lang="zh-TW" altLang="en-US" sz="36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</a:br>
                      <a:r>
                        <a:rPr lang="en-US" altLang="zh-TW" sz="36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(1)</a:t>
                      </a:r>
                      <a:r>
                        <a:rPr lang="zh-TW" altLang="en-US" sz="36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語文領域</a:t>
                      </a:r>
                      <a:br>
                        <a:rPr lang="zh-TW" altLang="en-US" sz="36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</a:br>
                      <a:r>
                        <a:rPr lang="en-US" altLang="zh-TW" sz="36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(2)</a:t>
                      </a:r>
                      <a:r>
                        <a:rPr lang="zh-TW" altLang="en-US" sz="36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數學領域</a:t>
                      </a:r>
                      <a:br>
                        <a:rPr lang="zh-TW" altLang="en-US" sz="36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</a:br>
                      <a:r>
                        <a:rPr lang="en-US" altLang="zh-TW" sz="36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(3)</a:t>
                      </a:r>
                      <a:r>
                        <a:rPr lang="zh-TW" altLang="en-US" sz="36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自然科學領域</a:t>
                      </a:r>
                      <a:br>
                        <a:rPr lang="zh-TW" altLang="en-US" sz="36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</a:br>
                      <a:r>
                        <a:rPr lang="en-US" altLang="zh-TW" sz="36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(4)</a:t>
                      </a:r>
                      <a:r>
                        <a:rPr lang="zh-TW" altLang="en-US" sz="36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科技領域</a:t>
                      </a:r>
                      <a:br>
                        <a:rPr lang="zh-TW" altLang="en-US" sz="36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</a:br>
                      <a:r>
                        <a:rPr lang="en-US" altLang="zh-TW" sz="36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3</a:t>
                      </a:r>
                      <a:r>
                        <a:rPr lang="en-US" altLang="zh-TW" sz="36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.</a:t>
                      </a:r>
                      <a:r>
                        <a:rPr lang="zh-TW" altLang="en-US" sz="36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學業總成績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4707578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775520" y="3811456"/>
            <a:ext cx="2448272" cy="55364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775520" y="4399205"/>
            <a:ext cx="2448272" cy="55364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775520" y="4988481"/>
            <a:ext cx="3384376" cy="55364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775520" y="5517232"/>
            <a:ext cx="2448272" cy="55364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782060" y="6066120"/>
            <a:ext cx="2729764" cy="553647"/>
          </a:xfrm>
          <a:prstGeom prst="rect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753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536753"/>
              </p:ext>
            </p:extLst>
          </p:nvPr>
        </p:nvGraphicFramePr>
        <p:xfrm>
          <a:off x="599292" y="1237362"/>
          <a:ext cx="11463064" cy="5620638"/>
        </p:xfrm>
        <a:graphic>
          <a:graphicData uri="http://schemas.openxmlformats.org/drawingml/2006/table">
            <a:tbl>
              <a:tblPr/>
              <a:tblGrid>
                <a:gridCol w="540985">
                  <a:extLst>
                    <a:ext uri="{9D8B030D-6E8A-4147-A177-3AD203B41FA5}">
                      <a16:colId xmlns:a16="http://schemas.microsoft.com/office/drawing/2014/main" val="2791471533"/>
                    </a:ext>
                  </a:extLst>
                </a:gridCol>
                <a:gridCol w="10922079">
                  <a:extLst>
                    <a:ext uri="{9D8B030D-6E8A-4147-A177-3AD203B41FA5}">
                      <a16:colId xmlns:a16="http://schemas.microsoft.com/office/drawing/2014/main" val="3880332729"/>
                    </a:ext>
                  </a:extLst>
                </a:gridCol>
              </a:tblGrid>
              <a:tr h="294379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課程</a:t>
                      </a:r>
                      <a:br>
                        <a:rPr lang="zh-TW" altLang="en-US" sz="320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</a:br>
                      <a:r>
                        <a:rPr lang="zh-TW" altLang="en-US" sz="320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學習</a:t>
                      </a:r>
                      <a:br>
                        <a:rPr lang="zh-TW" altLang="en-US" sz="320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</a:br>
                      <a:r>
                        <a:rPr lang="zh-TW" altLang="en-US" sz="320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成果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3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學生可就下列內容或其他課程學習成果選擇提供，至多</a:t>
                      </a:r>
                      <a:r>
                        <a:rPr lang="en-US" altLang="zh-TW" sz="3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3</a:t>
                      </a:r>
                      <a:r>
                        <a:rPr lang="zh-TW" altLang="en-US" sz="3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件，本系據以綜合評量。</a:t>
                      </a:r>
                      <a:br>
                        <a:rPr lang="zh-TW" altLang="en-US" sz="3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</a:br>
                      <a:r>
                        <a:rPr lang="en-US" altLang="zh-TW" sz="3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1.</a:t>
                      </a:r>
                      <a:r>
                        <a:rPr lang="zh-TW" altLang="en-US" sz="3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書面報告</a:t>
                      </a:r>
                      <a:br>
                        <a:rPr lang="zh-TW" altLang="en-US" sz="3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</a:br>
                      <a:r>
                        <a:rPr lang="en-US" altLang="zh-TW" sz="3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2.</a:t>
                      </a:r>
                      <a:r>
                        <a:rPr lang="zh-TW" altLang="en-US" sz="3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實作作品</a:t>
                      </a:r>
                      <a:br>
                        <a:rPr lang="zh-TW" altLang="en-US" sz="3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</a:br>
                      <a:r>
                        <a:rPr lang="en-US" altLang="zh-TW" sz="3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3.</a:t>
                      </a:r>
                      <a:r>
                        <a:rPr lang="zh-TW" altLang="en-US" sz="3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社會領域探究活動成果，或特殊類型班級</a:t>
                      </a:r>
                      <a:r>
                        <a:rPr lang="en-US" altLang="zh-TW" sz="3200" baseline="300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3</a:t>
                      </a:r>
                      <a:r>
                        <a:rPr lang="zh-TW" altLang="en-US" sz="3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 之相關課程學習成果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679924"/>
                  </a:ext>
                </a:extLst>
              </a:tr>
              <a:tr h="25040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多元</a:t>
                      </a:r>
                      <a:br>
                        <a:rPr lang="zh-TW" altLang="en-US" sz="320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</a:br>
                      <a:r>
                        <a:rPr lang="zh-TW" altLang="en-US" sz="320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表現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3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學生可就下列內容或其他有利審查資料選擇提供，至多</a:t>
                      </a:r>
                      <a:r>
                        <a:rPr lang="en-US" altLang="zh-TW" sz="3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10</a:t>
                      </a:r>
                      <a:r>
                        <a:rPr lang="zh-TW" altLang="en-US" sz="3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件，並另撰寫「多元表現綜整心得」，本系據以綜合評量。</a:t>
                      </a:r>
                      <a:br>
                        <a:rPr lang="zh-TW" altLang="en-US" sz="3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</a:br>
                      <a:r>
                        <a:rPr lang="en-US" altLang="zh-TW" sz="3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1.</a:t>
                      </a:r>
                      <a:r>
                        <a:rPr lang="zh-TW" altLang="en-US" sz="3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高中自主學習計畫與成果</a:t>
                      </a:r>
                      <a:br>
                        <a:rPr lang="zh-TW" altLang="en-US" sz="3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</a:br>
                      <a:r>
                        <a:rPr lang="en-US" altLang="zh-TW" sz="3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2.</a:t>
                      </a:r>
                      <a:r>
                        <a:rPr lang="zh-TW" altLang="en-US" sz="3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社團活動經驗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9634264"/>
                  </a:ext>
                </a:extLst>
              </a:tr>
            </a:tbl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44624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zh-TW" alt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大學申請參採</a:t>
            </a:r>
            <a:r>
              <a:rPr lang="zh-TW" alt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課程學習</a:t>
            </a:r>
            <a:r>
              <a:rPr lang="zh-TW" alt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與</a:t>
            </a:r>
            <a:r>
              <a:rPr lang="zh-TW" alt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多元表現 </a:t>
            </a:r>
            <a:r>
              <a:rPr lang="en-US" altLang="zh-TW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altLang="zh-TW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以臺</a:t>
            </a:r>
            <a:r>
              <a:rPr lang="zh-TW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中教育大學</a:t>
            </a:r>
            <a:r>
              <a:rPr lang="en-US" altLang="zh-TW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zh-TW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語文教育學系為</a:t>
            </a:r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例</a:t>
            </a:r>
            <a:endParaRPr lang="zh-TW" alt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pPr/>
              <a:t>33</a:t>
            </a:fld>
            <a:endParaRPr lang="en-US" altLang="zh-TW"/>
          </a:p>
        </p:txBody>
      </p:sp>
      <p:sp>
        <p:nvSpPr>
          <p:cNvPr id="8" name="矩形 7"/>
          <p:cNvSpPr/>
          <p:nvPr/>
        </p:nvSpPr>
        <p:spPr>
          <a:xfrm>
            <a:off x="10160000" y="1268760"/>
            <a:ext cx="1512168" cy="49919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559497" y="2315706"/>
            <a:ext cx="1728192" cy="44240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537459" y="2770730"/>
            <a:ext cx="1728192" cy="43670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541775" y="3284984"/>
            <a:ext cx="4194185" cy="4320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0160000" y="4651741"/>
            <a:ext cx="1677647" cy="49919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2946502" y="5131857"/>
            <a:ext cx="3762884" cy="4320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1499750" y="5633035"/>
            <a:ext cx="4524241" cy="4035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1501565" y="6135352"/>
            <a:ext cx="2578211" cy="4035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654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608488"/>
              </p:ext>
            </p:extLst>
          </p:nvPr>
        </p:nvGraphicFramePr>
        <p:xfrm>
          <a:off x="609600" y="1556792"/>
          <a:ext cx="10887000" cy="5128260"/>
        </p:xfrm>
        <a:graphic>
          <a:graphicData uri="http://schemas.openxmlformats.org/drawingml/2006/table">
            <a:tbl>
              <a:tblPr/>
              <a:tblGrid>
                <a:gridCol w="567031">
                  <a:extLst>
                    <a:ext uri="{9D8B030D-6E8A-4147-A177-3AD203B41FA5}">
                      <a16:colId xmlns:a16="http://schemas.microsoft.com/office/drawing/2014/main" val="1460939292"/>
                    </a:ext>
                  </a:extLst>
                </a:gridCol>
                <a:gridCol w="10319969">
                  <a:extLst>
                    <a:ext uri="{9D8B030D-6E8A-4147-A177-3AD203B41FA5}">
                      <a16:colId xmlns:a16="http://schemas.microsoft.com/office/drawing/2014/main" val="1619746493"/>
                    </a:ext>
                  </a:extLst>
                </a:gridCol>
              </a:tblGrid>
              <a:tr h="506297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修課</a:t>
                      </a:r>
                      <a:br>
                        <a:rPr lang="zh-TW" altLang="en-US" sz="36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</a:br>
                      <a:r>
                        <a:rPr lang="zh-TW" altLang="en-US" sz="36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紀錄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36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1.</a:t>
                      </a:r>
                      <a:r>
                        <a:rPr lang="zh-TW" altLang="en-US" sz="36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本系屬文史哲學群及教育學群</a:t>
                      </a:r>
                      <a:r>
                        <a:rPr lang="en-US" altLang="zh-TW" sz="3600" baseline="300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</a:t>
                      </a:r>
                      <a:r>
                        <a:rPr lang="zh-TW" altLang="en-US" sz="36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 ，參考部定必修、加深加廣選修、校訂必修、多元選修及綜合型高中之課程</a:t>
                      </a:r>
                      <a:r>
                        <a:rPr lang="en-US" altLang="zh-TW" sz="3600" baseline="300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</a:t>
                      </a:r>
                      <a:r>
                        <a:rPr lang="zh-TW" altLang="en-US" sz="36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 等修課紀錄進行綜合評量。</a:t>
                      </a:r>
                      <a:br>
                        <a:rPr lang="zh-TW" altLang="en-US" sz="36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</a:br>
                      <a:r>
                        <a:rPr lang="en-US" altLang="zh-TW" sz="36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</a:t>
                      </a:r>
                      <a:r>
                        <a:rPr lang="en-US" altLang="zh-TW" sz="36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.</a:t>
                      </a:r>
                      <a:r>
                        <a:rPr lang="zh-TW" altLang="en-US" sz="36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本系參考部定必修與加深加廣選修之重點領域：</a:t>
                      </a:r>
                      <a:br>
                        <a:rPr lang="zh-TW" altLang="en-US" sz="36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</a:br>
                      <a:r>
                        <a:rPr lang="en-US" altLang="zh-TW" sz="36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(1)</a:t>
                      </a:r>
                      <a:r>
                        <a:rPr lang="zh-TW" altLang="en-US" sz="36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語文領域</a:t>
                      </a:r>
                      <a:br>
                        <a:rPr lang="zh-TW" altLang="en-US" sz="36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</a:br>
                      <a:r>
                        <a:rPr lang="en-US" altLang="zh-TW" sz="36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(2)</a:t>
                      </a:r>
                      <a:r>
                        <a:rPr lang="zh-TW" altLang="en-US" sz="36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數學領域</a:t>
                      </a:r>
                      <a:br>
                        <a:rPr lang="zh-TW" altLang="en-US" sz="36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</a:br>
                      <a:r>
                        <a:rPr lang="en-US" altLang="zh-TW" sz="36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(3)</a:t>
                      </a:r>
                      <a:r>
                        <a:rPr lang="zh-TW" altLang="en-US" sz="36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社會領域</a:t>
                      </a:r>
                      <a:br>
                        <a:rPr lang="zh-TW" altLang="en-US" sz="36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</a:br>
                      <a:r>
                        <a:rPr lang="en-US" altLang="zh-TW" sz="36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(4)</a:t>
                      </a:r>
                      <a:r>
                        <a:rPr lang="zh-TW" altLang="en-US" sz="36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綜合活動領域</a:t>
                      </a:r>
                      <a:br>
                        <a:rPr lang="zh-TW" altLang="en-US" sz="36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</a:br>
                      <a:r>
                        <a:rPr lang="en-US" altLang="zh-TW" sz="36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3</a:t>
                      </a:r>
                      <a:r>
                        <a:rPr lang="en-US" altLang="zh-TW" sz="36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.</a:t>
                      </a:r>
                      <a:r>
                        <a:rPr lang="zh-TW" altLang="en-US" sz="36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學業總成績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3551802"/>
                  </a:ext>
                </a:extLst>
              </a:tr>
            </a:tbl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大學申請參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採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修課紀錄 </a:t>
            </a: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zh-TW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以</a:t>
            </a:r>
            <a:r>
              <a:rPr lang="zh-TW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臺中教育大學</a:t>
            </a:r>
            <a:r>
              <a:rPr lang="en-US" altLang="zh-TW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zh-TW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語文教育學系為</a:t>
            </a:r>
            <a:r>
              <a:rPr lang="zh-TW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pPr/>
              <a:t>34</a:t>
            </a:fld>
            <a:endParaRPr lang="en-US" altLang="zh-TW"/>
          </a:p>
        </p:txBody>
      </p:sp>
      <p:sp>
        <p:nvSpPr>
          <p:cNvPr id="6" name="矩形 5"/>
          <p:cNvSpPr/>
          <p:nvPr/>
        </p:nvSpPr>
        <p:spPr>
          <a:xfrm>
            <a:off x="1775520" y="3811456"/>
            <a:ext cx="1944216" cy="55364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775520" y="4399205"/>
            <a:ext cx="1944216" cy="55364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775520" y="4988481"/>
            <a:ext cx="1944216" cy="55364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775520" y="5517232"/>
            <a:ext cx="2736304" cy="55364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689720" y="6066120"/>
            <a:ext cx="2318048" cy="553647"/>
          </a:xfrm>
          <a:prstGeom prst="rect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449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pPr/>
              <a:t>35</a:t>
            </a:fld>
            <a:endParaRPr lang="en-US" altLang="zh-TW"/>
          </a:p>
        </p:txBody>
      </p:sp>
      <p:pic>
        <p:nvPicPr>
          <p:cNvPr id="4098" name="Picture 2" descr="迎接新課綱 贏在起跑點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0"/>
            <a:ext cx="6768752" cy="676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22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2244" y="441111"/>
            <a:ext cx="100603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sng" spc="-80" dirty="0">
                <a:solidFill>
                  <a:srgbClr val="000000"/>
                </a:solidFill>
                <a:uFill>
                  <a:solidFill>
                    <a:srgbClr val="DADAD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sng" dirty="0">
                <a:solidFill>
                  <a:srgbClr val="000000"/>
                </a:solidFill>
                <a:uFill>
                  <a:solidFill>
                    <a:srgbClr val="DADADA"/>
                  </a:solidFill>
                </a:uFill>
                <a:latin typeface="Microsoft YaHei"/>
                <a:cs typeface="Microsoft YaHei"/>
              </a:rPr>
              <a:t>各類型高級中等學校</a:t>
            </a:r>
            <a:r>
              <a:rPr sz="3200" b="1" u="sng" spc="-5" dirty="0">
                <a:solidFill>
                  <a:srgbClr val="000000"/>
                </a:solidFill>
                <a:uFill>
                  <a:solidFill>
                    <a:srgbClr val="DADADA"/>
                  </a:solidFill>
                </a:uFill>
                <a:latin typeface="Impact"/>
                <a:cs typeface="Impact"/>
              </a:rPr>
              <a:t>108</a:t>
            </a:r>
            <a:r>
              <a:rPr sz="3200" b="1" u="sng" spc="-15" dirty="0">
                <a:solidFill>
                  <a:srgbClr val="000000"/>
                </a:solidFill>
                <a:uFill>
                  <a:solidFill>
                    <a:srgbClr val="DADADA"/>
                  </a:solidFill>
                </a:uFill>
                <a:latin typeface="Microsoft YaHei"/>
                <a:cs typeface="Microsoft YaHei"/>
              </a:rPr>
              <a:t>學</a:t>
            </a:r>
            <a:r>
              <a:rPr sz="3200" b="1" dirty="0">
                <a:solidFill>
                  <a:srgbClr val="000000"/>
                </a:solidFill>
                <a:latin typeface="Microsoft YaHei"/>
                <a:cs typeface="Microsoft YaHei"/>
              </a:rPr>
              <a:t>年度</a:t>
            </a:r>
            <a:r>
              <a:rPr sz="3200" b="1" spc="-15" dirty="0">
                <a:solidFill>
                  <a:srgbClr val="000000"/>
                </a:solidFill>
                <a:latin typeface="Microsoft YaHei"/>
                <a:cs typeface="Microsoft YaHei"/>
              </a:rPr>
              <a:t>開</a:t>
            </a:r>
            <a:r>
              <a:rPr sz="3200" b="1" dirty="0">
                <a:solidFill>
                  <a:srgbClr val="000000"/>
                </a:solidFill>
                <a:latin typeface="Microsoft YaHei"/>
                <a:cs typeface="Microsoft YaHei"/>
              </a:rPr>
              <a:t>始皆</a:t>
            </a:r>
            <a:r>
              <a:rPr sz="3200" b="1" spc="-15" dirty="0">
                <a:solidFill>
                  <a:srgbClr val="000000"/>
                </a:solidFill>
                <a:latin typeface="Microsoft YaHei"/>
                <a:cs typeface="Microsoft YaHei"/>
              </a:rPr>
              <a:t>建</a:t>
            </a:r>
            <a:r>
              <a:rPr sz="3200" b="1" dirty="0">
                <a:solidFill>
                  <a:srgbClr val="000000"/>
                </a:solidFill>
                <a:latin typeface="Microsoft YaHei"/>
                <a:cs typeface="Microsoft YaHei"/>
              </a:rPr>
              <a:t>置學</a:t>
            </a:r>
            <a:r>
              <a:rPr sz="3200" b="1" spc="-15" dirty="0">
                <a:solidFill>
                  <a:srgbClr val="000000"/>
                </a:solidFill>
                <a:latin typeface="Microsoft YaHei"/>
                <a:cs typeface="Microsoft YaHei"/>
              </a:rPr>
              <a:t>習</a:t>
            </a:r>
            <a:r>
              <a:rPr sz="3200" b="1" dirty="0">
                <a:solidFill>
                  <a:srgbClr val="000000"/>
                </a:solidFill>
                <a:latin typeface="Microsoft YaHei"/>
                <a:cs typeface="Microsoft YaHei"/>
              </a:rPr>
              <a:t>歷程</a:t>
            </a:r>
            <a:r>
              <a:rPr sz="3200" b="1" spc="-15" dirty="0">
                <a:solidFill>
                  <a:srgbClr val="000000"/>
                </a:solidFill>
                <a:latin typeface="Microsoft YaHei"/>
                <a:cs typeface="Microsoft YaHei"/>
              </a:rPr>
              <a:t>檔</a:t>
            </a:r>
            <a:r>
              <a:rPr sz="3200" b="1" dirty="0">
                <a:solidFill>
                  <a:srgbClr val="000000"/>
                </a:solidFill>
                <a:latin typeface="Microsoft YaHei"/>
                <a:cs typeface="Microsoft YaHei"/>
              </a:rPr>
              <a:t>案</a:t>
            </a:r>
            <a:endParaRPr sz="3200">
              <a:latin typeface="Microsoft YaHei"/>
              <a:cs typeface="Microsoft YaHe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87340" y="4130040"/>
            <a:ext cx="886967" cy="21915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22848" y="4437888"/>
            <a:ext cx="984503" cy="20970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93635" y="4346460"/>
            <a:ext cx="2702051" cy="17632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45929" y="4568952"/>
            <a:ext cx="120802" cy="14112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40523" y="4568952"/>
            <a:ext cx="30873" cy="968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40523" y="5047945"/>
            <a:ext cx="120688" cy="9322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40282" y="4373879"/>
            <a:ext cx="2608160" cy="16687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40283" y="4373884"/>
            <a:ext cx="2608580" cy="1668780"/>
          </a:xfrm>
          <a:custGeom>
            <a:avLst/>
            <a:gdLst/>
            <a:ahLst/>
            <a:cxnLst/>
            <a:rect l="l" t="t" r="r" b="b"/>
            <a:pathLst>
              <a:path w="2608579" h="1668779">
                <a:moveTo>
                  <a:pt x="218528" y="278130"/>
                </a:moveTo>
                <a:lnTo>
                  <a:pt x="222169" y="233015"/>
                </a:lnTo>
                <a:lnTo>
                  <a:pt x="232708" y="190219"/>
                </a:lnTo>
                <a:lnTo>
                  <a:pt x="249573" y="150313"/>
                </a:lnTo>
                <a:lnTo>
                  <a:pt x="272191" y="113870"/>
                </a:lnTo>
                <a:lnTo>
                  <a:pt x="299991" y="81462"/>
                </a:lnTo>
                <a:lnTo>
                  <a:pt x="332399" y="53663"/>
                </a:lnTo>
                <a:lnTo>
                  <a:pt x="368842" y="31044"/>
                </a:lnTo>
                <a:lnTo>
                  <a:pt x="408748" y="14179"/>
                </a:lnTo>
                <a:lnTo>
                  <a:pt x="451544" y="3640"/>
                </a:lnTo>
                <a:lnTo>
                  <a:pt x="496658" y="0"/>
                </a:lnTo>
                <a:lnTo>
                  <a:pt x="616800" y="0"/>
                </a:lnTo>
                <a:lnTo>
                  <a:pt x="1214208" y="0"/>
                </a:lnTo>
                <a:lnTo>
                  <a:pt x="2330030" y="0"/>
                </a:lnTo>
                <a:lnTo>
                  <a:pt x="2375144" y="3640"/>
                </a:lnTo>
                <a:lnTo>
                  <a:pt x="2417941" y="14179"/>
                </a:lnTo>
                <a:lnTo>
                  <a:pt x="2457847" y="31044"/>
                </a:lnTo>
                <a:lnTo>
                  <a:pt x="2494290" y="53663"/>
                </a:lnTo>
                <a:lnTo>
                  <a:pt x="2526698" y="81462"/>
                </a:lnTo>
                <a:lnTo>
                  <a:pt x="2554497" y="113870"/>
                </a:lnTo>
                <a:lnTo>
                  <a:pt x="2577116" y="150313"/>
                </a:lnTo>
                <a:lnTo>
                  <a:pt x="2593981" y="190219"/>
                </a:lnTo>
                <a:lnTo>
                  <a:pt x="2604520" y="233015"/>
                </a:lnTo>
                <a:lnTo>
                  <a:pt x="2608160" y="278130"/>
                </a:lnTo>
                <a:lnTo>
                  <a:pt x="2608160" y="695325"/>
                </a:lnTo>
                <a:lnTo>
                  <a:pt x="2608160" y="1390637"/>
                </a:lnTo>
                <a:lnTo>
                  <a:pt x="2604520" y="1435751"/>
                </a:lnTo>
                <a:lnTo>
                  <a:pt x="2593981" y="1478549"/>
                </a:lnTo>
                <a:lnTo>
                  <a:pt x="2577116" y="1518456"/>
                </a:lnTo>
                <a:lnTo>
                  <a:pt x="2554497" y="1554901"/>
                </a:lnTo>
                <a:lnTo>
                  <a:pt x="2526698" y="1587311"/>
                </a:lnTo>
                <a:lnTo>
                  <a:pt x="2494290" y="1615112"/>
                </a:lnTo>
                <a:lnTo>
                  <a:pt x="2457847" y="1637732"/>
                </a:lnTo>
                <a:lnTo>
                  <a:pt x="2417941" y="1654599"/>
                </a:lnTo>
                <a:lnTo>
                  <a:pt x="2375144" y="1665139"/>
                </a:lnTo>
                <a:lnTo>
                  <a:pt x="2330030" y="1668780"/>
                </a:lnTo>
                <a:lnTo>
                  <a:pt x="1214208" y="1668780"/>
                </a:lnTo>
                <a:lnTo>
                  <a:pt x="616800" y="1668780"/>
                </a:lnTo>
                <a:lnTo>
                  <a:pt x="496658" y="1668780"/>
                </a:lnTo>
                <a:lnTo>
                  <a:pt x="451544" y="1665139"/>
                </a:lnTo>
                <a:lnTo>
                  <a:pt x="408748" y="1654599"/>
                </a:lnTo>
                <a:lnTo>
                  <a:pt x="368842" y="1637732"/>
                </a:lnTo>
                <a:lnTo>
                  <a:pt x="332399" y="1615112"/>
                </a:lnTo>
                <a:lnTo>
                  <a:pt x="299991" y="1587311"/>
                </a:lnTo>
                <a:lnTo>
                  <a:pt x="272191" y="1554901"/>
                </a:lnTo>
                <a:lnTo>
                  <a:pt x="249573" y="1518456"/>
                </a:lnTo>
                <a:lnTo>
                  <a:pt x="232708" y="1478549"/>
                </a:lnTo>
                <a:lnTo>
                  <a:pt x="222169" y="1435751"/>
                </a:lnTo>
                <a:lnTo>
                  <a:pt x="218528" y="1390637"/>
                </a:lnTo>
                <a:lnTo>
                  <a:pt x="218528" y="695325"/>
                </a:lnTo>
                <a:lnTo>
                  <a:pt x="0" y="440817"/>
                </a:lnTo>
                <a:lnTo>
                  <a:pt x="218528" y="278130"/>
                </a:lnTo>
                <a:close/>
              </a:path>
            </a:pathLst>
          </a:custGeom>
          <a:ln w="9144">
            <a:solidFill>
              <a:srgbClr val="92BB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41353" y="1342803"/>
            <a:ext cx="10565130" cy="4424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080" indent="-457200" algn="just">
              <a:lnSpc>
                <a:spcPct val="130000"/>
              </a:lnSpc>
              <a:spcBef>
                <a:spcPts val="100"/>
              </a:spcBef>
              <a:buFont typeface="Arial"/>
              <a:buChar char="►"/>
              <a:tabLst>
                <a:tab pos="469900" algn="l"/>
              </a:tabLst>
            </a:pPr>
            <a:r>
              <a:rPr sz="2800" b="1" spc="55" dirty="0">
                <a:solidFill>
                  <a:srgbClr val="8F2718"/>
                </a:solidFill>
                <a:latin typeface="Microsoft JhengHei"/>
                <a:cs typeface="Microsoft JhengHei"/>
              </a:rPr>
              <a:t>因應</a:t>
            </a:r>
            <a:r>
              <a:rPr sz="2800" b="1" spc="15" dirty="0">
                <a:solidFill>
                  <a:srgbClr val="8F2718"/>
                </a:solidFill>
                <a:latin typeface="Microsoft JhengHei"/>
                <a:cs typeface="Microsoft JhengHei"/>
              </a:rPr>
              <a:t>108</a:t>
            </a:r>
            <a:r>
              <a:rPr sz="2800" b="1" spc="55" dirty="0">
                <a:solidFill>
                  <a:srgbClr val="8F2718"/>
                </a:solidFill>
                <a:latin typeface="Microsoft JhengHei"/>
                <a:cs typeface="Microsoft JhengHei"/>
              </a:rPr>
              <a:t>課</a:t>
            </a:r>
            <a:r>
              <a:rPr sz="2800" b="1" spc="50" dirty="0">
                <a:solidFill>
                  <a:srgbClr val="8F2718"/>
                </a:solidFill>
                <a:latin typeface="Microsoft JhengHei"/>
                <a:cs typeface="Microsoft JhengHei"/>
              </a:rPr>
              <a:t>綱</a:t>
            </a:r>
            <a:r>
              <a:rPr sz="2800" b="1" spc="65" dirty="0">
                <a:solidFill>
                  <a:srgbClr val="8F2718"/>
                </a:solidFill>
                <a:latin typeface="Microsoft JhengHei"/>
                <a:cs typeface="Microsoft JhengHei"/>
              </a:rPr>
              <a:t>課程</a:t>
            </a:r>
            <a:r>
              <a:rPr sz="2800" b="1" spc="55" dirty="0">
                <a:solidFill>
                  <a:srgbClr val="8F2718"/>
                </a:solidFill>
                <a:latin typeface="Microsoft JhengHei"/>
                <a:cs typeface="Microsoft JhengHei"/>
              </a:rPr>
              <a:t>實</a:t>
            </a:r>
            <a:r>
              <a:rPr sz="2800" b="1" spc="50" dirty="0">
                <a:solidFill>
                  <a:srgbClr val="8F2718"/>
                </a:solidFill>
                <a:latin typeface="Microsoft JhengHei"/>
                <a:cs typeface="Microsoft JhengHei"/>
              </a:rPr>
              <a:t>施，</a:t>
            </a:r>
            <a:r>
              <a:rPr sz="2800" b="1" spc="65" dirty="0">
                <a:solidFill>
                  <a:srgbClr val="8F2718"/>
                </a:solidFill>
                <a:latin typeface="Microsoft JhengHei"/>
                <a:cs typeface="Microsoft JhengHei"/>
              </a:rPr>
              <a:t>高</a:t>
            </a:r>
            <a:r>
              <a:rPr sz="2800" b="1" spc="55" dirty="0">
                <a:solidFill>
                  <a:srgbClr val="8F2718"/>
                </a:solidFill>
                <a:latin typeface="Microsoft JhengHei"/>
                <a:cs typeface="Microsoft JhengHei"/>
              </a:rPr>
              <a:t>級中</a:t>
            </a:r>
            <a:r>
              <a:rPr sz="2800" b="1" spc="50" dirty="0">
                <a:solidFill>
                  <a:srgbClr val="8F2718"/>
                </a:solidFill>
                <a:latin typeface="Microsoft JhengHei"/>
                <a:cs typeface="Microsoft JhengHei"/>
              </a:rPr>
              <a:t>等</a:t>
            </a:r>
            <a:r>
              <a:rPr sz="2800" b="1" spc="65" dirty="0">
                <a:solidFill>
                  <a:srgbClr val="8F2718"/>
                </a:solidFill>
                <a:latin typeface="Microsoft JhengHei"/>
                <a:cs typeface="Microsoft JhengHei"/>
              </a:rPr>
              <a:t>學</a:t>
            </a:r>
            <a:r>
              <a:rPr sz="2800" b="1" spc="50" dirty="0">
                <a:solidFill>
                  <a:srgbClr val="8F2718"/>
                </a:solidFill>
                <a:latin typeface="Microsoft JhengHei"/>
                <a:cs typeface="Microsoft JhengHei"/>
              </a:rPr>
              <a:t>校</a:t>
            </a:r>
            <a:r>
              <a:rPr sz="2800" b="1" spc="55" dirty="0">
                <a:solidFill>
                  <a:srgbClr val="8F2718"/>
                </a:solidFill>
                <a:latin typeface="Microsoft JhengHei"/>
                <a:cs typeface="Microsoft JhengHei"/>
              </a:rPr>
              <a:t>課</a:t>
            </a:r>
            <a:r>
              <a:rPr sz="2800" b="1" spc="50" dirty="0">
                <a:solidFill>
                  <a:srgbClr val="8F2718"/>
                </a:solidFill>
                <a:latin typeface="Microsoft JhengHei"/>
                <a:cs typeface="Microsoft JhengHei"/>
              </a:rPr>
              <a:t>程</a:t>
            </a:r>
            <a:r>
              <a:rPr sz="2800" b="1" spc="65" dirty="0">
                <a:solidFill>
                  <a:srgbClr val="8F2718"/>
                </a:solidFill>
                <a:latin typeface="Microsoft JhengHei"/>
                <a:cs typeface="Microsoft JhengHei"/>
              </a:rPr>
              <a:t>架</a:t>
            </a:r>
            <a:r>
              <a:rPr sz="2800" b="1" spc="50" dirty="0">
                <a:solidFill>
                  <a:srgbClr val="8F2718"/>
                </a:solidFill>
                <a:latin typeface="Microsoft JhengHei"/>
                <a:cs typeface="Microsoft JhengHei"/>
              </a:rPr>
              <a:t>構</a:t>
            </a:r>
            <a:r>
              <a:rPr sz="2800" b="1" spc="55" dirty="0">
                <a:solidFill>
                  <a:srgbClr val="8F2718"/>
                </a:solidFill>
                <a:latin typeface="Microsoft JhengHei"/>
                <a:cs typeface="Microsoft JhengHei"/>
              </a:rPr>
              <a:t>改</a:t>
            </a:r>
            <a:r>
              <a:rPr sz="2800" b="1" spc="50" dirty="0">
                <a:solidFill>
                  <a:srgbClr val="8F2718"/>
                </a:solidFill>
                <a:latin typeface="Microsoft JhengHei"/>
                <a:cs typeface="Microsoft JhengHei"/>
              </a:rPr>
              <a:t>變</a:t>
            </a:r>
            <a:r>
              <a:rPr sz="2800" b="1" spc="65" dirty="0">
                <a:solidFill>
                  <a:srgbClr val="8F2718"/>
                </a:solidFill>
                <a:latin typeface="Microsoft JhengHei"/>
                <a:cs typeface="Microsoft JhengHei"/>
              </a:rPr>
              <a:t>，</a:t>
            </a:r>
            <a:r>
              <a:rPr sz="2800" b="1" spc="55" dirty="0">
                <a:solidFill>
                  <a:srgbClr val="8F2718"/>
                </a:solidFill>
                <a:latin typeface="Microsoft JhengHei"/>
                <a:cs typeface="Microsoft JhengHei"/>
              </a:rPr>
              <a:t>強</a:t>
            </a:r>
            <a:r>
              <a:rPr sz="2800" b="1" spc="50" dirty="0">
                <a:solidFill>
                  <a:srgbClr val="8F2718"/>
                </a:solidFill>
                <a:latin typeface="Microsoft JhengHei"/>
                <a:cs typeface="Microsoft JhengHei"/>
              </a:rPr>
              <a:t>調</a:t>
            </a:r>
            <a:r>
              <a:rPr sz="2800" b="1" spc="65" dirty="0">
                <a:solidFill>
                  <a:srgbClr val="8F2718"/>
                </a:solidFill>
                <a:latin typeface="Microsoft JhengHei"/>
                <a:cs typeface="Microsoft JhengHei"/>
              </a:rPr>
              <a:t>素</a:t>
            </a:r>
            <a:r>
              <a:rPr sz="2800" b="1" spc="-5" dirty="0">
                <a:solidFill>
                  <a:srgbClr val="8F2718"/>
                </a:solidFill>
                <a:latin typeface="Microsoft JhengHei"/>
                <a:cs typeface="Microsoft JhengHei"/>
              </a:rPr>
              <a:t>養 </a:t>
            </a:r>
            <a:r>
              <a:rPr sz="2800" b="1" spc="90" dirty="0">
                <a:solidFill>
                  <a:srgbClr val="8F2718"/>
                </a:solidFill>
                <a:latin typeface="Microsoft JhengHei"/>
                <a:cs typeface="Microsoft JhengHei"/>
              </a:rPr>
              <a:t>導向、</a:t>
            </a:r>
            <a:r>
              <a:rPr sz="2800" b="1" spc="100" dirty="0">
                <a:solidFill>
                  <a:srgbClr val="8F2718"/>
                </a:solidFill>
                <a:latin typeface="Microsoft JhengHei"/>
                <a:cs typeface="Microsoft JhengHei"/>
              </a:rPr>
              <a:t>跨</a:t>
            </a:r>
            <a:r>
              <a:rPr sz="2800" b="1" spc="90" dirty="0">
                <a:solidFill>
                  <a:srgbClr val="8F2718"/>
                </a:solidFill>
                <a:latin typeface="Microsoft JhengHei"/>
                <a:cs typeface="Microsoft JhengHei"/>
              </a:rPr>
              <a:t>科/跨領域統整學習</a:t>
            </a:r>
            <a:r>
              <a:rPr sz="2800" b="1" spc="95" dirty="0">
                <a:solidFill>
                  <a:srgbClr val="8F2718"/>
                </a:solidFill>
                <a:latin typeface="Microsoft JhengHei"/>
                <a:cs typeface="Microsoft JhengHei"/>
              </a:rPr>
              <a:t>、</a:t>
            </a:r>
            <a:r>
              <a:rPr sz="2800" b="1" spc="90" dirty="0">
                <a:solidFill>
                  <a:srgbClr val="8F2718"/>
                </a:solidFill>
                <a:latin typeface="Microsoft JhengHei"/>
                <a:cs typeface="Microsoft JhengHei"/>
              </a:rPr>
              <a:t>探究與實作等</a:t>
            </a:r>
            <a:r>
              <a:rPr sz="2800" b="1" spc="95" dirty="0">
                <a:solidFill>
                  <a:srgbClr val="8F2718"/>
                </a:solidFill>
                <a:latin typeface="Microsoft JhengHei"/>
                <a:cs typeface="Microsoft JhengHei"/>
              </a:rPr>
              <a:t>，</a:t>
            </a:r>
            <a:r>
              <a:rPr sz="2800" b="1" spc="90" dirty="0">
                <a:solidFill>
                  <a:srgbClr val="8F2718"/>
                </a:solidFill>
                <a:latin typeface="Microsoft JhengHei"/>
                <a:cs typeface="Microsoft JhengHei"/>
              </a:rPr>
              <a:t>同時也增加</a:t>
            </a:r>
            <a:r>
              <a:rPr sz="2800" b="1" spc="100" dirty="0">
                <a:solidFill>
                  <a:srgbClr val="8F2718"/>
                </a:solidFill>
                <a:latin typeface="Microsoft JhengHei"/>
                <a:cs typeface="Microsoft JhengHei"/>
              </a:rPr>
              <a:t>校</a:t>
            </a:r>
            <a:r>
              <a:rPr sz="2800" b="1" spc="-5" dirty="0">
                <a:solidFill>
                  <a:srgbClr val="8F2718"/>
                </a:solidFill>
                <a:latin typeface="Microsoft JhengHei"/>
                <a:cs typeface="Microsoft JhengHei"/>
              </a:rPr>
              <a:t>訂 </a:t>
            </a:r>
            <a:r>
              <a:rPr sz="2800" b="1" spc="30" dirty="0">
                <a:solidFill>
                  <a:srgbClr val="8F2718"/>
                </a:solidFill>
                <a:latin typeface="Microsoft JhengHei"/>
                <a:cs typeface="Microsoft JhengHei"/>
              </a:rPr>
              <a:t>必修、</a:t>
            </a:r>
            <a:r>
              <a:rPr sz="2800" b="1" spc="40" dirty="0">
                <a:solidFill>
                  <a:srgbClr val="8F2718"/>
                </a:solidFill>
                <a:latin typeface="Microsoft JhengHei"/>
                <a:cs typeface="Microsoft JhengHei"/>
              </a:rPr>
              <a:t>多</a:t>
            </a:r>
            <a:r>
              <a:rPr sz="2800" b="1" spc="30" dirty="0">
                <a:solidFill>
                  <a:srgbClr val="8F2718"/>
                </a:solidFill>
                <a:latin typeface="Microsoft JhengHei"/>
                <a:cs typeface="Microsoft JhengHei"/>
              </a:rPr>
              <a:t>元選修</a:t>
            </a:r>
            <a:r>
              <a:rPr sz="2800" b="1" spc="40" dirty="0">
                <a:solidFill>
                  <a:srgbClr val="8F2718"/>
                </a:solidFill>
                <a:latin typeface="Microsoft JhengHei"/>
                <a:cs typeface="Microsoft JhengHei"/>
              </a:rPr>
              <a:t>等</a:t>
            </a:r>
            <a:r>
              <a:rPr sz="2800" b="1" spc="30" dirty="0">
                <a:solidFill>
                  <a:srgbClr val="8F2718"/>
                </a:solidFill>
                <a:latin typeface="Microsoft JhengHei"/>
                <a:cs typeface="Microsoft JhengHei"/>
              </a:rPr>
              <a:t>類型的</a:t>
            </a:r>
            <a:r>
              <a:rPr sz="2800" b="1" spc="40" dirty="0">
                <a:solidFill>
                  <a:srgbClr val="8F2718"/>
                </a:solidFill>
                <a:latin typeface="Microsoft JhengHei"/>
                <a:cs typeface="Microsoft JhengHei"/>
              </a:rPr>
              <a:t>課</a:t>
            </a:r>
            <a:r>
              <a:rPr sz="2800" b="1" spc="30" dirty="0">
                <a:solidFill>
                  <a:srgbClr val="8F2718"/>
                </a:solidFill>
                <a:latin typeface="Microsoft JhengHei"/>
                <a:cs typeface="Microsoft JhengHei"/>
              </a:rPr>
              <a:t>程</a:t>
            </a:r>
            <a:r>
              <a:rPr sz="2800" b="1" spc="25" dirty="0">
                <a:solidFill>
                  <a:srgbClr val="8F2718"/>
                </a:solidFill>
                <a:latin typeface="Microsoft JhengHei"/>
                <a:cs typeface="Microsoft JhengHei"/>
              </a:rPr>
              <a:t>，</a:t>
            </a:r>
            <a:r>
              <a:rPr sz="2800" b="1" spc="30" dirty="0">
                <a:solidFill>
                  <a:srgbClr val="8F2718"/>
                </a:solidFill>
                <a:latin typeface="Microsoft JhengHei"/>
                <a:cs typeface="Microsoft JhengHei"/>
              </a:rPr>
              <a:t>透</a:t>
            </a:r>
            <a:r>
              <a:rPr sz="2800" b="1" spc="40" dirty="0">
                <a:solidFill>
                  <a:srgbClr val="8F2718"/>
                </a:solidFill>
                <a:latin typeface="Microsoft JhengHei"/>
                <a:cs typeface="Microsoft JhengHei"/>
              </a:rPr>
              <a:t>過</a:t>
            </a:r>
            <a:r>
              <a:rPr sz="2800" b="1" spc="30" dirty="0">
                <a:solidFill>
                  <a:srgbClr val="8F2718"/>
                </a:solidFill>
                <a:latin typeface="Microsoft JhengHei"/>
                <a:cs typeface="Microsoft JhengHei"/>
              </a:rPr>
              <a:t>學習歷</a:t>
            </a:r>
            <a:r>
              <a:rPr sz="2800" b="1" spc="40" dirty="0">
                <a:solidFill>
                  <a:srgbClr val="8F2718"/>
                </a:solidFill>
                <a:latin typeface="Microsoft JhengHei"/>
                <a:cs typeface="Microsoft JhengHei"/>
              </a:rPr>
              <a:t>程</a:t>
            </a:r>
            <a:r>
              <a:rPr sz="2800" b="1" spc="30" dirty="0">
                <a:solidFill>
                  <a:srgbClr val="8F2718"/>
                </a:solidFill>
                <a:latin typeface="Microsoft JhengHei"/>
                <a:cs typeface="Microsoft JhengHei"/>
              </a:rPr>
              <a:t>檔案的</a:t>
            </a:r>
            <a:r>
              <a:rPr sz="2800" b="1" spc="40" dirty="0">
                <a:solidFill>
                  <a:srgbClr val="8F2718"/>
                </a:solidFill>
                <a:latin typeface="Microsoft JhengHei"/>
                <a:cs typeface="Microsoft JhengHei"/>
              </a:rPr>
              <a:t>累</a:t>
            </a:r>
            <a:r>
              <a:rPr sz="2800" b="1" spc="30" dirty="0">
                <a:solidFill>
                  <a:srgbClr val="8F2718"/>
                </a:solidFill>
                <a:latin typeface="Microsoft JhengHei"/>
                <a:cs typeface="Microsoft JhengHei"/>
              </a:rPr>
              <a:t>積</a:t>
            </a:r>
            <a:r>
              <a:rPr sz="2800" b="1" spc="25" dirty="0">
                <a:solidFill>
                  <a:srgbClr val="8F2718"/>
                </a:solidFill>
                <a:latin typeface="Microsoft JhengHei"/>
                <a:cs typeface="Microsoft JhengHei"/>
              </a:rPr>
              <a:t>，</a:t>
            </a:r>
            <a:r>
              <a:rPr sz="2800" b="1" spc="40" dirty="0">
                <a:solidFill>
                  <a:srgbClr val="8F2718"/>
                </a:solidFill>
                <a:latin typeface="Microsoft JhengHei"/>
                <a:cs typeface="Microsoft JhengHei"/>
              </a:rPr>
              <a:t>系統 </a:t>
            </a:r>
            <a:r>
              <a:rPr sz="2800" b="1" spc="30" dirty="0">
                <a:solidFill>
                  <a:srgbClr val="8F2718"/>
                </a:solidFill>
                <a:latin typeface="Microsoft JhengHei"/>
                <a:cs typeface="Microsoft JhengHei"/>
              </a:rPr>
              <a:t>化地逐</a:t>
            </a:r>
            <a:r>
              <a:rPr sz="2800" b="1" spc="40" dirty="0">
                <a:solidFill>
                  <a:srgbClr val="8F2718"/>
                </a:solidFill>
                <a:latin typeface="Microsoft JhengHei"/>
                <a:cs typeface="Microsoft JhengHei"/>
              </a:rPr>
              <a:t>步</a:t>
            </a:r>
            <a:r>
              <a:rPr sz="2800" b="1" spc="30" dirty="0">
                <a:solidFill>
                  <a:srgbClr val="8F2718"/>
                </a:solidFill>
                <a:latin typeface="Microsoft JhengHei"/>
                <a:cs typeface="Microsoft JhengHei"/>
              </a:rPr>
              <a:t>整理學</a:t>
            </a:r>
            <a:r>
              <a:rPr sz="2800" b="1" spc="40" dirty="0">
                <a:solidFill>
                  <a:srgbClr val="8F2718"/>
                </a:solidFill>
                <a:latin typeface="Microsoft JhengHei"/>
                <a:cs typeface="Microsoft JhengHei"/>
              </a:rPr>
              <a:t>習</a:t>
            </a:r>
            <a:r>
              <a:rPr sz="2800" b="1" spc="30" dirty="0">
                <a:solidFill>
                  <a:srgbClr val="8F2718"/>
                </a:solidFill>
                <a:latin typeface="Microsoft JhengHei"/>
                <a:cs typeface="Microsoft JhengHei"/>
              </a:rPr>
              <a:t>成果</a:t>
            </a:r>
            <a:r>
              <a:rPr sz="2800" b="1" spc="25" dirty="0">
                <a:solidFill>
                  <a:srgbClr val="8F2718"/>
                </a:solidFill>
                <a:latin typeface="Microsoft JhengHei"/>
                <a:cs typeface="Microsoft JhengHei"/>
              </a:rPr>
              <a:t>，</a:t>
            </a:r>
            <a:r>
              <a:rPr sz="2800" b="1" spc="40" dirty="0">
                <a:solidFill>
                  <a:srgbClr val="8F2718"/>
                </a:solidFill>
                <a:latin typeface="Microsoft JhengHei"/>
                <a:cs typeface="Microsoft JhengHei"/>
              </a:rPr>
              <a:t>可</a:t>
            </a:r>
            <a:r>
              <a:rPr sz="2800" b="1" spc="30" dirty="0">
                <a:solidFill>
                  <a:srgbClr val="8F2718"/>
                </a:solidFill>
                <a:latin typeface="Microsoft JhengHei"/>
                <a:cs typeface="Microsoft JhengHei"/>
              </a:rPr>
              <a:t>以更全</a:t>
            </a:r>
            <a:r>
              <a:rPr sz="2800" b="1" spc="40" dirty="0">
                <a:solidFill>
                  <a:srgbClr val="8F2718"/>
                </a:solidFill>
                <a:latin typeface="Microsoft JhengHei"/>
                <a:cs typeface="Microsoft JhengHei"/>
              </a:rPr>
              <a:t>面</a:t>
            </a:r>
            <a:r>
              <a:rPr sz="2800" b="1" spc="30" dirty="0">
                <a:solidFill>
                  <a:srgbClr val="8F2718"/>
                </a:solidFill>
                <a:latin typeface="Microsoft JhengHei"/>
                <a:cs typeface="Microsoft JhengHei"/>
              </a:rPr>
              <a:t>的了解</a:t>
            </a:r>
            <a:r>
              <a:rPr sz="2800" b="1" spc="40" dirty="0">
                <a:solidFill>
                  <a:srgbClr val="8F2718"/>
                </a:solidFill>
                <a:latin typeface="Microsoft JhengHei"/>
                <a:cs typeface="Microsoft JhengHei"/>
              </a:rPr>
              <a:t>自</a:t>
            </a:r>
            <a:r>
              <a:rPr sz="2800" b="1" spc="30" dirty="0">
                <a:solidFill>
                  <a:srgbClr val="8F2718"/>
                </a:solidFill>
                <a:latin typeface="Microsoft JhengHei"/>
                <a:cs typeface="Microsoft JhengHei"/>
              </a:rPr>
              <a:t>己在高</a:t>
            </a:r>
            <a:r>
              <a:rPr sz="2800" b="1" spc="40" dirty="0">
                <a:solidFill>
                  <a:srgbClr val="8F2718"/>
                </a:solidFill>
                <a:latin typeface="Microsoft JhengHei"/>
                <a:cs typeface="Microsoft JhengHei"/>
              </a:rPr>
              <a:t>級</a:t>
            </a:r>
            <a:r>
              <a:rPr sz="2800" b="1" spc="30" dirty="0">
                <a:solidFill>
                  <a:srgbClr val="8F2718"/>
                </a:solidFill>
                <a:latin typeface="Microsoft JhengHei"/>
                <a:cs typeface="Microsoft JhengHei"/>
              </a:rPr>
              <a:t>中等</a:t>
            </a:r>
            <a:r>
              <a:rPr sz="2800" b="1" spc="40" dirty="0">
                <a:solidFill>
                  <a:srgbClr val="8F2718"/>
                </a:solidFill>
                <a:latin typeface="Microsoft JhengHei"/>
                <a:cs typeface="Microsoft JhengHei"/>
              </a:rPr>
              <a:t>教</a:t>
            </a:r>
            <a:r>
              <a:rPr sz="2800" b="1" spc="-5" dirty="0">
                <a:solidFill>
                  <a:srgbClr val="8F2718"/>
                </a:solidFill>
                <a:latin typeface="Microsoft JhengHei"/>
                <a:cs typeface="Microsoft JhengHei"/>
              </a:rPr>
              <a:t>育 階段的學習結果。</a:t>
            </a:r>
            <a:endParaRPr sz="2800">
              <a:latin typeface="Microsoft JhengHei"/>
              <a:cs typeface="Microsoft JhengHe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50">
              <a:latin typeface="Times New Roman"/>
              <a:cs typeface="Times New Roman"/>
            </a:endParaRPr>
          </a:p>
          <a:p>
            <a:pPr marL="6694170" marR="1826895" algn="ctr">
              <a:lnSpc>
                <a:spcPct val="130000"/>
              </a:lnSpc>
            </a:pPr>
            <a:r>
              <a:rPr sz="2000" dirty="0">
                <a:latin typeface="Microsoft YaHei"/>
                <a:cs typeface="Microsoft YaHei"/>
              </a:rPr>
              <a:t>由108學年度入學 高級中等學校的學 生開始喔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0366-8AAF-45ED-8C3E-4928B8F408B4}" type="slidenum">
              <a:rPr lang="zh-TW" altLang="en-US" sz="5400" smtClean="0"/>
              <a:pPr/>
              <a:t>4</a:t>
            </a:fld>
            <a:endParaRPr lang="zh-TW" altLang="en-US" sz="540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58" y="6617207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0792"/>
                </a:lnTo>
              </a:path>
            </a:pathLst>
          </a:custGeom>
          <a:ln w="60972">
            <a:solidFill>
              <a:srgbClr val="BF34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66804" y="6617207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0792"/>
                </a:lnTo>
              </a:path>
            </a:pathLst>
          </a:custGeom>
          <a:ln w="60959">
            <a:solidFill>
              <a:srgbClr val="BF34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944" y="908303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521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275588"/>
            <a:ext cx="4249420" cy="5582920"/>
          </a:xfrm>
          <a:custGeom>
            <a:avLst/>
            <a:gdLst/>
            <a:ahLst/>
            <a:cxnLst/>
            <a:rect l="l" t="t" r="r" b="b"/>
            <a:pathLst>
              <a:path w="4249420" h="5582920">
                <a:moveTo>
                  <a:pt x="779525" y="0"/>
                </a:moveTo>
                <a:lnTo>
                  <a:pt x="732482" y="331"/>
                </a:lnTo>
                <a:lnTo>
                  <a:pt x="685589" y="1321"/>
                </a:lnTo>
                <a:lnTo>
                  <a:pt x="638851" y="2967"/>
                </a:lnTo>
                <a:lnTo>
                  <a:pt x="592270" y="5265"/>
                </a:lnTo>
                <a:lnTo>
                  <a:pt x="545851" y="8209"/>
                </a:lnTo>
                <a:lnTo>
                  <a:pt x="499598" y="11796"/>
                </a:lnTo>
                <a:lnTo>
                  <a:pt x="453515" y="16022"/>
                </a:lnTo>
                <a:lnTo>
                  <a:pt x="407606" y="20882"/>
                </a:lnTo>
                <a:lnTo>
                  <a:pt x="361874" y="26373"/>
                </a:lnTo>
                <a:lnTo>
                  <a:pt x="316324" y="32490"/>
                </a:lnTo>
                <a:lnTo>
                  <a:pt x="270960" y="39229"/>
                </a:lnTo>
                <a:lnTo>
                  <a:pt x="225785" y="46585"/>
                </a:lnTo>
                <a:lnTo>
                  <a:pt x="180804" y="54556"/>
                </a:lnTo>
                <a:lnTo>
                  <a:pt x="136020" y="63136"/>
                </a:lnTo>
                <a:lnTo>
                  <a:pt x="91437" y="72321"/>
                </a:lnTo>
                <a:lnTo>
                  <a:pt x="47060" y="82107"/>
                </a:lnTo>
                <a:lnTo>
                  <a:pt x="2892" y="92491"/>
                </a:lnTo>
                <a:lnTo>
                  <a:pt x="0" y="93213"/>
                </a:lnTo>
                <a:lnTo>
                  <a:pt x="0" y="5582412"/>
                </a:lnTo>
                <a:lnTo>
                  <a:pt x="3747678" y="5582412"/>
                </a:lnTo>
                <a:lnTo>
                  <a:pt x="3767809" y="5546853"/>
                </a:lnTo>
                <a:lnTo>
                  <a:pt x="3789942" y="5506609"/>
                </a:lnTo>
                <a:lnTo>
                  <a:pt x="3811606" y="5466043"/>
                </a:lnTo>
                <a:lnTo>
                  <a:pt x="3832798" y="5425159"/>
                </a:lnTo>
                <a:lnTo>
                  <a:pt x="3853513" y="5383962"/>
                </a:lnTo>
                <a:lnTo>
                  <a:pt x="3873747" y="5342456"/>
                </a:lnTo>
                <a:lnTo>
                  <a:pt x="3893497" y="5300644"/>
                </a:lnTo>
                <a:lnTo>
                  <a:pt x="3912758" y="5258532"/>
                </a:lnTo>
                <a:lnTo>
                  <a:pt x="3931527" y="5216123"/>
                </a:lnTo>
                <a:lnTo>
                  <a:pt x="3949800" y="5173421"/>
                </a:lnTo>
                <a:lnTo>
                  <a:pt x="3967572" y="5130431"/>
                </a:lnTo>
                <a:lnTo>
                  <a:pt x="3984840" y="5087156"/>
                </a:lnTo>
                <a:lnTo>
                  <a:pt x="4001600" y="5043601"/>
                </a:lnTo>
                <a:lnTo>
                  <a:pt x="4017848" y="4999771"/>
                </a:lnTo>
                <a:lnTo>
                  <a:pt x="4033580" y="4955668"/>
                </a:lnTo>
                <a:lnTo>
                  <a:pt x="4048792" y="4911298"/>
                </a:lnTo>
                <a:lnTo>
                  <a:pt x="4063480" y="4866665"/>
                </a:lnTo>
                <a:lnTo>
                  <a:pt x="4077640" y="4821772"/>
                </a:lnTo>
                <a:lnTo>
                  <a:pt x="4091269" y="4776625"/>
                </a:lnTo>
                <a:lnTo>
                  <a:pt x="4104361" y="4731226"/>
                </a:lnTo>
                <a:lnTo>
                  <a:pt x="4116914" y="4685580"/>
                </a:lnTo>
                <a:lnTo>
                  <a:pt x="4128924" y="4639692"/>
                </a:lnTo>
                <a:lnTo>
                  <a:pt x="4140386" y="4593566"/>
                </a:lnTo>
                <a:lnTo>
                  <a:pt x="4151297" y="4547205"/>
                </a:lnTo>
                <a:lnTo>
                  <a:pt x="4161652" y="4500615"/>
                </a:lnTo>
                <a:lnTo>
                  <a:pt x="4171448" y="4453798"/>
                </a:lnTo>
                <a:lnTo>
                  <a:pt x="4180681" y="4406760"/>
                </a:lnTo>
                <a:lnTo>
                  <a:pt x="4189347" y="4359504"/>
                </a:lnTo>
                <a:lnTo>
                  <a:pt x="4197441" y="4312034"/>
                </a:lnTo>
                <a:lnTo>
                  <a:pt x="4204961" y="4264356"/>
                </a:lnTo>
                <a:lnTo>
                  <a:pt x="4211901" y="4216472"/>
                </a:lnTo>
                <a:lnTo>
                  <a:pt x="4218259" y="4168388"/>
                </a:lnTo>
                <a:lnTo>
                  <a:pt x="4224030" y="4120107"/>
                </a:lnTo>
                <a:lnTo>
                  <a:pt x="4229210" y="4071633"/>
                </a:lnTo>
                <a:lnTo>
                  <a:pt x="4233795" y="4022971"/>
                </a:lnTo>
                <a:lnTo>
                  <a:pt x="4237782" y="3974124"/>
                </a:lnTo>
                <a:lnTo>
                  <a:pt x="4241166" y="3925098"/>
                </a:lnTo>
                <a:lnTo>
                  <a:pt x="4243944" y="3875896"/>
                </a:lnTo>
                <a:lnTo>
                  <a:pt x="4246111" y="3826522"/>
                </a:lnTo>
                <a:lnTo>
                  <a:pt x="4247664" y="3776980"/>
                </a:lnTo>
                <a:lnTo>
                  <a:pt x="4248599" y="3727276"/>
                </a:lnTo>
                <a:lnTo>
                  <a:pt x="4248911" y="3677412"/>
                </a:lnTo>
                <a:lnTo>
                  <a:pt x="4248599" y="3627547"/>
                </a:lnTo>
                <a:lnTo>
                  <a:pt x="4247664" y="3577843"/>
                </a:lnTo>
                <a:lnTo>
                  <a:pt x="4246111" y="3528301"/>
                </a:lnTo>
                <a:lnTo>
                  <a:pt x="4243944" y="3478927"/>
                </a:lnTo>
                <a:lnTo>
                  <a:pt x="4241166" y="3429725"/>
                </a:lnTo>
                <a:lnTo>
                  <a:pt x="4237782" y="3380699"/>
                </a:lnTo>
                <a:lnTo>
                  <a:pt x="4233795" y="3331852"/>
                </a:lnTo>
                <a:lnTo>
                  <a:pt x="4229210" y="3283190"/>
                </a:lnTo>
                <a:lnTo>
                  <a:pt x="4224030" y="3234716"/>
                </a:lnTo>
                <a:lnTo>
                  <a:pt x="4218259" y="3186435"/>
                </a:lnTo>
                <a:lnTo>
                  <a:pt x="4211901" y="3138351"/>
                </a:lnTo>
                <a:lnTo>
                  <a:pt x="4204961" y="3090467"/>
                </a:lnTo>
                <a:lnTo>
                  <a:pt x="4197441" y="3042789"/>
                </a:lnTo>
                <a:lnTo>
                  <a:pt x="4189347" y="2995319"/>
                </a:lnTo>
                <a:lnTo>
                  <a:pt x="4180681" y="2948063"/>
                </a:lnTo>
                <a:lnTo>
                  <a:pt x="4171448" y="2901025"/>
                </a:lnTo>
                <a:lnTo>
                  <a:pt x="4161652" y="2854208"/>
                </a:lnTo>
                <a:lnTo>
                  <a:pt x="4151297" y="2807618"/>
                </a:lnTo>
                <a:lnTo>
                  <a:pt x="4140386" y="2761257"/>
                </a:lnTo>
                <a:lnTo>
                  <a:pt x="4128924" y="2715131"/>
                </a:lnTo>
                <a:lnTo>
                  <a:pt x="4116914" y="2669243"/>
                </a:lnTo>
                <a:lnTo>
                  <a:pt x="4104361" y="2623597"/>
                </a:lnTo>
                <a:lnTo>
                  <a:pt x="4091269" y="2578198"/>
                </a:lnTo>
                <a:lnTo>
                  <a:pt x="4077640" y="2533051"/>
                </a:lnTo>
                <a:lnTo>
                  <a:pt x="4063480" y="2488158"/>
                </a:lnTo>
                <a:lnTo>
                  <a:pt x="4048792" y="2443525"/>
                </a:lnTo>
                <a:lnTo>
                  <a:pt x="4033580" y="2399155"/>
                </a:lnTo>
                <a:lnTo>
                  <a:pt x="4017848" y="2355052"/>
                </a:lnTo>
                <a:lnTo>
                  <a:pt x="4001600" y="2311222"/>
                </a:lnTo>
                <a:lnTo>
                  <a:pt x="3984840" y="2267667"/>
                </a:lnTo>
                <a:lnTo>
                  <a:pt x="3967572" y="2224392"/>
                </a:lnTo>
                <a:lnTo>
                  <a:pt x="3949800" y="2181402"/>
                </a:lnTo>
                <a:lnTo>
                  <a:pt x="3931527" y="2138700"/>
                </a:lnTo>
                <a:lnTo>
                  <a:pt x="3912758" y="2096291"/>
                </a:lnTo>
                <a:lnTo>
                  <a:pt x="3893497" y="2054179"/>
                </a:lnTo>
                <a:lnTo>
                  <a:pt x="3873747" y="2012367"/>
                </a:lnTo>
                <a:lnTo>
                  <a:pt x="3853513" y="1970861"/>
                </a:lnTo>
                <a:lnTo>
                  <a:pt x="3832798" y="1929664"/>
                </a:lnTo>
                <a:lnTo>
                  <a:pt x="3811606" y="1888780"/>
                </a:lnTo>
                <a:lnTo>
                  <a:pt x="3789942" y="1848214"/>
                </a:lnTo>
                <a:lnTo>
                  <a:pt x="3767809" y="1807970"/>
                </a:lnTo>
                <a:lnTo>
                  <a:pt x="3745210" y="1768052"/>
                </a:lnTo>
                <a:lnTo>
                  <a:pt x="3722151" y="1728464"/>
                </a:lnTo>
                <a:lnTo>
                  <a:pt x="3698635" y="1689210"/>
                </a:lnTo>
                <a:lnTo>
                  <a:pt x="3674666" y="1650295"/>
                </a:lnTo>
                <a:lnTo>
                  <a:pt x="3650248" y="1611722"/>
                </a:lnTo>
                <a:lnTo>
                  <a:pt x="3625384" y="1573497"/>
                </a:lnTo>
                <a:lnTo>
                  <a:pt x="3600080" y="1535622"/>
                </a:lnTo>
                <a:lnTo>
                  <a:pt x="3574337" y="1498102"/>
                </a:lnTo>
                <a:lnTo>
                  <a:pt x="3548162" y="1460942"/>
                </a:lnTo>
                <a:lnTo>
                  <a:pt x="3521557" y="1424145"/>
                </a:lnTo>
                <a:lnTo>
                  <a:pt x="3494526" y="1387716"/>
                </a:lnTo>
                <a:lnTo>
                  <a:pt x="3467074" y="1351658"/>
                </a:lnTo>
                <a:lnTo>
                  <a:pt x="3439204" y="1315977"/>
                </a:lnTo>
                <a:lnTo>
                  <a:pt x="3410921" y="1280676"/>
                </a:lnTo>
                <a:lnTo>
                  <a:pt x="3382227" y="1245759"/>
                </a:lnTo>
                <a:lnTo>
                  <a:pt x="3353128" y="1211231"/>
                </a:lnTo>
                <a:lnTo>
                  <a:pt x="3323627" y="1177095"/>
                </a:lnTo>
                <a:lnTo>
                  <a:pt x="3293728" y="1143357"/>
                </a:lnTo>
                <a:lnTo>
                  <a:pt x="3263435" y="1110019"/>
                </a:lnTo>
                <a:lnTo>
                  <a:pt x="3232751" y="1077086"/>
                </a:lnTo>
                <a:lnTo>
                  <a:pt x="3201682" y="1044563"/>
                </a:lnTo>
                <a:lnTo>
                  <a:pt x="3170230" y="1012454"/>
                </a:lnTo>
                <a:lnTo>
                  <a:pt x="3138399" y="980762"/>
                </a:lnTo>
                <a:lnTo>
                  <a:pt x="3106195" y="949492"/>
                </a:lnTo>
                <a:lnTo>
                  <a:pt x="3073620" y="918648"/>
                </a:lnTo>
                <a:lnTo>
                  <a:pt x="3040678" y="888234"/>
                </a:lnTo>
                <a:lnTo>
                  <a:pt x="3007374" y="858255"/>
                </a:lnTo>
                <a:lnTo>
                  <a:pt x="2973711" y="828714"/>
                </a:lnTo>
                <a:lnTo>
                  <a:pt x="2939693" y="799616"/>
                </a:lnTo>
                <a:lnTo>
                  <a:pt x="2905325" y="770964"/>
                </a:lnTo>
                <a:lnTo>
                  <a:pt x="2870610" y="742764"/>
                </a:lnTo>
                <a:lnTo>
                  <a:pt x="2835551" y="715019"/>
                </a:lnTo>
                <a:lnTo>
                  <a:pt x="2800154" y="687734"/>
                </a:lnTo>
                <a:lnTo>
                  <a:pt x="2764422" y="660912"/>
                </a:lnTo>
                <a:lnTo>
                  <a:pt x="2728358" y="634557"/>
                </a:lnTo>
                <a:lnTo>
                  <a:pt x="2691968" y="608675"/>
                </a:lnTo>
                <a:lnTo>
                  <a:pt x="2655254" y="583269"/>
                </a:lnTo>
                <a:lnTo>
                  <a:pt x="2618221" y="558343"/>
                </a:lnTo>
                <a:lnTo>
                  <a:pt x="2580872" y="533901"/>
                </a:lnTo>
                <a:lnTo>
                  <a:pt x="2543212" y="509948"/>
                </a:lnTo>
                <a:lnTo>
                  <a:pt x="2505244" y="486488"/>
                </a:lnTo>
                <a:lnTo>
                  <a:pt x="2466973" y="463524"/>
                </a:lnTo>
                <a:lnTo>
                  <a:pt x="2428402" y="441062"/>
                </a:lnTo>
                <a:lnTo>
                  <a:pt x="2389536" y="419105"/>
                </a:lnTo>
                <a:lnTo>
                  <a:pt x="2350377" y="397657"/>
                </a:lnTo>
                <a:lnTo>
                  <a:pt x="2310931" y="376723"/>
                </a:lnTo>
                <a:lnTo>
                  <a:pt x="2271201" y="356307"/>
                </a:lnTo>
                <a:lnTo>
                  <a:pt x="2231191" y="336413"/>
                </a:lnTo>
                <a:lnTo>
                  <a:pt x="2190905" y="317045"/>
                </a:lnTo>
                <a:lnTo>
                  <a:pt x="2150346" y="298207"/>
                </a:lnTo>
                <a:lnTo>
                  <a:pt x="2109520" y="279903"/>
                </a:lnTo>
                <a:lnTo>
                  <a:pt x="2068429" y="262139"/>
                </a:lnTo>
                <a:lnTo>
                  <a:pt x="2027078" y="244916"/>
                </a:lnTo>
                <a:lnTo>
                  <a:pt x="1985470" y="228241"/>
                </a:lnTo>
                <a:lnTo>
                  <a:pt x="1943610" y="212117"/>
                </a:lnTo>
                <a:lnTo>
                  <a:pt x="1901502" y="196549"/>
                </a:lnTo>
                <a:lnTo>
                  <a:pt x="1859149" y="181540"/>
                </a:lnTo>
                <a:lnTo>
                  <a:pt x="1816555" y="167094"/>
                </a:lnTo>
                <a:lnTo>
                  <a:pt x="1773725" y="153216"/>
                </a:lnTo>
                <a:lnTo>
                  <a:pt x="1730661" y="139911"/>
                </a:lnTo>
                <a:lnTo>
                  <a:pt x="1687369" y="127181"/>
                </a:lnTo>
                <a:lnTo>
                  <a:pt x="1643852" y="115032"/>
                </a:lnTo>
                <a:lnTo>
                  <a:pt x="1600114" y="103467"/>
                </a:lnTo>
                <a:lnTo>
                  <a:pt x="1556159" y="92491"/>
                </a:lnTo>
                <a:lnTo>
                  <a:pt x="1511991" y="82107"/>
                </a:lnTo>
                <a:lnTo>
                  <a:pt x="1467613" y="72321"/>
                </a:lnTo>
                <a:lnTo>
                  <a:pt x="1423031" y="63136"/>
                </a:lnTo>
                <a:lnTo>
                  <a:pt x="1378247" y="54556"/>
                </a:lnTo>
                <a:lnTo>
                  <a:pt x="1333266" y="46585"/>
                </a:lnTo>
                <a:lnTo>
                  <a:pt x="1288091" y="39229"/>
                </a:lnTo>
                <a:lnTo>
                  <a:pt x="1242726" y="32490"/>
                </a:lnTo>
                <a:lnTo>
                  <a:pt x="1197177" y="26373"/>
                </a:lnTo>
                <a:lnTo>
                  <a:pt x="1151445" y="20882"/>
                </a:lnTo>
                <a:lnTo>
                  <a:pt x="1105536" y="16022"/>
                </a:lnTo>
                <a:lnTo>
                  <a:pt x="1059453" y="11796"/>
                </a:lnTo>
                <a:lnTo>
                  <a:pt x="1013200" y="8209"/>
                </a:lnTo>
                <a:lnTo>
                  <a:pt x="966781" y="5265"/>
                </a:lnTo>
                <a:lnTo>
                  <a:pt x="920200" y="2967"/>
                </a:lnTo>
                <a:lnTo>
                  <a:pt x="873462" y="1321"/>
                </a:lnTo>
                <a:lnTo>
                  <a:pt x="826569" y="331"/>
                </a:lnTo>
                <a:lnTo>
                  <a:pt x="779525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74142" y="154184"/>
            <a:ext cx="45015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000000"/>
                </a:solidFill>
                <a:latin typeface="Microsoft YaHei"/>
                <a:cs typeface="Microsoft YaHei"/>
              </a:rPr>
              <a:t>我是學生，我要做什麼？</a:t>
            </a:r>
            <a:endParaRPr sz="3200">
              <a:latin typeface="Microsoft YaHei"/>
              <a:cs typeface="Microsoft YaHe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05483" y="5327903"/>
            <a:ext cx="1239011" cy="1188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508211" y="5694673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上傳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478023" y="5314187"/>
            <a:ext cx="1239011" cy="11887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781053" y="5680932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Microsoft JhengHei"/>
                <a:cs typeface="Microsoft JhengHei"/>
              </a:rPr>
              <a:t>勾選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95889" y="1696115"/>
            <a:ext cx="8475345" cy="3916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瞭解</a:t>
            </a:r>
            <a:r>
              <a:rPr sz="2800" spc="-5" dirty="0">
                <a:latin typeface="Microsoft JhengHei"/>
                <a:cs typeface="Microsoft JhengHei"/>
              </a:rPr>
              <a:t>學習歷程檔案對自己的重要性。</a:t>
            </a:r>
            <a:endParaRPr sz="2800">
              <a:latin typeface="Microsoft JhengHei"/>
              <a:cs typeface="Microsoft JhengHei"/>
            </a:endParaRPr>
          </a:p>
          <a:p>
            <a:pPr>
              <a:lnSpc>
                <a:spcPct val="100000"/>
              </a:lnSpc>
              <a:buFont typeface="Wingdings"/>
              <a:buChar char=""/>
            </a:pPr>
            <a:endParaRPr sz="3450">
              <a:latin typeface="Times New Roman"/>
              <a:cs typeface="Times New Roman"/>
            </a:endParaRPr>
          </a:p>
          <a:p>
            <a:pPr marL="1076325" lvl="1" indent="-457834">
              <a:lnSpc>
                <a:spcPct val="100000"/>
              </a:lnSpc>
              <a:buFont typeface="Wingdings"/>
              <a:buChar char=""/>
              <a:tabLst>
                <a:tab pos="1076325" algn="l"/>
                <a:tab pos="1076960" algn="l"/>
              </a:tabLst>
            </a:pPr>
            <a:r>
              <a:rPr sz="2800" b="1" u="heavy" spc="-5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Microsoft JhengHei"/>
                <a:cs typeface="Microsoft JhengHei"/>
              </a:rPr>
              <a:t>學會</a:t>
            </a:r>
            <a:r>
              <a:rPr sz="2800" spc="-5" dirty="0">
                <a:solidFill>
                  <a:srgbClr val="0070C0"/>
                </a:solidFill>
                <a:latin typeface="Microsoft JhengHei"/>
                <a:cs typeface="Microsoft JhengHei"/>
              </a:rPr>
              <a:t>學習歷程學校平臺之相關操作。</a:t>
            </a:r>
            <a:endParaRPr sz="2800">
              <a:latin typeface="Microsoft JhengHei"/>
              <a:cs typeface="Microsoft JhengHei"/>
            </a:endParaRPr>
          </a:p>
          <a:p>
            <a:pPr marL="1353820" marR="5080" lvl="2" indent="-457200">
              <a:lnSpc>
                <a:spcPct val="150000"/>
              </a:lnSpc>
              <a:spcBef>
                <a:spcPts val="2495"/>
              </a:spcBef>
              <a:buFont typeface="Wingdings"/>
              <a:buChar char=""/>
              <a:tabLst>
                <a:tab pos="1353820" algn="l"/>
                <a:tab pos="1354455" algn="l"/>
              </a:tabLst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參與</a:t>
            </a:r>
            <a:r>
              <a:rPr sz="2800" spc="-5" dirty="0">
                <a:latin typeface="Microsoft JhengHei"/>
                <a:cs typeface="Microsoft JhengHei"/>
              </a:rPr>
              <a:t>各</a:t>
            </a:r>
            <a:r>
              <a:rPr sz="2800" spc="5" dirty="0">
                <a:latin typeface="Microsoft JhengHei"/>
                <a:cs typeface="Microsoft JhengHei"/>
              </a:rPr>
              <a:t>項</a:t>
            </a:r>
            <a:r>
              <a:rPr sz="2800" spc="-5" dirty="0">
                <a:latin typeface="Microsoft JhengHei"/>
                <a:cs typeface="Microsoft JhengHei"/>
              </a:rPr>
              <a:t>學習活</a:t>
            </a:r>
            <a:r>
              <a:rPr sz="2800" spc="5" dirty="0">
                <a:latin typeface="Microsoft JhengHei"/>
                <a:cs typeface="Microsoft JhengHei"/>
              </a:rPr>
              <a:t>動</a:t>
            </a:r>
            <a:r>
              <a:rPr sz="2800" spc="-5" dirty="0">
                <a:latin typeface="Microsoft JhengHei"/>
                <a:cs typeface="Microsoft JhengHei"/>
              </a:rPr>
              <a:t>，積極</a:t>
            </a:r>
            <a:r>
              <a:rPr sz="2800" b="1" spc="5" dirty="0">
                <a:solidFill>
                  <a:srgbClr val="E46C0A"/>
                </a:solidFill>
                <a:latin typeface="Microsoft JhengHei"/>
                <a:cs typeface="Microsoft JhengHei"/>
              </a:rPr>
              <a:t>探</a:t>
            </a:r>
            <a:r>
              <a:rPr sz="2800" b="1" spc="-5" dirty="0">
                <a:solidFill>
                  <a:srgbClr val="E46C0A"/>
                </a:solidFill>
                <a:latin typeface="Microsoft JhengHei"/>
                <a:cs typeface="Microsoft JhengHei"/>
              </a:rPr>
              <a:t>索</a:t>
            </a:r>
            <a:r>
              <a:rPr sz="2800" spc="-5" dirty="0">
                <a:latin typeface="Microsoft JhengHei"/>
                <a:cs typeface="Microsoft JhengHei"/>
              </a:rPr>
              <a:t>出自</a:t>
            </a:r>
            <a:r>
              <a:rPr sz="2800" spc="5" dirty="0">
                <a:latin typeface="Microsoft JhengHei"/>
                <a:cs typeface="Microsoft JhengHei"/>
              </a:rPr>
              <a:t>己</a:t>
            </a:r>
            <a:r>
              <a:rPr sz="2800" spc="-5" dirty="0">
                <a:latin typeface="Microsoft JhengHei"/>
                <a:cs typeface="Microsoft JhengHei"/>
              </a:rPr>
              <a:t>的興趣， </a:t>
            </a:r>
            <a:r>
              <a:rPr sz="2800" b="1" spc="-5" dirty="0">
                <a:solidFill>
                  <a:srgbClr val="E46C0A"/>
                </a:solidFill>
                <a:latin typeface="Microsoft JhengHei"/>
                <a:cs typeface="Microsoft JhengHei"/>
              </a:rPr>
              <a:t>並找到</a:t>
            </a:r>
            <a:r>
              <a:rPr sz="2800" spc="5" dirty="0">
                <a:latin typeface="Microsoft JhengHei"/>
                <a:cs typeface="Microsoft JhengHei"/>
              </a:rPr>
              <a:t>生</a:t>
            </a:r>
            <a:r>
              <a:rPr sz="2800" spc="-5" dirty="0">
                <a:latin typeface="Microsoft JhengHei"/>
                <a:cs typeface="Microsoft JhengHei"/>
              </a:rPr>
              <a:t>涯定向</a:t>
            </a:r>
            <a:r>
              <a:rPr sz="2800" spc="5" dirty="0">
                <a:latin typeface="Microsoft JhengHei"/>
                <a:cs typeface="Microsoft JhengHei"/>
              </a:rPr>
              <a:t>，</a:t>
            </a:r>
            <a:r>
              <a:rPr sz="2800" spc="-5" dirty="0">
                <a:latin typeface="Microsoft JhengHei"/>
                <a:cs typeface="Microsoft JhengHei"/>
              </a:rPr>
              <a:t>逐步累</a:t>
            </a:r>
            <a:r>
              <a:rPr sz="2800" spc="5" dirty="0">
                <a:latin typeface="Microsoft JhengHei"/>
                <a:cs typeface="Microsoft JhengHei"/>
              </a:rPr>
              <a:t>積</a:t>
            </a:r>
            <a:r>
              <a:rPr sz="2800" spc="-5" dirty="0">
                <a:latin typeface="Microsoft JhengHei"/>
                <a:cs typeface="Microsoft JhengHei"/>
              </a:rPr>
              <a:t>自己的</a:t>
            </a:r>
            <a:r>
              <a:rPr sz="2800" spc="5" dirty="0">
                <a:latin typeface="Microsoft JhengHei"/>
                <a:cs typeface="Microsoft JhengHei"/>
              </a:rPr>
              <a:t>學</a:t>
            </a:r>
            <a:r>
              <a:rPr sz="2800" spc="-5" dirty="0">
                <a:latin typeface="Microsoft JhengHei"/>
                <a:cs typeface="Microsoft JhengHei"/>
              </a:rPr>
              <a:t>習經歷。</a:t>
            </a:r>
            <a:endParaRPr sz="2800">
              <a:latin typeface="Microsoft JhengHei"/>
              <a:cs typeface="Microsoft JhengHei"/>
            </a:endParaRPr>
          </a:p>
          <a:p>
            <a:pPr lvl="2">
              <a:lnSpc>
                <a:spcPct val="100000"/>
              </a:lnSpc>
              <a:spcBef>
                <a:spcPts val="45"/>
              </a:spcBef>
              <a:buFont typeface="Wingdings"/>
              <a:buChar char=""/>
            </a:pPr>
            <a:endParaRPr sz="3450">
              <a:latin typeface="Times New Roman"/>
              <a:cs typeface="Times New Roman"/>
            </a:endParaRPr>
          </a:p>
          <a:p>
            <a:pPr marL="1503045" lvl="3" indent="-457834">
              <a:lnSpc>
                <a:spcPct val="100000"/>
              </a:lnSpc>
              <a:buFont typeface="Wingdings"/>
              <a:buChar char=""/>
              <a:tabLst>
                <a:tab pos="1502410" algn="l"/>
                <a:tab pos="1503045" algn="l"/>
              </a:tabLst>
            </a:pPr>
            <a:r>
              <a:rPr sz="2800" b="1" u="heavy" spc="-5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Microsoft JhengHei"/>
                <a:cs typeface="Microsoft JhengHei"/>
              </a:rPr>
              <a:t>配合</a:t>
            </a:r>
            <a:r>
              <a:rPr sz="2800" spc="-5" dirty="0">
                <a:solidFill>
                  <a:srgbClr val="0070C0"/>
                </a:solidFill>
                <a:latin typeface="Microsoft JhengHei"/>
                <a:cs typeface="Microsoft JhengHei"/>
              </a:rPr>
              <a:t>學校規劃之時程，</a:t>
            </a:r>
            <a:r>
              <a:rPr sz="2800" b="1" spc="-5" dirty="0">
                <a:solidFill>
                  <a:srgbClr val="C00000"/>
                </a:solidFill>
                <a:latin typeface="Microsoft JhengHei"/>
                <a:cs typeface="Microsoft JhengHei"/>
              </a:rPr>
              <a:t>上傳</a:t>
            </a:r>
            <a:r>
              <a:rPr sz="2800" spc="-5" dirty="0">
                <a:solidFill>
                  <a:srgbClr val="0070C0"/>
                </a:solidFill>
                <a:latin typeface="Microsoft JhengHei"/>
                <a:cs typeface="Microsoft JhengHei"/>
              </a:rPr>
              <a:t>和</a:t>
            </a:r>
            <a:r>
              <a:rPr sz="2800" b="1" spc="-5" dirty="0">
                <a:solidFill>
                  <a:srgbClr val="C00000"/>
                </a:solidFill>
                <a:latin typeface="Microsoft JhengHei"/>
                <a:cs typeface="Microsoft JhengHei"/>
              </a:rPr>
              <a:t>勾選</a:t>
            </a:r>
            <a:r>
              <a:rPr sz="2800" spc="5" dirty="0">
                <a:solidFill>
                  <a:srgbClr val="0070C0"/>
                </a:solidFill>
                <a:latin typeface="Microsoft JhengHei"/>
                <a:cs typeface="Microsoft JhengHei"/>
              </a:rPr>
              <a:t>自己</a:t>
            </a:r>
            <a:endParaRPr sz="2800">
              <a:latin typeface="Microsoft JhengHei"/>
              <a:cs typeface="Microsoft JhengHe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86229" y="5800282"/>
            <a:ext cx="46418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70C0"/>
                </a:solidFill>
                <a:latin typeface="Microsoft JhengHei"/>
                <a:cs typeface="Microsoft JhengHei"/>
              </a:rPr>
              <a:t>的課程學習成果及多元表現。</a:t>
            </a:r>
            <a:endParaRPr sz="2800">
              <a:latin typeface="Microsoft JhengHei"/>
              <a:cs typeface="Microsoft JhengHe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522475" y="2545079"/>
            <a:ext cx="2311907" cy="26045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3068" y="1188720"/>
            <a:ext cx="2311907" cy="25877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0366-8AAF-45ED-8C3E-4928B8F408B4}" type="slidenum">
              <a:rPr lang="zh-TW" altLang="en-US" sz="5400" smtClean="0"/>
              <a:pPr/>
              <a:t>5</a:t>
            </a:fld>
            <a:endParaRPr lang="zh-TW" altLang="en-US" sz="5400"/>
          </a:p>
        </p:txBody>
      </p:sp>
      <p:cxnSp>
        <p:nvCxnSpPr>
          <p:cNvPr id="6" name="直線接點 5"/>
          <p:cNvCxnSpPr/>
          <p:nvPr/>
        </p:nvCxnSpPr>
        <p:spPr>
          <a:xfrm>
            <a:off x="4007768" y="2204864"/>
            <a:ext cx="572031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4511824" y="3140968"/>
            <a:ext cx="572031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4799856" y="4005064"/>
            <a:ext cx="696694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4943872" y="4653136"/>
            <a:ext cx="682293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4943872" y="5680932"/>
            <a:ext cx="6264696" cy="1374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 flipV="1">
            <a:off x="4943872" y="6252402"/>
            <a:ext cx="4680520" cy="1584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58" y="6617207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0792"/>
                </a:lnTo>
              </a:path>
            </a:pathLst>
          </a:custGeom>
          <a:ln w="60972">
            <a:solidFill>
              <a:srgbClr val="BF34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66804" y="6617207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0792"/>
                </a:lnTo>
              </a:path>
            </a:pathLst>
          </a:custGeom>
          <a:ln w="60959">
            <a:solidFill>
              <a:srgbClr val="BF34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944" y="908303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521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275588"/>
            <a:ext cx="4249420" cy="5582920"/>
          </a:xfrm>
          <a:custGeom>
            <a:avLst/>
            <a:gdLst/>
            <a:ahLst/>
            <a:cxnLst/>
            <a:rect l="l" t="t" r="r" b="b"/>
            <a:pathLst>
              <a:path w="4249420" h="5582920">
                <a:moveTo>
                  <a:pt x="779525" y="0"/>
                </a:moveTo>
                <a:lnTo>
                  <a:pt x="732482" y="331"/>
                </a:lnTo>
                <a:lnTo>
                  <a:pt x="685589" y="1321"/>
                </a:lnTo>
                <a:lnTo>
                  <a:pt x="638851" y="2967"/>
                </a:lnTo>
                <a:lnTo>
                  <a:pt x="592270" y="5265"/>
                </a:lnTo>
                <a:lnTo>
                  <a:pt x="545851" y="8209"/>
                </a:lnTo>
                <a:lnTo>
                  <a:pt x="499598" y="11796"/>
                </a:lnTo>
                <a:lnTo>
                  <a:pt x="453515" y="16022"/>
                </a:lnTo>
                <a:lnTo>
                  <a:pt x="407606" y="20882"/>
                </a:lnTo>
                <a:lnTo>
                  <a:pt x="361874" y="26373"/>
                </a:lnTo>
                <a:lnTo>
                  <a:pt x="316324" y="32490"/>
                </a:lnTo>
                <a:lnTo>
                  <a:pt x="270960" y="39229"/>
                </a:lnTo>
                <a:lnTo>
                  <a:pt x="225785" y="46585"/>
                </a:lnTo>
                <a:lnTo>
                  <a:pt x="180804" y="54556"/>
                </a:lnTo>
                <a:lnTo>
                  <a:pt x="136020" y="63136"/>
                </a:lnTo>
                <a:lnTo>
                  <a:pt x="91437" y="72321"/>
                </a:lnTo>
                <a:lnTo>
                  <a:pt x="47060" y="82107"/>
                </a:lnTo>
                <a:lnTo>
                  <a:pt x="2892" y="92491"/>
                </a:lnTo>
                <a:lnTo>
                  <a:pt x="0" y="93213"/>
                </a:lnTo>
                <a:lnTo>
                  <a:pt x="0" y="5582412"/>
                </a:lnTo>
                <a:lnTo>
                  <a:pt x="3747678" y="5582412"/>
                </a:lnTo>
                <a:lnTo>
                  <a:pt x="3767809" y="5546853"/>
                </a:lnTo>
                <a:lnTo>
                  <a:pt x="3789942" y="5506609"/>
                </a:lnTo>
                <a:lnTo>
                  <a:pt x="3811606" y="5466043"/>
                </a:lnTo>
                <a:lnTo>
                  <a:pt x="3832798" y="5425159"/>
                </a:lnTo>
                <a:lnTo>
                  <a:pt x="3853513" y="5383962"/>
                </a:lnTo>
                <a:lnTo>
                  <a:pt x="3873747" y="5342456"/>
                </a:lnTo>
                <a:lnTo>
                  <a:pt x="3893497" y="5300644"/>
                </a:lnTo>
                <a:lnTo>
                  <a:pt x="3912758" y="5258532"/>
                </a:lnTo>
                <a:lnTo>
                  <a:pt x="3931527" y="5216123"/>
                </a:lnTo>
                <a:lnTo>
                  <a:pt x="3949800" y="5173421"/>
                </a:lnTo>
                <a:lnTo>
                  <a:pt x="3967572" y="5130431"/>
                </a:lnTo>
                <a:lnTo>
                  <a:pt x="3984840" y="5087156"/>
                </a:lnTo>
                <a:lnTo>
                  <a:pt x="4001600" y="5043601"/>
                </a:lnTo>
                <a:lnTo>
                  <a:pt x="4017848" y="4999771"/>
                </a:lnTo>
                <a:lnTo>
                  <a:pt x="4033580" y="4955668"/>
                </a:lnTo>
                <a:lnTo>
                  <a:pt x="4048792" y="4911298"/>
                </a:lnTo>
                <a:lnTo>
                  <a:pt x="4063480" y="4866665"/>
                </a:lnTo>
                <a:lnTo>
                  <a:pt x="4077640" y="4821772"/>
                </a:lnTo>
                <a:lnTo>
                  <a:pt x="4091269" y="4776625"/>
                </a:lnTo>
                <a:lnTo>
                  <a:pt x="4104361" y="4731226"/>
                </a:lnTo>
                <a:lnTo>
                  <a:pt x="4116914" y="4685580"/>
                </a:lnTo>
                <a:lnTo>
                  <a:pt x="4128924" y="4639692"/>
                </a:lnTo>
                <a:lnTo>
                  <a:pt x="4140386" y="4593566"/>
                </a:lnTo>
                <a:lnTo>
                  <a:pt x="4151297" y="4547205"/>
                </a:lnTo>
                <a:lnTo>
                  <a:pt x="4161652" y="4500615"/>
                </a:lnTo>
                <a:lnTo>
                  <a:pt x="4171448" y="4453798"/>
                </a:lnTo>
                <a:lnTo>
                  <a:pt x="4180681" y="4406760"/>
                </a:lnTo>
                <a:lnTo>
                  <a:pt x="4189347" y="4359504"/>
                </a:lnTo>
                <a:lnTo>
                  <a:pt x="4197441" y="4312034"/>
                </a:lnTo>
                <a:lnTo>
                  <a:pt x="4204961" y="4264356"/>
                </a:lnTo>
                <a:lnTo>
                  <a:pt x="4211901" y="4216472"/>
                </a:lnTo>
                <a:lnTo>
                  <a:pt x="4218259" y="4168388"/>
                </a:lnTo>
                <a:lnTo>
                  <a:pt x="4224030" y="4120107"/>
                </a:lnTo>
                <a:lnTo>
                  <a:pt x="4229210" y="4071633"/>
                </a:lnTo>
                <a:lnTo>
                  <a:pt x="4233795" y="4022971"/>
                </a:lnTo>
                <a:lnTo>
                  <a:pt x="4237782" y="3974124"/>
                </a:lnTo>
                <a:lnTo>
                  <a:pt x="4241166" y="3925098"/>
                </a:lnTo>
                <a:lnTo>
                  <a:pt x="4243944" y="3875896"/>
                </a:lnTo>
                <a:lnTo>
                  <a:pt x="4246111" y="3826522"/>
                </a:lnTo>
                <a:lnTo>
                  <a:pt x="4247664" y="3776980"/>
                </a:lnTo>
                <a:lnTo>
                  <a:pt x="4248599" y="3727276"/>
                </a:lnTo>
                <a:lnTo>
                  <a:pt x="4248911" y="3677412"/>
                </a:lnTo>
                <a:lnTo>
                  <a:pt x="4248599" y="3627547"/>
                </a:lnTo>
                <a:lnTo>
                  <a:pt x="4247664" y="3577843"/>
                </a:lnTo>
                <a:lnTo>
                  <a:pt x="4246111" y="3528301"/>
                </a:lnTo>
                <a:lnTo>
                  <a:pt x="4243944" y="3478927"/>
                </a:lnTo>
                <a:lnTo>
                  <a:pt x="4241166" y="3429725"/>
                </a:lnTo>
                <a:lnTo>
                  <a:pt x="4237782" y="3380699"/>
                </a:lnTo>
                <a:lnTo>
                  <a:pt x="4233795" y="3331852"/>
                </a:lnTo>
                <a:lnTo>
                  <a:pt x="4229210" y="3283190"/>
                </a:lnTo>
                <a:lnTo>
                  <a:pt x="4224030" y="3234716"/>
                </a:lnTo>
                <a:lnTo>
                  <a:pt x="4218259" y="3186435"/>
                </a:lnTo>
                <a:lnTo>
                  <a:pt x="4211901" y="3138351"/>
                </a:lnTo>
                <a:lnTo>
                  <a:pt x="4204961" y="3090467"/>
                </a:lnTo>
                <a:lnTo>
                  <a:pt x="4197441" y="3042789"/>
                </a:lnTo>
                <a:lnTo>
                  <a:pt x="4189347" y="2995319"/>
                </a:lnTo>
                <a:lnTo>
                  <a:pt x="4180681" y="2948063"/>
                </a:lnTo>
                <a:lnTo>
                  <a:pt x="4171448" y="2901025"/>
                </a:lnTo>
                <a:lnTo>
                  <a:pt x="4161652" y="2854208"/>
                </a:lnTo>
                <a:lnTo>
                  <a:pt x="4151297" y="2807618"/>
                </a:lnTo>
                <a:lnTo>
                  <a:pt x="4140386" y="2761257"/>
                </a:lnTo>
                <a:lnTo>
                  <a:pt x="4128924" y="2715131"/>
                </a:lnTo>
                <a:lnTo>
                  <a:pt x="4116914" y="2669243"/>
                </a:lnTo>
                <a:lnTo>
                  <a:pt x="4104361" y="2623597"/>
                </a:lnTo>
                <a:lnTo>
                  <a:pt x="4091269" y="2578198"/>
                </a:lnTo>
                <a:lnTo>
                  <a:pt x="4077640" y="2533051"/>
                </a:lnTo>
                <a:lnTo>
                  <a:pt x="4063480" y="2488158"/>
                </a:lnTo>
                <a:lnTo>
                  <a:pt x="4048792" y="2443525"/>
                </a:lnTo>
                <a:lnTo>
                  <a:pt x="4033580" y="2399155"/>
                </a:lnTo>
                <a:lnTo>
                  <a:pt x="4017848" y="2355052"/>
                </a:lnTo>
                <a:lnTo>
                  <a:pt x="4001600" y="2311222"/>
                </a:lnTo>
                <a:lnTo>
                  <a:pt x="3984840" y="2267667"/>
                </a:lnTo>
                <a:lnTo>
                  <a:pt x="3967572" y="2224392"/>
                </a:lnTo>
                <a:lnTo>
                  <a:pt x="3949800" y="2181402"/>
                </a:lnTo>
                <a:lnTo>
                  <a:pt x="3931527" y="2138700"/>
                </a:lnTo>
                <a:lnTo>
                  <a:pt x="3912758" y="2096291"/>
                </a:lnTo>
                <a:lnTo>
                  <a:pt x="3893497" y="2054179"/>
                </a:lnTo>
                <a:lnTo>
                  <a:pt x="3873747" y="2012367"/>
                </a:lnTo>
                <a:lnTo>
                  <a:pt x="3853513" y="1970861"/>
                </a:lnTo>
                <a:lnTo>
                  <a:pt x="3832798" y="1929664"/>
                </a:lnTo>
                <a:lnTo>
                  <a:pt x="3811606" y="1888780"/>
                </a:lnTo>
                <a:lnTo>
                  <a:pt x="3789942" y="1848214"/>
                </a:lnTo>
                <a:lnTo>
                  <a:pt x="3767809" y="1807970"/>
                </a:lnTo>
                <a:lnTo>
                  <a:pt x="3745210" y="1768052"/>
                </a:lnTo>
                <a:lnTo>
                  <a:pt x="3722151" y="1728464"/>
                </a:lnTo>
                <a:lnTo>
                  <a:pt x="3698635" y="1689210"/>
                </a:lnTo>
                <a:lnTo>
                  <a:pt x="3674666" y="1650295"/>
                </a:lnTo>
                <a:lnTo>
                  <a:pt x="3650248" y="1611722"/>
                </a:lnTo>
                <a:lnTo>
                  <a:pt x="3625384" y="1573497"/>
                </a:lnTo>
                <a:lnTo>
                  <a:pt x="3600080" y="1535622"/>
                </a:lnTo>
                <a:lnTo>
                  <a:pt x="3574337" y="1498102"/>
                </a:lnTo>
                <a:lnTo>
                  <a:pt x="3548162" y="1460942"/>
                </a:lnTo>
                <a:lnTo>
                  <a:pt x="3521557" y="1424145"/>
                </a:lnTo>
                <a:lnTo>
                  <a:pt x="3494526" y="1387716"/>
                </a:lnTo>
                <a:lnTo>
                  <a:pt x="3467074" y="1351658"/>
                </a:lnTo>
                <a:lnTo>
                  <a:pt x="3439204" y="1315977"/>
                </a:lnTo>
                <a:lnTo>
                  <a:pt x="3410921" y="1280676"/>
                </a:lnTo>
                <a:lnTo>
                  <a:pt x="3382227" y="1245759"/>
                </a:lnTo>
                <a:lnTo>
                  <a:pt x="3353128" y="1211231"/>
                </a:lnTo>
                <a:lnTo>
                  <a:pt x="3323627" y="1177095"/>
                </a:lnTo>
                <a:lnTo>
                  <a:pt x="3293728" y="1143357"/>
                </a:lnTo>
                <a:lnTo>
                  <a:pt x="3263435" y="1110019"/>
                </a:lnTo>
                <a:lnTo>
                  <a:pt x="3232751" y="1077086"/>
                </a:lnTo>
                <a:lnTo>
                  <a:pt x="3201682" y="1044563"/>
                </a:lnTo>
                <a:lnTo>
                  <a:pt x="3170230" y="1012454"/>
                </a:lnTo>
                <a:lnTo>
                  <a:pt x="3138399" y="980762"/>
                </a:lnTo>
                <a:lnTo>
                  <a:pt x="3106195" y="949492"/>
                </a:lnTo>
                <a:lnTo>
                  <a:pt x="3073620" y="918648"/>
                </a:lnTo>
                <a:lnTo>
                  <a:pt x="3040678" y="888234"/>
                </a:lnTo>
                <a:lnTo>
                  <a:pt x="3007374" y="858255"/>
                </a:lnTo>
                <a:lnTo>
                  <a:pt x="2973711" y="828714"/>
                </a:lnTo>
                <a:lnTo>
                  <a:pt x="2939693" y="799616"/>
                </a:lnTo>
                <a:lnTo>
                  <a:pt x="2905325" y="770964"/>
                </a:lnTo>
                <a:lnTo>
                  <a:pt x="2870610" y="742764"/>
                </a:lnTo>
                <a:lnTo>
                  <a:pt x="2835551" y="715019"/>
                </a:lnTo>
                <a:lnTo>
                  <a:pt x="2800154" y="687734"/>
                </a:lnTo>
                <a:lnTo>
                  <a:pt x="2764422" y="660912"/>
                </a:lnTo>
                <a:lnTo>
                  <a:pt x="2728358" y="634557"/>
                </a:lnTo>
                <a:lnTo>
                  <a:pt x="2691968" y="608675"/>
                </a:lnTo>
                <a:lnTo>
                  <a:pt x="2655254" y="583269"/>
                </a:lnTo>
                <a:lnTo>
                  <a:pt x="2618221" y="558343"/>
                </a:lnTo>
                <a:lnTo>
                  <a:pt x="2580872" y="533901"/>
                </a:lnTo>
                <a:lnTo>
                  <a:pt x="2543212" y="509948"/>
                </a:lnTo>
                <a:lnTo>
                  <a:pt x="2505244" y="486488"/>
                </a:lnTo>
                <a:lnTo>
                  <a:pt x="2466973" y="463524"/>
                </a:lnTo>
                <a:lnTo>
                  <a:pt x="2428402" y="441062"/>
                </a:lnTo>
                <a:lnTo>
                  <a:pt x="2389536" y="419105"/>
                </a:lnTo>
                <a:lnTo>
                  <a:pt x="2350377" y="397657"/>
                </a:lnTo>
                <a:lnTo>
                  <a:pt x="2310931" y="376723"/>
                </a:lnTo>
                <a:lnTo>
                  <a:pt x="2271201" y="356307"/>
                </a:lnTo>
                <a:lnTo>
                  <a:pt x="2231191" y="336413"/>
                </a:lnTo>
                <a:lnTo>
                  <a:pt x="2190905" y="317045"/>
                </a:lnTo>
                <a:lnTo>
                  <a:pt x="2150346" y="298207"/>
                </a:lnTo>
                <a:lnTo>
                  <a:pt x="2109520" y="279903"/>
                </a:lnTo>
                <a:lnTo>
                  <a:pt x="2068429" y="262139"/>
                </a:lnTo>
                <a:lnTo>
                  <a:pt x="2027078" y="244916"/>
                </a:lnTo>
                <a:lnTo>
                  <a:pt x="1985470" y="228241"/>
                </a:lnTo>
                <a:lnTo>
                  <a:pt x="1943610" y="212117"/>
                </a:lnTo>
                <a:lnTo>
                  <a:pt x="1901502" y="196549"/>
                </a:lnTo>
                <a:lnTo>
                  <a:pt x="1859149" y="181540"/>
                </a:lnTo>
                <a:lnTo>
                  <a:pt x="1816555" y="167094"/>
                </a:lnTo>
                <a:lnTo>
                  <a:pt x="1773725" y="153216"/>
                </a:lnTo>
                <a:lnTo>
                  <a:pt x="1730661" y="139911"/>
                </a:lnTo>
                <a:lnTo>
                  <a:pt x="1687369" y="127181"/>
                </a:lnTo>
                <a:lnTo>
                  <a:pt x="1643852" y="115032"/>
                </a:lnTo>
                <a:lnTo>
                  <a:pt x="1600114" y="103467"/>
                </a:lnTo>
                <a:lnTo>
                  <a:pt x="1556159" y="92491"/>
                </a:lnTo>
                <a:lnTo>
                  <a:pt x="1511991" y="82107"/>
                </a:lnTo>
                <a:lnTo>
                  <a:pt x="1467613" y="72321"/>
                </a:lnTo>
                <a:lnTo>
                  <a:pt x="1423031" y="63136"/>
                </a:lnTo>
                <a:lnTo>
                  <a:pt x="1378247" y="54556"/>
                </a:lnTo>
                <a:lnTo>
                  <a:pt x="1333266" y="46585"/>
                </a:lnTo>
                <a:lnTo>
                  <a:pt x="1288091" y="39229"/>
                </a:lnTo>
                <a:lnTo>
                  <a:pt x="1242726" y="32490"/>
                </a:lnTo>
                <a:lnTo>
                  <a:pt x="1197177" y="26373"/>
                </a:lnTo>
                <a:lnTo>
                  <a:pt x="1151445" y="20882"/>
                </a:lnTo>
                <a:lnTo>
                  <a:pt x="1105536" y="16022"/>
                </a:lnTo>
                <a:lnTo>
                  <a:pt x="1059453" y="11796"/>
                </a:lnTo>
                <a:lnTo>
                  <a:pt x="1013200" y="8209"/>
                </a:lnTo>
                <a:lnTo>
                  <a:pt x="966781" y="5265"/>
                </a:lnTo>
                <a:lnTo>
                  <a:pt x="920200" y="2967"/>
                </a:lnTo>
                <a:lnTo>
                  <a:pt x="873462" y="1321"/>
                </a:lnTo>
                <a:lnTo>
                  <a:pt x="826569" y="331"/>
                </a:lnTo>
                <a:lnTo>
                  <a:pt x="779525" y="0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74142" y="154184"/>
            <a:ext cx="53136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000000"/>
                </a:solidFill>
                <a:latin typeface="Microsoft YaHei"/>
                <a:cs typeface="Microsoft YaHei"/>
              </a:rPr>
              <a:t>我是學生家長，我要做</a:t>
            </a:r>
            <a:r>
              <a:rPr sz="3200" b="1" spc="-15" dirty="0">
                <a:solidFill>
                  <a:srgbClr val="000000"/>
                </a:solidFill>
                <a:latin typeface="Microsoft YaHei"/>
                <a:cs typeface="Microsoft YaHei"/>
              </a:rPr>
              <a:t>什</a:t>
            </a:r>
            <a:r>
              <a:rPr sz="3200" b="1" dirty="0">
                <a:solidFill>
                  <a:srgbClr val="000000"/>
                </a:solidFill>
                <a:latin typeface="Microsoft YaHei"/>
                <a:cs typeface="Microsoft YaHei"/>
              </a:rPr>
              <a:t>麼？</a:t>
            </a:r>
            <a:endParaRPr sz="3200">
              <a:latin typeface="Microsoft YaHei"/>
              <a:cs typeface="Microsoft YaHe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05483" y="5327903"/>
            <a:ext cx="1239011" cy="1188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508211" y="5694673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關心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478023" y="5314187"/>
            <a:ext cx="1239011" cy="11887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781053" y="5680932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Microsoft JhengHei"/>
                <a:cs typeface="Microsoft JhengHei"/>
              </a:rPr>
              <a:t>鼓勵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1492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15104" indent="-457200">
              <a:lnSpc>
                <a:spcPct val="100000"/>
              </a:lnSpc>
              <a:spcBef>
                <a:spcPts val="95"/>
              </a:spcBef>
              <a:buFont typeface="Wingdings"/>
              <a:buChar char=""/>
              <a:tabLst>
                <a:tab pos="4014470" algn="l"/>
                <a:tab pos="4015104" algn="l"/>
              </a:tabLst>
            </a:pPr>
            <a:r>
              <a:rPr sz="2800" b="1" spc="-5" dirty="0">
                <a:solidFill>
                  <a:srgbClr val="0070C0"/>
                </a:solidFill>
                <a:latin typeface="Microsoft JhengHei"/>
                <a:cs typeface="Microsoft JhengHei"/>
              </a:rPr>
              <a:t>瞭解學習歷程檔案的重要性。</a:t>
            </a:r>
          </a:p>
          <a:p>
            <a:pPr marL="4731385" marR="572770" lvl="1" indent="-457200">
              <a:lnSpc>
                <a:spcPct val="150000"/>
              </a:lnSpc>
              <a:spcBef>
                <a:spcPts val="1845"/>
              </a:spcBef>
              <a:buFont typeface="Wingdings"/>
              <a:buChar char=""/>
              <a:tabLst>
                <a:tab pos="4731385" algn="l"/>
                <a:tab pos="4732020" algn="l"/>
              </a:tabLst>
            </a:pPr>
            <a:r>
              <a:rPr sz="2800" b="1" u="heavy" spc="-5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Microsoft JhengHei"/>
                <a:cs typeface="Microsoft JhengHei"/>
              </a:rPr>
              <a:t>透過</a:t>
            </a:r>
            <a:r>
              <a:rPr sz="2800" b="1" spc="-5" dirty="0">
                <a:solidFill>
                  <a:srgbClr val="0070C0"/>
                </a:solidFill>
                <a:latin typeface="Microsoft JhengHei"/>
                <a:cs typeface="Microsoft JhengHei"/>
              </a:rPr>
              <a:t>孩子的課程學習成果，</a:t>
            </a:r>
            <a:r>
              <a:rPr sz="2800" b="1" u="heavy" spc="-5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Microsoft JhengHei"/>
                <a:cs typeface="Microsoft JhengHei"/>
              </a:rPr>
              <a:t>瞭解</a:t>
            </a:r>
            <a:r>
              <a:rPr sz="2800" b="1" spc="-5" dirty="0">
                <a:solidFill>
                  <a:srgbClr val="0070C0"/>
                </a:solidFill>
                <a:latin typeface="Microsoft JhengHei"/>
                <a:cs typeface="Microsoft JhengHei"/>
              </a:rPr>
              <a:t>孩</a:t>
            </a:r>
            <a:r>
              <a:rPr sz="2800" b="1" spc="5" dirty="0">
                <a:solidFill>
                  <a:srgbClr val="0070C0"/>
                </a:solidFill>
                <a:latin typeface="Microsoft JhengHei"/>
                <a:cs typeface="Microsoft JhengHei"/>
              </a:rPr>
              <a:t>子</a:t>
            </a:r>
            <a:r>
              <a:rPr sz="2800" b="1" spc="-5" dirty="0">
                <a:solidFill>
                  <a:srgbClr val="0070C0"/>
                </a:solidFill>
                <a:latin typeface="Microsoft JhengHei"/>
                <a:cs typeface="Microsoft JhengHei"/>
              </a:rPr>
              <a:t>在學校 課程的學習情況。</a:t>
            </a:r>
            <a:endParaRPr sz="2800" b="1" dirty="0">
              <a:latin typeface="Microsoft JhengHei"/>
              <a:cs typeface="Microsoft JhengHei"/>
            </a:endParaRPr>
          </a:p>
          <a:p>
            <a:pPr marL="4939665" marR="5080" lvl="2" indent="-457200">
              <a:lnSpc>
                <a:spcPct val="150000"/>
              </a:lnSpc>
              <a:spcBef>
                <a:spcPts val="1889"/>
              </a:spcBef>
              <a:buFont typeface="Wingdings"/>
              <a:buChar char=""/>
              <a:tabLst>
                <a:tab pos="4939665" algn="l"/>
                <a:tab pos="4940300" algn="l"/>
              </a:tabLst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鼓勵</a:t>
            </a:r>
            <a:r>
              <a:rPr sz="2800" b="1" spc="-5" dirty="0">
                <a:latin typeface="Microsoft JhengHei"/>
                <a:cs typeface="Microsoft JhengHei"/>
              </a:rPr>
              <a:t>孩</a:t>
            </a:r>
            <a:r>
              <a:rPr sz="2800" b="1" spc="5" dirty="0">
                <a:latin typeface="Microsoft JhengHei"/>
                <a:cs typeface="Microsoft JhengHei"/>
              </a:rPr>
              <a:t>子</a:t>
            </a:r>
            <a:r>
              <a:rPr sz="2800" b="1" spc="-5" dirty="0">
                <a:latin typeface="Microsoft JhengHei"/>
                <a:cs typeface="Microsoft JhengHei"/>
              </a:rPr>
              <a:t>多元展</a:t>
            </a:r>
            <a:r>
              <a:rPr sz="2800" b="1" spc="5" dirty="0">
                <a:latin typeface="Microsoft JhengHei"/>
                <a:cs typeface="Microsoft JhengHei"/>
              </a:rPr>
              <a:t>能</a:t>
            </a:r>
            <a:r>
              <a:rPr sz="2800" b="1" spc="-5" dirty="0">
                <a:latin typeface="Microsoft JhengHei"/>
                <a:cs typeface="Microsoft JhengHei"/>
              </a:rPr>
              <a:t>，積極</a:t>
            </a:r>
            <a:r>
              <a:rPr sz="2800" b="1" spc="5" dirty="0">
                <a:latin typeface="Microsoft JhengHei"/>
                <a:cs typeface="Microsoft JhengHei"/>
              </a:rPr>
              <a:t>參</a:t>
            </a:r>
            <a:r>
              <a:rPr sz="2800" b="1" spc="-5" dirty="0">
                <a:latin typeface="Microsoft JhengHei"/>
                <a:cs typeface="Microsoft JhengHei"/>
              </a:rPr>
              <a:t>與各項</a:t>
            </a:r>
            <a:r>
              <a:rPr sz="2800" b="1" spc="5" dirty="0">
                <a:latin typeface="Microsoft JhengHei"/>
                <a:cs typeface="Microsoft JhengHei"/>
              </a:rPr>
              <a:t>學</a:t>
            </a:r>
            <a:r>
              <a:rPr sz="2800" b="1" spc="-5" dirty="0">
                <a:latin typeface="Microsoft JhengHei"/>
                <a:cs typeface="Microsoft JhengHei"/>
              </a:rPr>
              <a:t>習活動， </a:t>
            </a:r>
            <a:r>
              <a:rPr sz="2800" b="1" spc="-5" dirty="0">
                <a:solidFill>
                  <a:srgbClr val="E46C0A"/>
                </a:solidFill>
                <a:latin typeface="Microsoft JhengHei"/>
                <a:cs typeface="Microsoft JhengHei"/>
              </a:rPr>
              <a:t>發現</a:t>
            </a:r>
            <a:r>
              <a:rPr sz="2800" b="1" spc="-5" dirty="0">
                <a:latin typeface="Microsoft JhengHei"/>
                <a:cs typeface="Microsoft JhengHei"/>
              </a:rPr>
              <a:t>自己的興趣，並</a:t>
            </a:r>
            <a:r>
              <a:rPr sz="2800" b="1" spc="-5" dirty="0">
                <a:solidFill>
                  <a:srgbClr val="E46C0A"/>
                </a:solidFill>
                <a:latin typeface="Microsoft JhengHei"/>
                <a:cs typeface="Microsoft JhengHei"/>
              </a:rPr>
              <a:t>找到</a:t>
            </a:r>
            <a:r>
              <a:rPr sz="2800" b="1" spc="-5" dirty="0">
                <a:latin typeface="Microsoft JhengHei"/>
                <a:cs typeface="Microsoft JhengHei"/>
              </a:rPr>
              <a:t>生涯定向。</a:t>
            </a:r>
            <a:endParaRPr sz="2800" b="1" dirty="0">
              <a:latin typeface="Microsoft JhengHei"/>
              <a:cs typeface="Microsoft JhengHe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17931" y="1203960"/>
            <a:ext cx="2900171" cy="24429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49680" y="2688335"/>
            <a:ext cx="2215895" cy="24429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投影片編號版面配置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0366-8AAF-45ED-8C3E-4928B8F408B4}" type="slidenum">
              <a:rPr lang="zh-TW" altLang="en-US" sz="5400" smtClean="0"/>
              <a:pPr/>
              <a:t>6</a:t>
            </a:fld>
            <a:endParaRPr lang="zh-TW" altLang="en-US" sz="5400" dirty="0"/>
          </a:p>
        </p:txBody>
      </p:sp>
      <p:cxnSp>
        <p:nvCxnSpPr>
          <p:cNvPr id="18" name="直線接點 17"/>
          <p:cNvCxnSpPr/>
          <p:nvPr/>
        </p:nvCxnSpPr>
        <p:spPr>
          <a:xfrm>
            <a:off x="4544969" y="2132856"/>
            <a:ext cx="464737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5109057" y="2924944"/>
            <a:ext cx="572031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5109057" y="3501008"/>
            <a:ext cx="458734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5519936" y="4437112"/>
            <a:ext cx="572031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5519936" y="5091735"/>
            <a:ext cx="572031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5519936" y="5694673"/>
            <a:ext cx="129614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2743200"/>
          </a:xfrm>
          <a:custGeom>
            <a:avLst/>
            <a:gdLst/>
            <a:ahLst/>
            <a:cxnLst/>
            <a:rect l="l" t="t" r="r" b="b"/>
            <a:pathLst>
              <a:path w="12192000" h="2743200">
                <a:moveTo>
                  <a:pt x="0" y="2743200"/>
                </a:moveTo>
                <a:lnTo>
                  <a:pt x="12192000" y="2743200"/>
                </a:lnTo>
                <a:lnTo>
                  <a:pt x="12192000" y="0"/>
                </a:lnTo>
                <a:lnTo>
                  <a:pt x="0" y="0"/>
                </a:lnTo>
                <a:lnTo>
                  <a:pt x="0" y="274320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590544"/>
            <a:ext cx="12192000" cy="3267710"/>
          </a:xfrm>
          <a:custGeom>
            <a:avLst/>
            <a:gdLst/>
            <a:ahLst/>
            <a:cxnLst/>
            <a:rect l="l" t="t" r="r" b="b"/>
            <a:pathLst>
              <a:path w="12192000" h="3267709">
                <a:moveTo>
                  <a:pt x="0" y="3267455"/>
                </a:moveTo>
                <a:lnTo>
                  <a:pt x="12192000" y="3267455"/>
                </a:lnTo>
                <a:lnTo>
                  <a:pt x="12192000" y="0"/>
                </a:lnTo>
                <a:lnTo>
                  <a:pt x="0" y="0"/>
                </a:lnTo>
                <a:lnTo>
                  <a:pt x="0" y="3267455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9600" y="701226"/>
            <a:ext cx="109728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69934">
              <a:lnSpc>
                <a:spcPct val="100000"/>
              </a:lnSpc>
              <a:spcBef>
                <a:spcPts val="100"/>
              </a:spcBef>
            </a:pPr>
            <a:endParaRPr spc="-5" dirty="0"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8252458" cy="6858000"/>
          </a:xfrm>
          <a:prstGeom prst="rect">
            <a:avLst/>
          </a:pr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743200"/>
            <a:ext cx="12192000" cy="847725"/>
          </a:xfrm>
          <a:custGeom>
            <a:avLst/>
            <a:gdLst/>
            <a:ahLst/>
            <a:cxnLst/>
            <a:rect l="l" t="t" r="r" b="b"/>
            <a:pathLst>
              <a:path w="12192000" h="847725">
                <a:moveTo>
                  <a:pt x="0" y="847344"/>
                </a:moveTo>
                <a:lnTo>
                  <a:pt x="12192000" y="847344"/>
                </a:lnTo>
                <a:lnTo>
                  <a:pt x="12192000" y="0"/>
                </a:lnTo>
                <a:lnTo>
                  <a:pt x="0" y="0"/>
                </a:lnTo>
                <a:lnTo>
                  <a:pt x="0" y="847344"/>
                </a:lnTo>
                <a:close/>
              </a:path>
            </a:pathLst>
          </a:custGeom>
          <a:solidFill>
            <a:srgbClr val="135C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82314" y="698830"/>
            <a:ext cx="2868295" cy="5105400"/>
          </a:xfrm>
          <a:custGeom>
            <a:avLst/>
            <a:gdLst/>
            <a:ahLst/>
            <a:cxnLst/>
            <a:rect l="l" t="t" r="r" b="b"/>
            <a:pathLst>
              <a:path w="2868295" h="5105400">
                <a:moveTo>
                  <a:pt x="2763197" y="762000"/>
                </a:moveTo>
                <a:lnTo>
                  <a:pt x="1405064" y="762000"/>
                </a:lnTo>
                <a:lnTo>
                  <a:pt x="1459274" y="774700"/>
                </a:lnTo>
                <a:lnTo>
                  <a:pt x="1507650" y="787400"/>
                </a:lnTo>
                <a:lnTo>
                  <a:pt x="1550190" y="800100"/>
                </a:lnTo>
                <a:lnTo>
                  <a:pt x="1586895" y="838200"/>
                </a:lnTo>
                <a:lnTo>
                  <a:pt x="1617764" y="863600"/>
                </a:lnTo>
                <a:lnTo>
                  <a:pt x="1639109" y="901700"/>
                </a:lnTo>
                <a:lnTo>
                  <a:pt x="1656574" y="952500"/>
                </a:lnTo>
                <a:lnTo>
                  <a:pt x="1670159" y="990600"/>
                </a:lnTo>
                <a:lnTo>
                  <a:pt x="1679863" y="1054099"/>
                </a:lnTo>
                <a:lnTo>
                  <a:pt x="1685685" y="1104899"/>
                </a:lnTo>
                <a:lnTo>
                  <a:pt x="1687626" y="1168399"/>
                </a:lnTo>
                <a:lnTo>
                  <a:pt x="1686724" y="1206499"/>
                </a:lnTo>
                <a:lnTo>
                  <a:pt x="1684016" y="1244599"/>
                </a:lnTo>
                <a:lnTo>
                  <a:pt x="1679504" y="1282699"/>
                </a:lnTo>
                <a:lnTo>
                  <a:pt x="1673187" y="1320799"/>
                </a:lnTo>
                <a:lnTo>
                  <a:pt x="1665065" y="1358899"/>
                </a:lnTo>
                <a:lnTo>
                  <a:pt x="1655138" y="1396999"/>
                </a:lnTo>
                <a:lnTo>
                  <a:pt x="1643406" y="1447799"/>
                </a:lnTo>
                <a:lnTo>
                  <a:pt x="1629870" y="1498599"/>
                </a:lnTo>
                <a:lnTo>
                  <a:pt x="1614529" y="1536699"/>
                </a:lnTo>
                <a:lnTo>
                  <a:pt x="1597383" y="1587499"/>
                </a:lnTo>
                <a:lnTo>
                  <a:pt x="1578433" y="1638299"/>
                </a:lnTo>
                <a:lnTo>
                  <a:pt x="1557678" y="1689099"/>
                </a:lnTo>
                <a:lnTo>
                  <a:pt x="1535118" y="1739899"/>
                </a:lnTo>
                <a:lnTo>
                  <a:pt x="1510755" y="1803399"/>
                </a:lnTo>
                <a:lnTo>
                  <a:pt x="1484586" y="1854199"/>
                </a:lnTo>
                <a:lnTo>
                  <a:pt x="1456613" y="1917699"/>
                </a:lnTo>
                <a:lnTo>
                  <a:pt x="1448201" y="1930399"/>
                </a:lnTo>
                <a:lnTo>
                  <a:pt x="1439178" y="1955799"/>
                </a:lnTo>
                <a:lnTo>
                  <a:pt x="1429543" y="1968499"/>
                </a:lnTo>
                <a:lnTo>
                  <a:pt x="1419295" y="1993899"/>
                </a:lnTo>
                <a:lnTo>
                  <a:pt x="1408437" y="2006599"/>
                </a:lnTo>
                <a:lnTo>
                  <a:pt x="1396966" y="2031999"/>
                </a:lnTo>
                <a:lnTo>
                  <a:pt x="1384884" y="2057399"/>
                </a:lnTo>
                <a:lnTo>
                  <a:pt x="1358884" y="2108199"/>
                </a:lnTo>
                <a:lnTo>
                  <a:pt x="1330437" y="2158999"/>
                </a:lnTo>
                <a:lnTo>
                  <a:pt x="1299543" y="2209799"/>
                </a:lnTo>
                <a:lnTo>
                  <a:pt x="1283178" y="2247899"/>
                </a:lnTo>
                <a:lnTo>
                  <a:pt x="1266201" y="2273299"/>
                </a:lnTo>
                <a:lnTo>
                  <a:pt x="1248613" y="2298699"/>
                </a:lnTo>
                <a:lnTo>
                  <a:pt x="1230413" y="2336799"/>
                </a:lnTo>
                <a:lnTo>
                  <a:pt x="1211602" y="2374899"/>
                </a:lnTo>
                <a:lnTo>
                  <a:pt x="1192178" y="2400299"/>
                </a:lnTo>
                <a:lnTo>
                  <a:pt x="1172143" y="2438399"/>
                </a:lnTo>
                <a:lnTo>
                  <a:pt x="1151496" y="2476499"/>
                </a:lnTo>
                <a:lnTo>
                  <a:pt x="1130237" y="2514599"/>
                </a:lnTo>
                <a:lnTo>
                  <a:pt x="1108367" y="2552699"/>
                </a:lnTo>
                <a:lnTo>
                  <a:pt x="1085884" y="2590799"/>
                </a:lnTo>
                <a:lnTo>
                  <a:pt x="1062790" y="2628899"/>
                </a:lnTo>
                <a:lnTo>
                  <a:pt x="1039085" y="2666999"/>
                </a:lnTo>
                <a:lnTo>
                  <a:pt x="1014767" y="2705099"/>
                </a:lnTo>
                <a:lnTo>
                  <a:pt x="989838" y="2755899"/>
                </a:lnTo>
                <a:lnTo>
                  <a:pt x="964297" y="2793999"/>
                </a:lnTo>
                <a:lnTo>
                  <a:pt x="938144" y="2844799"/>
                </a:lnTo>
                <a:lnTo>
                  <a:pt x="911380" y="2882899"/>
                </a:lnTo>
                <a:lnTo>
                  <a:pt x="884003" y="2933699"/>
                </a:lnTo>
                <a:lnTo>
                  <a:pt x="856015" y="2984499"/>
                </a:lnTo>
                <a:lnTo>
                  <a:pt x="827415" y="3022599"/>
                </a:lnTo>
                <a:lnTo>
                  <a:pt x="798204" y="3073399"/>
                </a:lnTo>
                <a:lnTo>
                  <a:pt x="768380" y="3124199"/>
                </a:lnTo>
                <a:lnTo>
                  <a:pt x="737945" y="3174999"/>
                </a:lnTo>
                <a:lnTo>
                  <a:pt x="706898" y="3225799"/>
                </a:lnTo>
                <a:lnTo>
                  <a:pt x="675240" y="3276600"/>
                </a:lnTo>
                <a:lnTo>
                  <a:pt x="642969" y="3340100"/>
                </a:lnTo>
                <a:lnTo>
                  <a:pt x="610087" y="3390900"/>
                </a:lnTo>
                <a:lnTo>
                  <a:pt x="576593" y="3441700"/>
                </a:lnTo>
                <a:lnTo>
                  <a:pt x="542488" y="3505200"/>
                </a:lnTo>
                <a:lnTo>
                  <a:pt x="507770" y="3556000"/>
                </a:lnTo>
                <a:lnTo>
                  <a:pt x="472441" y="3619500"/>
                </a:lnTo>
                <a:lnTo>
                  <a:pt x="436500" y="3683000"/>
                </a:lnTo>
                <a:lnTo>
                  <a:pt x="399948" y="3733800"/>
                </a:lnTo>
                <a:lnTo>
                  <a:pt x="362783" y="3797300"/>
                </a:lnTo>
                <a:lnTo>
                  <a:pt x="325007" y="3860800"/>
                </a:lnTo>
                <a:lnTo>
                  <a:pt x="286619" y="3924300"/>
                </a:lnTo>
                <a:lnTo>
                  <a:pt x="247619" y="3987800"/>
                </a:lnTo>
                <a:lnTo>
                  <a:pt x="208008" y="4051300"/>
                </a:lnTo>
                <a:lnTo>
                  <a:pt x="167785" y="4127500"/>
                </a:lnTo>
                <a:lnTo>
                  <a:pt x="126950" y="4191000"/>
                </a:lnTo>
                <a:lnTo>
                  <a:pt x="85503" y="4254500"/>
                </a:lnTo>
                <a:lnTo>
                  <a:pt x="43444" y="4330700"/>
                </a:lnTo>
                <a:lnTo>
                  <a:pt x="774" y="4394200"/>
                </a:lnTo>
                <a:lnTo>
                  <a:pt x="0" y="5105400"/>
                </a:lnTo>
                <a:lnTo>
                  <a:pt x="2756636" y="5105400"/>
                </a:lnTo>
                <a:lnTo>
                  <a:pt x="2756636" y="4254500"/>
                </a:lnTo>
                <a:lnTo>
                  <a:pt x="1382864" y="4254500"/>
                </a:lnTo>
                <a:lnTo>
                  <a:pt x="1427350" y="4191000"/>
                </a:lnTo>
                <a:lnTo>
                  <a:pt x="1471077" y="4127500"/>
                </a:lnTo>
                <a:lnTo>
                  <a:pt x="1514044" y="4064000"/>
                </a:lnTo>
                <a:lnTo>
                  <a:pt x="1556251" y="4000500"/>
                </a:lnTo>
                <a:lnTo>
                  <a:pt x="1597699" y="3937000"/>
                </a:lnTo>
                <a:lnTo>
                  <a:pt x="1638388" y="3873500"/>
                </a:lnTo>
                <a:lnTo>
                  <a:pt x="1678317" y="3810000"/>
                </a:lnTo>
                <a:lnTo>
                  <a:pt x="1717487" y="3759200"/>
                </a:lnTo>
                <a:lnTo>
                  <a:pt x="1755897" y="3695700"/>
                </a:lnTo>
                <a:lnTo>
                  <a:pt x="1793548" y="3644900"/>
                </a:lnTo>
                <a:lnTo>
                  <a:pt x="1830439" y="3581400"/>
                </a:lnTo>
                <a:lnTo>
                  <a:pt x="1866571" y="3530600"/>
                </a:lnTo>
                <a:lnTo>
                  <a:pt x="1901944" y="3479800"/>
                </a:lnTo>
                <a:lnTo>
                  <a:pt x="1936557" y="3416300"/>
                </a:lnTo>
                <a:lnTo>
                  <a:pt x="1970410" y="3365500"/>
                </a:lnTo>
                <a:lnTo>
                  <a:pt x="2003505" y="3314700"/>
                </a:lnTo>
                <a:lnTo>
                  <a:pt x="2035839" y="3263900"/>
                </a:lnTo>
                <a:lnTo>
                  <a:pt x="2067414" y="3225799"/>
                </a:lnTo>
                <a:lnTo>
                  <a:pt x="2098230" y="3174999"/>
                </a:lnTo>
                <a:lnTo>
                  <a:pt x="2128287" y="3124199"/>
                </a:lnTo>
                <a:lnTo>
                  <a:pt x="2157584" y="3073399"/>
                </a:lnTo>
                <a:lnTo>
                  <a:pt x="2186121" y="3035299"/>
                </a:lnTo>
                <a:lnTo>
                  <a:pt x="2213899" y="2984499"/>
                </a:lnTo>
                <a:lnTo>
                  <a:pt x="2240918" y="2946399"/>
                </a:lnTo>
                <a:lnTo>
                  <a:pt x="2267177" y="2908299"/>
                </a:lnTo>
                <a:lnTo>
                  <a:pt x="2292676" y="2857499"/>
                </a:lnTo>
                <a:lnTo>
                  <a:pt x="2317417" y="2819399"/>
                </a:lnTo>
                <a:lnTo>
                  <a:pt x="2341397" y="2781299"/>
                </a:lnTo>
                <a:lnTo>
                  <a:pt x="2364619" y="2743199"/>
                </a:lnTo>
                <a:lnTo>
                  <a:pt x="2387081" y="2705099"/>
                </a:lnTo>
                <a:lnTo>
                  <a:pt x="2408783" y="2666999"/>
                </a:lnTo>
                <a:lnTo>
                  <a:pt x="2429726" y="2628899"/>
                </a:lnTo>
                <a:lnTo>
                  <a:pt x="2449910" y="2603499"/>
                </a:lnTo>
                <a:lnTo>
                  <a:pt x="2469334" y="2565399"/>
                </a:lnTo>
                <a:lnTo>
                  <a:pt x="2487998" y="2527299"/>
                </a:lnTo>
                <a:lnTo>
                  <a:pt x="2505904" y="2501899"/>
                </a:lnTo>
                <a:lnTo>
                  <a:pt x="2523049" y="2463799"/>
                </a:lnTo>
                <a:lnTo>
                  <a:pt x="2539436" y="2438399"/>
                </a:lnTo>
                <a:lnTo>
                  <a:pt x="2555063" y="2412999"/>
                </a:lnTo>
                <a:lnTo>
                  <a:pt x="2569930" y="2387599"/>
                </a:lnTo>
                <a:lnTo>
                  <a:pt x="2584038" y="2362199"/>
                </a:lnTo>
                <a:lnTo>
                  <a:pt x="2597386" y="2324099"/>
                </a:lnTo>
                <a:lnTo>
                  <a:pt x="2609976" y="2311399"/>
                </a:lnTo>
                <a:lnTo>
                  <a:pt x="2621805" y="2285999"/>
                </a:lnTo>
                <a:lnTo>
                  <a:pt x="2632875" y="2260599"/>
                </a:lnTo>
                <a:lnTo>
                  <a:pt x="2643186" y="2235199"/>
                </a:lnTo>
                <a:lnTo>
                  <a:pt x="2652737" y="2209799"/>
                </a:lnTo>
                <a:lnTo>
                  <a:pt x="2674828" y="2158999"/>
                </a:lnTo>
                <a:lnTo>
                  <a:pt x="2695724" y="2120899"/>
                </a:lnTo>
                <a:lnTo>
                  <a:pt x="2715427" y="2070099"/>
                </a:lnTo>
                <a:lnTo>
                  <a:pt x="2733935" y="2019299"/>
                </a:lnTo>
                <a:lnTo>
                  <a:pt x="2751249" y="1968499"/>
                </a:lnTo>
                <a:lnTo>
                  <a:pt x="2767369" y="1917699"/>
                </a:lnTo>
                <a:lnTo>
                  <a:pt x="2782295" y="1866899"/>
                </a:lnTo>
                <a:lnTo>
                  <a:pt x="2796027" y="1816099"/>
                </a:lnTo>
                <a:lnTo>
                  <a:pt x="2808565" y="1765299"/>
                </a:lnTo>
                <a:lnTo>
                  <a:pt x="2819909" y="1727199"/>
                </a:lnTo>
                <a:lnTo>
                  <a:pt x="2830058" y="1676399"/>
                </a:lnTo>
                <a:lnTo>
                  <a:pt x="2839014" y="1625599"/>
                </a:lnTo>
                <a:lnTo>
                  <a:pt x="2846776" y="1574799"/>
                </a:lnTo>
                <a:lnTo>
                  <a:pt x="2853343" y="1536699"/>
                </a:lnTo>
                <a:lnTo>
                  <a:pt x="2858716" y="1485899"/>
                </a:lnTo>
                <a:lnTo>
                  <a:pt x="2862896" y="1435099"/>
                </a:lnTo>
                <a:lnTo>
                  <a:pt x="2865881" y="1396999"/>
                </a:lnTo>
                <a:lnTo>
                  <a:pt x="2867672" y="1346199"/>
                </a:lnTo>
                <a:lnTo>
                  <a:pt x="2868269" y="1308099"/>
                </a:lnTo>
                <a:lnTo>
                  <a:pt x="2867401" y="1244599"/>
                </a:lnTo>
                <a:lnTo>
                  <a:pt x="2864796" y="1193799"/>
                </a:lnTo>
                <a:lnTo>
                  <a:pt x="2860454" y="1142999"/>
                </a:lnTo>
                <a:lnTo>
                  <a:pt x="2854375" y="1092199"/>
                </a:lnTo>
                <a:lnTo>
                  <a:pt x="2846560" y="1041399"/>
                </a:lnTo>
                <a:lnTo>
                  <a:pt x="2837008" y="990600"/>
                </a:lnTo>
                <a:lnTo>
                  <a:pt x="2825719" y="952500"/>
                </a:lnTo>
                <a:lnTo>
                  <a:pt x="2812694" y="901700"/>
                </a:lnTo>
                <a:lnTo>
                  <a:pt x="2797932" y="850900"/>
                </a:lnTo>
                <a:lnTo>
                  <a:pt x="2781433" y="812800"/>
                </a:lnTo>
                <a:lnTo>
                  <a:pt x="2763197" y="762000"/>
                </a:lnTo>
                <a:close/>
              </a:path>
              <a:path w="2868295" h="5105400">
                <a:moveTo>
                  <a:pt x="1692779" y="12700"/>
                </a:moveTo>
                <a:lnTo>
                  <a:pt x="1077726" y="12700"/>
                </a:lnTo>
                <a:lnTo>
                  <a:pt x="1026113" y="25400"/>
                </a:lnTo>
                <a:lnTo>
                  <a:pt x="975784" y="25400"/>
                </a:lnTo>
                <a:lnTo>
                  <a:pt x="878981" y="50800"/>
                </a:lnTo>
                <a:lnTo>
                  <a:pt x="787315" y="76200"/>
                </a:lnTo>
                <a:lnTo>
                  <a:pt x="743408" y="101600"/>
                </a:lnTo>
                <a:lnTo>
                  <a:pt x="700786" y="114300"/>
                </a:lnTo>
                <a:lnTo>
                  <a:pt x="652018" y="139700"/>
                </a:lnTo>
                <a:lnTo>
                  <a:pt x="604941" y="165100"/>
                </a:lnTo>
                <a:lnTo>
                  <a:pt x="559556" y="190500"/>
                </a:lnTo>
                <a:lnTo>
                  <a:pt x="515861" y="215900"/>
                </a:lnTo>
                <a:lnTo>
                  <a:pt x="473858" y="254000"/>
                </a:lnTo>
                <a:lnTo>
                  <a:pt x="433547" y="279400"/>
                </a:lnTo>
                <a:lnTo>
                  <a:pt x="394927" y="317500"/>
                </a:lnTo>
                <a:lnTo>
                  <a:pt x="357999" y="355600"/>
                </a:lnTo>
                <a:lnTo>
                  <a:pt x="322762" y="393700"/>
                </a:lnTo>
                <a:lnTo>
                  <a:pt x="289218" y="431800"/>
                </a:lnTo>
                <a:lnTo>
                  <a:pt x="257365" y="469900"/>
                </a:lnTo>
                <a:lnTo>
                  <a:pt x="227406" y="520700"/>
                </a:lnTo>
                <a:lnTo>
                  <a:pt x="199549" y="558800"/>
                </a:lnTo>
                <a:lnTo>
                  <a:pt x="173794" y="596900"/>
                </a:lnTo>
                <a:lnTo>
                  <a:pt x="150141" y="647700"/>
                </a:lnTo>
                <a:lnTo>
                  <a:pt x="128589" y="685800"/>
                </a:lnTo>
                <a:lnTo>
                  <a:pt x="109139" y="736600"/>
                </a:lnTo>
                <a:lnTo>
                  <a:pt x="91791" y="774700"/>
                </a:lnTo>
                <a:lnTo>
                  <a:pt x="76543" y="825500"/>
                </a:lnTo>
                <a:lnTo>
                  <a:pt x="63397" y="863600"/>
                </a:lnTo>
                <a:lnTo>
                  <a:pt x="52352" y="901700"/>
                </a:lnTo>
                <a:lnTo>
                  <a:pt x="43408" y="952500"/>
                </a:lnTo>
                <a:lnTo>
                  <a:pt x="36986" y="990600"/>
                </a:lnTo>
                <a:lnTo>
                  <a:pt x="31078" y="1028699"/>
                </a:lnTo>
                <a:lnTo>
                  <a:pt x="25683" y="1079499"/>
                </a:lnTo>
                <a:lnTo>
                  <a:pt x="20803" y="1117599"/>
                </a:lnTo>
                <a:lnTo>
                  <a:pt x="16436" y="1168399"/>
                </a:lnTo>
                <a:lnTo>
                  <a:pt x="12584" y="1219199"/>
                </a:lnTo>
                <a:lnTo>
                  <a:pt x="9245" y="1269999"/>
                </a:lnTo>
                <a:lnTo>
                  <a:pt x="6420" y="1320799"/>
                </a:lnTo>
                <a:lnTo>
                  <a:pt x="4108" y="1371599"/>
                </a:lnTo>
                <a:lnTo>
                  <a:pt x="2311" y="1435099"/>
                </a:lnTo>
                <a:lnTo>
                  <a:pt x="1027" y="1485899"/>
                </a:lnTo>
                <a:lnTo>
                  <a:pt x="256" y="1549399"/>
                </a:lnTo>
                <a:lnTo>
                  <a:pt x="102" y="1587499"/>
                </a:lnTo>
                <a:lnTo>
                  <a:pt x="0" y="1803399"/>
                </a:lnTo>
                <a:lnTo>
                  <a:pt x="1122502" y="1803399"/>
                </a:lnTo>
                <a:lnTo>
                  <a:pt x="1122502" y="1320799"/>
                </a:lnTo>
                <a:lnTo>
                  <a:pt x="1123364" y="1257299"/>
                </a:lnTo>
                <a:lnTo>
                  <a:pt x="1125951" y="1181099"/>
                </a:lnTo>
                <a:lnTo>
                  <a:pt x="1130262" y="1130299"/>
                </a:lnTo>
                <a:lnTo>
                  <a:pt x="1136299" y="1066799"/>
                </a:lnTo>
                <a:lnTo>
                  <a:pt x="1144061" y="1015999"/>
                </a:lnTo>
                <a:lnTo>
                  <a:pt x="1153548" y="977900"/>
                </a:lnTo>
                <a:lnTo>
                  <a:pt x="1164761" y="939800"/>
                </a:lnTo>
                <a:lnTo>
                  <a:pt x="1177700" y="901700"/>
                </a:lnTo>
                <a:lnTo>
                  <a:pt x="1223227" y="838200"/>
                </a:lnTo>
                <a:lnTo>
                  <a:pt x="1259929" y="812800"/>
                </a:lnTo>
                <a:lnTo>
                  <a:pt x="1302469" y="787400"/>
                </a:lnTo>
                <a:lnTo>
                  <a:pt x="1350848" y="774700"/>
                </a:lnTo>
                <a:lnTo>
                  <a:pt x="1405064" y="762000"/>
                </a:lnTo>
                <a:lnTo>
                  <a:pt x="2763197" y="762000"/>
                </a:lnTo>
                <a:lnTo>
                  <a:pt x="2743224" y="723900"/>
                </a:lnTo>
                <a:lnTo>
                  <a:pt x="2721515" y="673100"/>
                </a:lnTo>
                <a:lnTo>
                  <a:pt x="2698068" y="635000"/>
                </a:lnTo>
                <a:lnTo>
                  <a:pt x="2672885" y="596900"/>
                </a:lnTo>
                <a:lnTo>
                  <a:pt x="2645965" y="558800"/>
                </a:lnTo>
                <a:lnTo>
                  <a:pt x="2617309" y="508000"/>
                </a:lnTo>
                <a:lnTo>
                  <a:pt x="2586915" y="469900"/>
                </a:lnTo>
                <a:lnTo>
                  <a:pt x="2554785" y="444500"/>
                </a:lnTo>
                <a:lnTo>
                  <a:pt x="2520917" y="406400"/>
                </a:lnTo>
                <a:lnTo>
                  <a:pt x="2485313" y="368300"/>
                </a:lnTo>
                <a:lnTo>
                  <a:pt x="2454093" y="342900"/>
                </a:lnTo>
                <a:lnTo>
                  <a:pt x="2421708" y="304800"/>
                </a:lnTo>
                <a:lnTo>
                  <a:pt x="2388156" y="279400"/>
                </a:lnTo>
                <a:lnTo>
                  <a:pt x="2353439" y="254000"/>
                </a:lnTo>
                <a:lnTo>
                  <a:pt x="2317556" y="228600"/>
                </a:lnTo>
                <a:lnTo>
                  <a:pt x="2280507" y="203200"/>
                </a:lnTo>
                <a:lnTo>
                  <a:pt x="2242292" y="190500"/>
                </a:lnTo>
                <a:lnTo>
                  <a:pt x="2202912" y="165100"/>
                </a:lnTo>
                <a:lnTo>
                  <a:pt x="2162365" y="152400"/>
                </a:lnTo>
                <a:lnTo>
                  <a:pt x="2120653" y="127000"/>
                </a:lnTo>
                <a:lnTo>
                  <a:pt x="2033731" y="101600"/>
                </a:lnTo>
                <a:lnTo>
                  <a:pt x="1988521" y="76200"/>
                </a:lnTo>
                <a:lnTo>
                  <a:pt x="1845896" y="38100"/>
                </a:lnTo>
                <a:lnTo>
                  <a:pt x="1796023" y="38100"/>
                </a:lnTo>
                <a:lnTo>
                  <a:pt x="1692779" y="12700"/>
                </a:lnTo>
                <a:close/>
              </a:path>
              <a:path w="2868295" h="5105400">
                <a:moveTo>
                  <a:pt x="1584871" y="0"/>
                </a:moveTo>
                <a:lnTo>
                  <a:pt x="1184807" y="0"/>
                </a:lnTo>
                <a:lnTo>
                  <a:pt x="1130624" y="12700"/>
                </a:lnTo>
                <a:lnTo>
                  <a:pt x="1639408" y="12700"/>
                </a:lnTo>
                <a:lnTo>
                  <a:pt x="15848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17677" y="2805155"/>
            <a:ext cx="6165850" cy="6769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250" spc="20" dirty="0">
                <a:solidFill>
                  <a:srgbClr val="FFFFFF"/>
                </a:solidFill>
                <a:latin typeface="Microsoft YaHei"/>
                <a:cs typeface="Microsoft YaHei"/>
              </a:rPr>
              <a:t>學生學習</a:t>
            </a:r>
            <a:r>
              <a:rPr sz="4250" spc="5" dirty="0">
                <a:solidFill>
                  <a:srgbClr val="FFFFFF"/>
                </a:solidFill>
                <a:latin typeface="Microsoft YaHei"/>
                <a:cs typeface="Microsoft YaHei"/>
              </a:rPr>
              <a:t>歷程檔</a:t>
            </a:r>
            <a:r>
              <a:rPr sz="4250" spc="20" dirty="0">
                <a:solidFill>
                  <a:srgbClr val="FFFFFF"/>
                </a:solidFill>
                <a:latin typeface="Microsoft YaHei"/>
                <a:cs typeface="Microsoft YaHei"/>
              </a:rPr>
              <a:t>案</a:t>
            </a:r>
            <a:r>
              <a:rPr sz="4250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4250" spc="20" dirty="0">
                <a:solidFill>
                  <a:srgbClr val="FFFFFF"/>
                </a:solidFill>
                <a:latin typeface="Microsoft YaHei"/>
                <a:cs typeface="Microsoft YaHei"/>
              </a:rPr>
              <a:t>目</a:t>
            </a:r>
            <a:r>
              <a:rPr sz="4250" spc="5" dirty="0">
                <a:solidFill>
                  <a:srgbClr val="FFFFFF"/>
                </a:solidFill>
                <a:latin typeface="Microsoft YaHei"/>
                <a:cs typeface="Microsoft YaHei"/>
              </a:rPr>
              <a:t>的篇</a:t>
            </a:r>
            <a:endParaRPr sz="4250">
              <a:latin typeface="Microsoft YaHei"/>
              <a:cs typeface="Microsoft YaHe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63752" y="3606778"/>
            <a:ext cx="7820771" cy="13680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0395" marR="5080" indent="-608330" algn="r">
              <a:lnSpc>
                <a:spcPct val="12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FFFF71"/>
                </a:solidFill>
                <a:latin typeface="Arial"/>
                <a:cs typeface="Arial"/>
              </a:rPr>
              <a:t>108</a:t>
            </a:r>
            <a:r>
              <a:rPr sz="2400" b="1" dirty="0">
                <a:solidFill>
                  <a:srgbClr val="FFFF71"/>
                </a:solidFill>
                <a:latin typeface="Microsoft YaHei"/>
                <a:cs typeface="Microsoft YaHei"/>
              </a:rPr>
              <a:t>課綱高級中等學校課程改變了什麼？ </a:t>
            </a:r>
            <a:endParaRPr lang="en-US" sz="2400" b="1" dirty="0" smtClean="0">
              <a:solidFill>
                <a:srgbClr val="FFFF71"/>
              </a:solidFill>
              <a:latin typeface="Microsoft YaHei"/>
              <a:cs typeface="Microsoft YaHei"/>
            </a:endParaRPr>
          </a:p>
          <a:p>
            <a:pPr marL="620395" marR="5080" indent="-608330" algn="r">
              <a:lnSpc>
                <a:spcPct val="120000"/>
              </a:lnSpc>
              <a:spcBef>
                <a:spcPts val="100"/>
              </a:spcBef>
            </a:pPr>
            <a:r>
              <a:rPr sz="2400" b="1" dirty="0" err="1" smtClean="0">
                <a:solidFill>
                  <a:srgbClr val="FFFF71"/>
                </a:solidFill>
                <a:latin typeface="Microsoft YaHei"/>
                <a:cs typeface="Microsoft YaHei"/>
              </a:rPr>
              <a:t>為什麼要建置學生學習歷程檔案</a:t>
            </a:r>
            <a:r>
              <a:rPr sz="2400" b="1" dirty="0">
                <a:solidFill>
                  <a:srgbClr val="FFFF71"/>
                </a:solidFill>
                <a:latin typeface="Microsoft YaHei"/>
                <a:cs typeface="Microsoft YaHei"/>
              </a:rPr>
              <a:t>？ </a:t>
            </a:r>
            <a:endParaRPr lang="en-US" sz="2400" b="1" dirty="0" smtClean="0">
              <a:solidFill>
                <a:srgbClr val="FFFF71"/>
              </a:solidFill>
              <a:latin typeface="Microsoft YaHei"/>
              <a:cs typeface="Microsoft YaHei"/>
            </a:endParaRPr>
          </a:p>
          <a:p>
            <a:pPr marL="620395" marR="5080" indent="-608330" algn="r">
              <a:lnSpc>
                <a:spcPct val="120000"/>
              </a:lnSpc>
              <a:spcBef>
                <a:spcPts val="100"/>
              </a:spcBef>
            </a:pPr>
            <a:r>
              <a:rPr sz="2400" b="1" dirty="0" err="1" smtClean="0">
                <a:solidFill>
                  <a:srgbClr val="FFFF71"/>
                </a:solidFill>
                <a:latin typeface="Microsoft YaHei"/>
                <a:cs typeface="Microsoft YaHei"/>
              </a:rPr>
              <a:t>學生學習歷程檔案有什麼作用</a:t>
            </a:r>
            <a:r>
              <a:rPr sz="2400" b="1" dirty="0" smtClean="0">
                <a:solidFill>
                  <a:srgbClr val="FFFF71"/>
                </a:solidFill>
                <a:latin typeface="Microsoft YaHei"/>
                <a:cs typeface="Microsoft YaHei"/>
              </a:rPr>
              <a:t>？</a:t>
            </a:r>
            <a:endParaRPr sz="2400" b="1" dirty="0">
              <a:latin typeface="Microsoft YaHei"/>
              <a:cs typeface="Microsoft YaHei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0366-8AAF-45ED-8C3E-4928B8F408B4}" type="slidenum">
              <a:rPr lang="zh-TW" altLang="en-US" sz="5400" smtClean="0"/>
              <a:pPr/>
              <a:t>7</a:t>
            </a:fld>
            <a:endParaRPr lang="zh-TW" altLang="en-US" sz="540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58" y="6617207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0792"/>
                </a:lnTo>
              </a:path>
            </a:pathLst>
          </a:custGeom>
          <a:ln w="60972">
            <a:solidFill>
              <a:srgbClr val="FDA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66804" y="6617207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0792"/>
                </a:lnTo>
              </a:path>
            </a:pathLst>
          </a:custGeom>
          <a:ln w="60959">
            <a:solidFill>
              <a:srgbClr val="FDA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944" y="908303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521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62110" y="173310"/>
            <a:ext cx="71945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5" dirty="0">
                <a:solidFill>
                  <a:srgbClr val="000000"/>
                </a:solidFill>
                <a:latin typeface="Impact"/>
                <a:cs typeface="Impact"/>
              </a:rPr>
              <a:t>108</a:t>
            </a:r>
            <a:r>
              <a:rPr sz="3200" b="1" spc="-60" dirty="0">
                <a:solidFill>
                  <a:srgbClr val="000000"/>
                </a:solidFill>
                <a:latin typeface="Impact"/>
                <a:cs typeface="Impact"/>
              </a:rPr>
              <a:t> </a:t>
            </a:r>
            <a:r>
              <a:rPr sz="3200" b="1" dirty="0">
                <a:solidFill>
                  <a:srgbClr val="000000"/>
                </a:solidFill>
                <a:latin typeface="Microsoft YaHei"/>
                <a:cs typeface="Microsoft YaHei"/>
              </a:rPr>
              <a:t>課綱高級中等學校課程改</a:t>
            </a:r>
            <a:r>
              <a:rPr sz="3200" b="1" spc="-15" dirty="0">
                <a:solidFill>
                  <a:srgbClr val="000000"/>
                </a:solidFill>
                <a:latin typeface="Microsoft YaHei"/>
                <a:cs typeface="Microsoft YaHei"/>
              </a:rPr>
              <a:t>變</a:t>
            </a:r>
            <a:r>
              <a:rPr sz="3200" b="1" dirty="0">
                <a:solidFill>
                  <a:srgbClr val="000000"/>
                </a:solidFill>
                <a:latin typeface="Microsoft YaHei"/>
                <a:cs typeface="Microsoft YaHei"/>
              </a:rPr>
              <a:t>了什</a:t>
            </a:r>
            <a:r>
              <a:rPr sz="3200" b="1" spc="-15" dirty="0">
                <a:solidFill>
                  <a:srgbClr val="000000"/>
                </a:solidFill>
                <a:latin typeface="Microsoft YaHei"/>
                <a:cs typeface="Microsoft YaHei"/>
              </a:rPr>
              <a:t>麼</a:t>
            </a:r>
            <a:r>
              <a:rPr sz="3200" b="1" dirty="0">
                <a:solidFill>
                  <a:srgbClr val="000000"/>
                </a:solidFill>
                <a:latin typeface="Microsoft YaHei"/>
                <a:cs typeface="Microsoft YaHei"/>
              </a:rPr>
              <a:t>？</a:t>
            </a:r>
            <a:endParaRPr sz="3200">
              <a:latin typeface="Microsoft YaHei"/>
              <a:cs typeface="Microsoft YaHe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0707" y="6121190"/>
            <a:ext cx="110807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Microsoft JhengHei"/>
                <a:cs typeface="Microsoft JhengHei"/>
              </a:rPr>
              <a:t>進修部、實用技能學程、建教合作</a:t>
            </a:r>
            <a:r>
              <a:rPr sz="1600" b="1" spc="5" dirty="0">
                <a:latin typeface="Microsoft JhengHei"/>
                <a:cs typeface="Microsoft JhengHei"/>
              </a:rPr>
              <a:t>班</a:t>
            </a:r>
            <a:r>
              <a:rPr sz="1600" b="1" spc="-5" dirty="0">
                <a:latin typeface="Microsoft JhengHei"/>
                <a:cs typeface="Microsoft JhengHei"/>
              </a:rPr>
              <a:t>、體</a:t>
            </a:r>
            <a:r>
              <a:rPr sz="1600" b="1" spc="5" dirty="0">
                <a:latin typeface="Microsoft JhengHei"/>
                <a:cs typeface="Microsoft JhengHei"/>
              </a:rPr>
              <a:t>育</a:t>
            </a:r>
            <a:r>
              <a:rPr sz="1600" b="1" spc="-5" dirty="0">
                <a:latin typeface="Microsoft JhengHei"/>
                <a:cs typeface="Microsoft JhengHei"/>
              </a:rPr>
              <a:t>班、</a:t>
            </a:r>
            <a:r>
              <a:rPr sz="1600" b="1" spc="5" dirty="0">
                <a:latin typeface="Microsoft JhengHei"/>
                <a:cs typeface="Microsoft JhengHei"/>
              </a:rPr>
              <a:t>藝</a:t>
            </a:r>
            <a:r>
              <a:rPr sz="1600" b="1" spc="-5" dirty="0">
                <a:latin typeface="Microsoft JhengHei"/>
                <a:cs typeface="Microsoft JhengHei"/>
              </a:rPr>
              <a:t>術才</a:t>
            </a:r>
            <a:r>
              <a:rPr sz="1600" b="1" spc="5" dirty="0">
                <a:latin typeface="Microsoft JhengHei"/>
                <a:cs typeface="Microsoft JhengHei"/>
              </a:rPr>
              <a:t>能</a:t>
            </a:r>
            <a:r>
              <a:rPr sz="1600" b="1" spc="-5" dirty="0">
                <a:latin typeface="Microsoft JhengHei"/>
                <a:cs typeface="Microsoft JhengHei"/>
              </a:rPr>
              <a:t>班、</a:t>
            </a:r>
            <a:r>
              <a:rPr sz="1600" b="1" spc="5" dirty="0">
                <a:latin typeface="Microsoft JhengHei"/>
                <a:cs typeface="Microsoft JhengHei"/>
              </a:rPr>
              <a:t>及</a:t>
            </a:r>
            <a:r>
              <a:rPr sz="1600" b="1" spc="-5" dirty="0">
                <a:latin typeface="Microsoft JhengHei"/>
                <a:cs typeface="Microsoft JhengHei"/>
              </a:rPr>
              <a:t>特殊</a:t>
            </a:r>
            <a:r>
              <a:rPr sz="1600" b="1" spc="5" dirty="0">
                <a:latin typeface="Microsoft JhengHei"/>
                <a:cs typeface="Microsoft JhengHei"/>
              </a:rPr>
              <a:t>教</a:t>
            </a:r>
            <a:r>
              <a:rPr sz="1600" b="1" spc="-5" dirty="0">
                <a:latin typeface="Microsoft JhengHei"/>
                <a:cs typeface="Microsoft JhengHei"/>
              </a:rPr>
              <a:t>育班</a:t>
            </a:r>
            <a:r>
              <a:rPr sz="1600" b="1" spc="5" dirty="0">
                <a:latin typeface="Microsoft JhengHei"/>
                <a:cs typeface="Microsoft JhengHei"/>
              </a:rPr>
              <a:t>等</a:t>
            </a:r>
            <a:r>
              <a:rPr sz="1600" b="1" spc="-5" dirty="0">
                <a:latin typeface="Microsoft JhengHei"/>
                <a:cs typeface="Microsoft JhengHei"/>
              </a:rPr>
              <a:t>課程</a:t>
            </a:r>
            <a:r>
              <a:rPr sz="1600" b="1" spc="5" dirty="0">
                <a:latin typeface="Microsoft JhengHei"/>
                <a:cs typeface="Microsoft JhengHei"/>
              </a:rPr>
              <a:t>規</a:t>
            </a:r>
            <a:r>
              <a:rPr sz="1600" b="1" spc="-5" dirty="0">
                <a:latin typeface="Microsoft JhengHei"/>
                <a:cs typeface="Microsoft JhengHei"/>
              </a:rPr>
              <a:t>劃，</a:t>
            </a:r>
            <a:r>
              <a:rPr sz="1600" b="1" spc="5" dirty="0">
                <a:latin typeface="Microsoft JhengHei"/>
                <a:cs typeface="Microsoft JhengHei"/>
              </a:rPr>
              <a:t>另</a:t>
            </a:r>
            <a:r>
              <a:rPr sz="1600" b="1" spc="-5" dirty="0">
                <a:latin typeface="Microsoft JhengHei"/>
                <a:cs typeface="Microsoft JhengHei"/>
              </a:rPr>
              <a:t>依各</a:t>
            </a:r>
            <a:r>
              <a:rPr sz="1600" b="1" spc="5" dirty="0">
                <a:latin typeface="Microsoft JhengHei"/>
                <a:cs typeface="Microsoft JhengHei"/>
              </a:rPr>
              <a:t>該</a:t>
            </a:r>
            <a:r>
              <a:rPr sz="1600" b="1" spc="-5" dirty="0">
                <a:latin typeface="Microsoft JhengHei"/>
                <a:cs typeface="Microsoft JhengHei"/>
              </a:rPr>
              <a:t>實施</a:t>
            </a:r>
            <a:r>
              <a:rPr sz="1600" b="1" spc="5" dirty="0">
                <a:latin typeface="Microsoft JhengHei"/>
                <a:cs typeface="Microsoft JhengHei"/>
              </a:rPr>
              <a:t>規</a:t>
            </a:r>
            <a:r>
              <a:rPr sz="1600" b="1" spc="-5" dirty="0">
                <a:latin typeface="Microsoft JhengHei"/>
                <a:cs typeface="Microsoft JhengHei"/>
              </a:rPr>
              <a:t>範/</a:t>
            </a:r>
            <a:r>
              <a:rPr sz="1600" b="1" spc="5" dirty="0">
                <a:latin typeface="Microsoft JhengHei"/>
                <a:cs typeface="Microsoft JhengHei"/>
              </a:rPr>
              <a:t>課</a:t>
            </a:r>
            <a:r>
              <a:rPr sz="1600" b="1" spc="-5" dirty="0">
                <a:latin typeface="Microsoft JhengHei"/>
                <a:cs typeface="Microsoft JhengHei"/>
              </a:rPr>
              <a:t>程綱</a:t>
            </a:r>
            <a:r>
              <a:rPr sz="1600" b="1" spc="5" dirty="0">
                <a:latin typeface="Microsoft JhengHei"/>
                <a:cs typeface="Microsoft JhengHei"/>
              </a:rPr>
              <a:t>要</a:t>
            </a:r>
            <a:r>
              <a:rPr sz="1600" b="1" spc="-5" dirty="0">
                <a:latin typeface="Microsoft JhengHei"/>
                <a:cs typeface="Microsoft JhengHei"/>
              </a:rPr>
              <a:t>辦理</a:t>
            </a:r>
            <a:r>
              <a:rPr sz="1600" b="1" spc="-5" dirty="0">
                <a:latin typeface="Malgun Gothic"/>
                <a:cs typeface="Malgun Gothic"/>
              </a:rPr>
              <a:t>。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8327" y="1940049"/>
            <a:ext cx="2699385" cy="3959860"/>
          </a:xfrm>
          <a:custGeom>
            <a:avLst/>
            <a:gdLst/>
            <a:ahLst/>
            <a:cxnLst/>
            <a:rect l="l" t="t" r="r" b="b"/>
            <a:pathLst>
              <a:path w="2699385" h="3959860">
                <a:moveTo>
                  <a:pt x="2249157" y="0"/>
                </a:moveTo>
                <a:lnTo>
                  <a:pt x="449846" y="0"/>
                </a:lnTo>
                <a:lnTo>
                  <a:pt x="400829" y="2639"/>
                </a:lnTo>
                <a:lnTo>
                  <a:pt x="353342" y="10375"/>
                </a:lnTo>
                <a:lnTo>
                  <a:pt x="307657" y="22934"/>
                </a:lnTo>
                <a:lnTo>
                  <a:pt x="264051" y="40039"/>
                </a:lnTo>
                <a:lnTo>
                  <a:pt x="222797" y="61418"/>
                </a:lnTo>
                <a:lnTo>
                  <a:pt x="184170" y="86796"/>
                </a:lnTo>
                <a:lnTo>
                  <a:pt x="148444" y="115897"/>
                </a:lnTo>
                <a:lnTo>
                  <a:pt x="115893" y="148449"/>
                </a:lnTo>
                <a:lnTo>
                  <a:pt x="86792" y="184175"/>
                </a:lnTo>
                <a:lnTo>
                  <a:pt x="61415" y="222803"/>
                </a:lnTo>
                <a:lnTo>
                  <a:pt x="40037" y="264056"/>
                </a:lnTo>
                <a:lnTo>
                  <a:pt x="22932" y="307662"/>
                </a:lnTo>
                <a:lnTo>
                  <a:pt x="10375" y="353345"/>
                </a:lnTo>
                <a:lnTo>
                  <a:pt x="2639" y="400832"/>
                </a:lnTo>
                <a:lnTo>
                  <a:pt x="0" y="449846"/>
                </a:lnTo>
                <a:lnTo>
                  <a:pt x="0" y="3509505"/>
                </a:lnTo>
                <a:lnTo>
                  <a:pt x="2639" y="3558522"/>
                </a:lnTo>
                <a:lnTo>
                  <a:pt x="10375" y="3606009"/>
                </a:lnTo>
                <a:lnTo>
                  <a:pt x="22932" y="3651694"/>
                </a:lnTo>
                <a:lnTo>
                  <a:pt x="40037" y="3695300"/>
                </a:lnTo>
                <a:lnTo>
                  <a:pt x="61415" y="3736554"/>
                </a:lnTo>
                <a:lnTo>
                  <a:pt x="86792" y="3775181"/>
                </a:lnTo>
                <a:lnTo>
                  <a:pt x="115893" y="3810907"/>
                </a:lnTo>
                <a:lnTo>
                  <a:pt x="148444" y="3843458"/>
                </a:lnTo>
                <a:lnTo>
                  <a:pt x="184170" y="3872559"/>
                </a:lnTo>
                <a:lnTo>
                  <a:pt x="222797" y="3897936"/>
                </a:lnTo>
                <a:lnTo>
                  <a:pt x="264051" y="3919314"/>
                </a:lnTo>
                <a:lnTo>
                  <a:pt x="307657" y="3936419"/>
                </a:lnTo>
                <a:lnTo>
                  <a:pt x="353342" y="3948976"/>
                </a:lnTo>
                <a:lnTo>
                  <a:pt x="400829" y="3956712"/>
                </a:lnTo>
                <a:lnTo>
                  <a:pt x="449846" y="3959352"/>
                </a:lnTo>
                <a:lnTo>
                  <a:pt x="2249157" y="3959352"/>
                </a:lnTo>
                <a:lnTo>
                  <a:pt x="2298174" y="3956712"/>
                </a:lnTo>
                <a:lnTo>
                  <a:pt x="2345661" y="3948976"/>
                </a:lnTo>
                <a:lnTo>
                  <a:pt x="2391346" y="3936419"/>
                </a:lnTo>
                <a:lnTo>
                  <a:pt x="2434952" y="3919314"/>
                </a:lnTo>
                <a:lnTo>
                  <a:pt x="2476206" y="3897936"/>
                </a:lnTo>
                <a:lnTo>
                  <a:pt x="2514833" y="3872559"/>
                </a:lnTo>
                <a:lnTo>
                  <a:pt x="2550559" y="3843458"/>
                </a:lnTo>
                <a:lnTo>
                  <a:pt x="2583110" y="3810907"/>
                </a:lnTo>
                <a:lnTo>
                  <a:pt x="2612211" y="3775181"/>
                </a:lnTo>
                <a:lnTo>
                  <a:pt x="2637588" y="3736554"/>
                </a:lnTo>
                <a:lnTo>
                  <a:pt x="2658966" y="3695300"/>
                </a:lnTo>
                <a:lnTo>
                  <a:pt x="2676071" y="3651694"/>
                </a:lnTo>
                <a:lnTo>
                  <a:pt x="2688628" y="3606009"/>
                </a:lnTo>
                <a:lnTo>
                  <a:pt x="2696364" y="3558522"/>
                </a:lnTo>
                <a:lnTo>
                  <a:pt x="2699004" y="3509505"/>
                </a:lnTo>
                <a:lnTo>
                  <a:pt x="2699004" y="449846"/>
                </a:lnTo>
                <a:lnTo>
                  <a:pt x="2696364" y="400832"/>
                </a:lnTo>
                <a:lnTo>
                  <a:pt x="2688628" y="353345"/>
                </a:lnTo>
                <a:lnTo>
                  <a:pt x="2676071" y="307662"/>
                </a:lnTo>
                <a:lnTo>
                  <a:pt x="2658966" y="264056"/>
                </a:lnTo>
                <a:lnTo>
                  <a:pt x="2637588" y="222803"/>
                </a:lnTo>
                <a:lnTo>
                  <a:pt x="2612211" y="184175"/>
                </a:lnTo>
                <a:lnTo>
                  <a:pt x="2583110" y="148449"/>
                </a:lnTo>
                <a:lnTo>
                  <a:pt x="2550559" y="115897"/>
                </a:lnTo>
                <a:lnTo>
                  <a:pt x="2514833" y="86796"/>
                </a:lnTo>
                <a:lnTo>
                  <a:pt x="2476206" y="61418"/>
                </a:lnTo>
                <a:lnTo>
                  <a:pt x="2434952" y="40039"/>
                </a:lnTo>
                <a:lnTo>
                  <a:pt x="2391346" y="22934"/>
                </a:lnTo>
                <a:lnTo>
                  <a:pt x="2345661" y="10375"/>
                </a:lnTo>
                <a:lnTo>
                  <a:pt x="2298174" y="2639"/>
                </a:lnTo>
                <a:lnTo>
                  <a:pt x="2249157" y="0"/>
                </a:lnTo>
                <a:close/>
              </a:path>
            </a:pathLst>
          </a:custGeom>
          <a:solidFill>
            <a:srgbClr val="BF3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48326" y="2754288"/>
            <a:ext cx="2277110" cy="2235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30000"/>
              </a:lnSpc>
              <a:spcBef>
                <a:spcPts val="100"/>
              </a:spcBef>
              <a:buSzPct val="95000"/>
              <a:buAutoNum type="arabicPeriod"/>
              <a:tabLst>
                <a:tab pos="229235" algn="l"/>
              </a:tabLst>
            </a:pPr>
            <a:r>
              <a:rPr sz="2000" b="1" dirty="0">
                <a:solidFill>
                  <a:srgbClr val="F2F2F2"/>
                </a:solidFill>
                <a:latin typeface="Microsoft JhengHei"/>
                <a:cs typeface="Microsoft JhengHei"/>
              </a:rPr>
              <a:t>調降必修學分，調 高選修學分比重</a:t>
            </a:r>
            <a:endParaRPr sz="2000">
              <a:latin typeface="Microsoft JhengHei"/>
              <a:cs typeface="Microsoft JhengHei"/>
            </a:endParaRPr>
          </a:p>
          <a:p>
            <a:pPr marL="228600" indent="-216535">
              <a:lnSpc>
                <a:spcPct val="100000"/>
              </a:lnSpc>
              <a:spcBef>
                <a:spcPts val="1315"/>
              </a:spcBef>
              <a:buSzPct val="95000"/>
              <a:buAutoNum type="arabicPeriod"/>
              <a:tabLst>
                <a:tab pos="229235" algn="l"/>
              </a:tabLst>
            </a:pPr>
            <a:r>
              <a:rPr sz="2000" b="1" dirty="0">
                <a:solidFill>
                  <a:srgbClr val="F2F2F2"/>
                </a:solidFill>
                <a:latin typeface="Microsoft JhengHei"/>
                <a:cs typeface="Microsoft JhengHei"/>
              </a:rPr>
              <a:t>新增校訂必修</a:t>
            </a:r>
            <a:endParaRPr sz="2000">
              <a:latin typeface="Microsoft JhengHei"/>
              <a:cs typeface="Microsoft JhengHei"/>
            </a:endParaRPr>
          </a:p>
          <a:p>
            <a:pPr marL="228600" indent="-216535">
              <a:lnSpc>
                <a:spcPct val="100000"/>
              </a:lnSpc>
              <a:spcBef>
                <a:spcPts val="1320"/>
              </a:spcBef>
              <a:buSzPct val="95000"/>
              <a:buAutoNum type="arabicPeriod"/>
              <a:tabLst>
                <a:tab pos="229235" algn="l"/>
              </a:tabLst>
            </a:pPr>
            <a:r>
              <a:rPr sz="2000" b="1" dirty="0">
                <a:solidFill>
                  <a:srgbClr val="F2F2F2"/>
                </a:solidFill>
                <a:latin typeface="Microsoft JhengHei"/>
                <a:cs typeface="Microsoft JhengHei"/>
              </a:rPr>
              <a:t>增加選修課程類型</a:t>
            </a:r>
            <a:endParaRPr sz="2000">
              <a:latin typeface="Microsoft JhengHei"/>
              <a:cs typeface="Microsoft JhengHei"/>
            </a:endParaRPr>
          </a:p>
          <a:p>
            <a:pPr marL="228600" indent="-216535">
              <a:lnSpc>
                <a:spcPct val="100000"/>
              </a:lnSpc>
              <a:spcBef>
                <a:spcPts val="1320"/>
              </a:spcBef>
              <a:buSzPct val="95000"/>
              <a:buAutoNum type="arabicPeriod"/>
              <a:tabLst>
                <a:tab pos="229235" algn="l"/>
              </a:tabLst>
            </a:pPr>
            <a:r>
              <a:rPr sz="2000" b="1" dirty="0">
                <a:solidFill>
                  <a:srgbClr val="F2F2F2"/>
                </a:solidFill>
                <a:latin typeface="Microsoft JhengHei"/>
                <a:cs typeface="Microsoft JhengHei"/>
              </a:rPr>
              <a:t>新增彈性學習時間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41548" y="1915668"/>
            <a:ext cx="2795015" cy="4053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88791" y="1940046"/>
            <a:ext cx="2700655" cy="3959860"/>
          </a:xfrm>
          <a:custGeom>
            <a:avLst/>
            <a:gdLst/>
            <a:ahLst/>
            <a:cxnLst/>
            <a:rect l="l" t="t" r="r" b="b"/>
            <a:pathLst>
              <a:path w="2700654" h="3959860">
                <a:moveTo>
                  <a:pt x="2250427" y="0"/>
                </a:moveTo>
                <a:lnTo>
                  <a:pt x="450100" y="0"/>
                </a:lnTo>
                <a:lnTo>
                  <a:pt x="401056" y="2641"/>
                </a:lnTo>
                <a:lnTo>
                  <a:pt x="353541" y="10381"/>
                </a:lnTo>
                <a:lnTo>
                  <a:pt x="307831" y="22947"/>
                </a:lnTo>
                <a:lnTo>
                  <a:pt x="264200" y="40062"/>
                </a:lnTo>
                <a:lnTo>
                  <a:pt x="222923" y="61453"/>
                </a:lnTo>
                <a:lnTo>
                  <a:pt x="184274" y="86845"/>
                </a:lnTo>
                <a:lnTo>
                  <a:pt x="148528" y="115963"/>
                </a:lnTo>
                <a:lnTo>
                  <a:pt x="115958" y="148533"/>
                </a:lnTo>
                <a:lnTo>
                  <a:pt x="86841" y="184279"/>
                </a:lnTo>
                <a:lnTo>
                  <a:pt x="61450" y="222929"/>
                </a:lnTo>
                <a:lnTo>
                  <a:pt x="40060" y="264206"/>
                </a:lnTo>
                <a:lnTo>
                  <a:pt x="22945" y="307836"/>
                </a:lnTo>
                <a:lnTo>
                  <a:pt x="10381" y="353545"/>
                </a:lnTo>
                <a:lnTo>
                  <a:pt x="2641" y="401058"/>
                </a:lnTo>
                <a:lnTo>
                  <a:pt x="0" y="450100"/>
                </a:lnTo>
                <a:lnTo>
                  <a:pt x="0" y="3509264"/>
                </a:lnTo>
                <a:lnTo>
                  <a:pt x="2641" y="3558306"/>
                </a:lnTo>
                <a:lnTo>
                  <a:pt x="10381" y="3605818"/>
                </a:lnTo>
                <a:lnTo>
                  <a:pt x="22945" y="3651526"/>
                </a:lnTo>
                <a:lnTo>
                  <a:pt x="40060" y="3695156"/>
                </a:lnTo>
                <a:lnTo>
                  <a:pt x="61450" y="3736432"/>
                </a:lnTo>
                <a:lnTo>
                  <a:pt x="86841" y="3775080"/>
                </a:lnTo>
                <a:lnTo>
                  <a:pt x="115958" y="3810825"/>
                </a:lnTo>
                <a:lnTo>
                  <a:pt x="148528" y="3843394"/>
                </a:lnTo>
                <a:lnTo>
                  <a:pt x="184274" y="3872511"/>
                </a:lnTo>
                <a:lnTo>
                  <a:pt x="222923" y="3897901"/>
                </a:lnTo>
                <a:lnTo>
                  <a:pt x="264200" y="3919291"/>
                </a:lnTo>
                <a:lnTo>
                  <a:pt x="307831" y="3936406"/>
                </a:lnTo>
                <a:lnTo>
                  <a:pt x="353541" y="3948970"/>
                </a:lnTo>
                <a:lnTo>
                  <a:pt x="401056" y="3956710"/>
                </a:lnTo>
                <a:lnTo>
                  <a:pt x="450100" y="3959352"/>
                </a:lnTo>
                <a:lnTo>
                  <a:pt x="2250427" y="3959352"/>
                </a:lnTo>
                <a:lnTo>
                  <a:pt x="2299471" y="3956710"/>
                </a:lnTo>
                <a:lnTo>
                  <a:pt x="2346986" y="3948970"/>
                </a:lnTo>
                <a:lnTo>
                  <a:pt x="2392696" y="3936406"/>
                </a:lnTo>
                <a:lnTo>
                  <a:pt x="2436327" y="3919291"/>
                </a:lnTo>
                <a:lnTo>
                  <a:pt x="2477604" y="3897901"/>
                </a:lnTo>
                <a:lnTo>
                  <a:pt x="2516253" y="3872511"/>
                </a:lnTo>
                <a:lnTo>
                  <a:pt x="2551999" y="3843394"/>
                </a:lnTo>
                <a:lnTo>
                  <a:pt x="2584569" y="3810825"/>
                </a:lnTo>
                <a:lnTo>
                  <a:pt x="2613686" y="3775080"/>
                </a:lnTo>
                <a:lnTo>
                  <a:pt x="2639077" y="3736432"/>
                </a:lnTo>
                <a:lnTo>
                  <a:pt x="2660467" y="3695156"/>
                </a:lnTo>
                <a:lnTo>
                  <a:pt x="2677582" y="3651526"/>
                </a:lnTo>
                <a:lnTo>
                  <a:pt x="2690146" y="3605818"/>
                </a:lnTo>
                <a:lnTo>
                  <a:pt x="2697886" y="3558306"/>
                </a:lnTo>
                <a:lnTo>
                  <a:pt x="2700528" y="3509264"/>
                </a:lnTo>
                <a:lnTo>
                  <a:pt x="2700528" y="450100"/>
                </a:lnTo>
                <a:lnTo>
                  <a:pt x="2697886" y="401058"/>
                </a:lnTo>
                <a:lnTo>
                  <a:pt x="2690146" y="353545"/>
                </a:lnTo>
                <a:lnTo>
                  <a:pt x="2677582" y="307836"/>
                </a:lnTo>
                <a:lnTo>
                  <a:pt x="2660467" y="264206"/>
                </a:lnTo>
                <a:lnTo>
                  <a:pt x="2639077" y="222929"/>
                </a:lnTo>
                <a:lnTo>
                  <a:pt x="2613686" y="184279"/>
                </a:lnTo>
                <a:lnTo>
                  <a:pt x="2584569" y="148533"/>
                </a:lnTo>
                <a:lnTo>
                  <a:pt x="2551999" y="115963"/>
                </a:lnTo>
                <a:lnTo>
                  <a:pt x="2516253" y="86845"/>
                </a:lnTo>
                <a:lnTo>
                  <a:pt x="2477604" y="61453"/>
                </a:lnTo>
                <a:lnTo>
                  <a:pt x="2436327" y="40062"/>
                </a:lnTo>
                <a:lnTo>
                  <a:pt x="2392696" y="22947"/>
                </a:lnTo>
                <a:lnTo>
                  <a:pt x="2346986" y="10381"/>
                </a:lnTo>
                <a:lnTo>
                  <a:pt x="2299471" y="2641"/>
                </a:lnTo>
                <a:lnTo>
                  <a:pt x="2250427" y="0"/>
                </a:lnTo>
                <a:close/>
              </a:path>
            </a:pathLst>
          </a:custGeom>
          <a:solidFill>
            <a:srgbClr val="3185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88791" y="1940046"/>
            <a:ext cx="2700655" cy="3959860"/>
          </a:xfrm>
          <a:custGeom>
            <a:avLst/>
            <a:gdLst/>
            <a:ahLst/>
            <a:cxnLst/>
            <a:rect l="l" t="t" r="r" b="b"/>
            <a:pathLst>
              <a:path w="2700654" h="3959860">
                <a:moveTo>
                  <a:pt x="0" y="450100"/>
                </a:moveTo>
                <a:lnTo>
                  <a:pt x="2641" y="401058"/>
                </a:lnTo>
                <a:lnTo>
                  <a:pt x="10381" y="353545"/>
                </a:lnTo>
                <a:lnTo>
                  <a:pt x="22945" y="307836"/>
                </a:lnTo>
                <a:lnTo>
                  <a:pt x="40060" y="264206"/>
                </a:lnTo>
                <a:lnTo>
                  <a:pt x="61450" y="222929"/>
                </a:lnTo>
                <a:lnTo>
                  <a:pt x="86841" y="184279"/>
                </a:lnTo>
                <a:lnTo>
                  <a:pt x="115958" y="148533"/>
                </a:lnTo>
                <a:lnTo>
                  <a:pt x="148528" y="115963"/>
                </a:lnTo>
                <a:lnTo>
                  <a:pt x="184274" y="86845"/>
                </a:lnTo>
                <a:lnTo>
                  <a:pt x="222923" y="61453"/>
                </a:lnTo>
                <a:lnTo>
                  <a:pt x="264200" y="40062"/>
                </a:lnTo>
                <a:lnTo>
                  <a:pt x="307831" y="22947"/>
                </a:lnTo>
                <a:lnTo>
                  <a:pt x="353541" y="10381"/>
                </a:lnTo>
                <a:lnTo>
                  <a:pt x="401056" y="2641"/>
                </a:lnTo>
                <a:lnTo>
                  <a:pt x="450100" y="0"/>
                </a:lnTo>
                <a:lnTo>
                  <a:pt x="2250427" y="0"/>
                </a:lnTo>
                <a:lnTo>
                  <a:pt x="2299471" y="2641"/>
                </a:lnTo>
                <a:lnTo>
                  <a:pt x="2346986" y="10381"/>
                </a:lnTo>
                <a:lnTo>
                  <a:pt x="2392696" y="22947"/>
                </a:lnTo>
                <a:lnTo>
                  <a:pt x="2436327" y="40062"/>
                </a:lnTo>
                <a:lnTo>
                  <a:pt x="2477604" y="61453"/>
                </a:lnTo>
                <a:lnTo>
                  <a:pt x="2516253" y="86845"/>
                </a:lnTo>
                <a:lnTo>
                  <a:pt x="2551999" y="115963"/>
                </a:lnTo>
                <a:lnTo>
                  <a:pt x="2584569" y="148533"/>
                </a:lnTo>
                <a:lnTo>
                  <a:pt x="2613686" y="184279"/>
                </a:lnTo>
                <a:lnTo>
                  <a:pt x="2639077" y="222929"/>
                </a:lnTo>
                <a:lnTo>
                  <a:pt x="2660467" y="264206"/>
                </a:lnTo>
                <a:lnTo>
                  <a:pt x="2677582" y="307836"/>
                </a:lnTo>
                <a:lnTo>
                  <a:pt x="2690146" y="353545"/>
                </a:lnTo>
                <a:lnTo>
                  <a:pt x="2697886" y="401058"/>
                </a:lnTo>
                <a:lnTo>
                  <a:pt x="2700528" y="450100"/>
                </a:lnTo>
                <a:lnTo>
                  <a:pt x="2700528" y="3509264"/>
                </a:lnTo>
                <a:lnTo>
                  <a:pt x="2697886" y="3558306"/>
                </a:lnTo>
                <a:lnTo>
                  <a:pt x="2690146" y="3605818"/>
                </a:lnTo>
                <a:lnTo>
                  <a:pt x="2677582" y="3651526"/>
                </a:lnTo>
                <a:lnTo>
                  <a:pt x="2660467" y="3695156"/>
                </a:lnTo>
                <a:lnTo>
                  <a:pt x="2639077" y="3736432"/>
                </a:lnTo>
                <a:lnTo>
                  <a:pt x="2613686" y="3775080"/>
                </a:lnTo>
                <a:lnTo>
                  <a:pt x="2584569" y="3810825"/>
                </a:lnTo>
                <a:lnTo>
                  <a:pt x="2551999" y="3843394"/>
                </a:lnTo>
                <a:lnTo>
                  <a:pt x="2516253" y="3872511"/>
                </a:lnTo>
                <a:lnTo>
                  <a:pt x="2477604" y="3897901"/>
                </a:lnTo>
                <a:lnTo>
                  <a:pt x="2436327" y="3919291"/>
                </a:lnTo>
                <a:lnTo>
                  <a:pt x="2392696" y="3936406"/>
                </a:lnTo>
                <a:lnTo>
                  <a:pt x="2346986" y="3948970"/>
                </a:lnTo>
                <a:lnTo>
                  <a:pt x="2299471" y="3956710"/>
                </a:lnTo>
                <a:lnTo>
                  <a:pt x="2250427" y="3959352"/>
                </a:lnTo>
                <a:lnTo>
                  <a:pt x="450100" y="3959352"/>
                </a:lnTo>
                <a:lnTo>
                  <a:pt x="401056" y="3956710"/>
                </a:lnTo>
                <a:lnTo>
                  <a:pt x="353541" y="3948970"/>
                </a:lnTo>
                <a:lnTo>
                  <a:pt x="307831" y="3936406"/>
                </a:lnTo>
                <a:lnTo>
                  <a:pt x="264200" y="3919291"/>
                </a:lnTo>
                <a:lnTo>
                  <a:pt x="222923" y="3897901"/>
                </a:lnTo>
                <a:lnTo>
                  <a:pt x="184274" y="3872511"/>
                </a:lnTo>
                <a:lnTo>
                  <a:pt x="148528" y="3843394"/>
                </a:lnTo>
                <a:lnTo>
                  <a:pt x="115958" y="3810825"/>
                </a:lnTo>
                <a:lnTo>
                  <a:pt x="86841" y="3775080"/>
                </a:lnTo>
                <a:lnTo>
                  <a:pt x="61450" y="3736432"/>
                </a:lnTo>
                <a:lnTo>
                  <a:pt x="40060" y="3695156"/>
                </a:lnTo>
                <a:lnTo>
                  <a:pt x="22945" y="3651526"/>
                </a:lnTo>
                <a:lnTo>
                  <a:pt x="10381" y="3605818"/>
                </a:lnTo>
                <a:lnTo>
                  <a:pt x="2641" y="3558306"/>
                </a:lnTo>
                <a:lnTo>
                  <a:pt x="0" y="3509264"/>
                </a:lnTo>
                <a:lnTo>
                  <a:pt x="0" y="450100"/>
                </a:lnTo>
                <a:close/>
              </a:path>
            </a:pathLst>
          </a:custGeom>
          <a:ln w="9144">
            <a:solidFill>
              <a:srgbClr val="1679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499581" y="2632368"/>
            <a:ext cx="2277110" cy="2631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30000"/>
              </a:lnSpc>
              <a:spcBef>
                <a:spcPts val="100"/>
              </a:spcBef>
              <a:buClr>
                <a:srgbClr val="F2F2F2"/>
              </a:buClr>
              <a:buSzPct val="95000"/>
              <a:buAutoNum type="arabicPeriod"/>
              <a:tabLst>
                <a:tab pos="229235" algn="l"/>
              </a:tabLst>
            </a:pPr>
            <a:r>
              <a:rPr sz="2000" b="1" dirty="0">
                <a:solidFill>
                  <a:srgbClr val="FFFFFF"/>
                </a:solidFill>
                <a:latin typeface="Microsoft JhengHei"/>
                <a:cs typeface="Microsoft JhengHei"/>
              </a:rPr>
              <a:t>調高部定實習科目 學分數</a:t>
            </a:r>
            <a:endParaRPr sz="2000">
              <a:latin typeface="Microsoft JhengHei"/>
              <a:cs typeface="Microsoft JhengHei"/>
            </a:endParaRPr>
          </a:p>
          <a:p>
            <a:pPr marL="192405" marR="5080" indent="-180340">
              <a:lnSpc>
                <a:spcPct val="130000"/>
              </a:lnSpc>
              <a:spcBef>
                <a:spcPts val="595"/>
              </a:spcBef>
              <a:buSzPct val="95000"/>
              <a:buAutoNum type="arabicPeriod"/>
              <a:tabLst>
                <a:tab pos="229235" algn="l"/>
              </a:tabLst>
            </a:pPr>
            <a:r>
              <a:rPr sz="2000" b="1" dirty="0">
                <a:solidFill>
                  <a:srgbClr val="F2F2F2"/>
                </a:solidFill>
                <a:latin typeface="Microsoft JhengHei"/>
                <a:cs typeface="Microsoft JhengHei"/>
              </a:rPr>
              <a:t>新增「技能領域」 實習科目</a:t>
            </a:r>
            <a:endParaRPr sz="2000">
              <a:latin typeface="Microsoft JhengHei"/>
              <a:cs typeface="Microsoft JhengHei"/>
            </a:endParaRPr>
          </a:p>
          <a:p>
            <a:pPr marL="228600" indent="-216535">
              <a:lnSpc>
                <a:spcPct val="100000"/>
              </a:lnSpc>
              <a:spcBef>
                <a:spcPts val="1320"/>
              </a:spcBef>
              <a:buSzPct val="95000"/>
              <a:buAutoNum type="arabicPeriod"/>
              <a:tabLst>
                <a:tab pos="229235" algn="l"/>
              </a:tabLst>
            </a:pPr>
            <a:r>
              <a:rPr sz="2000" b="1" dirty="0">
                <a:solidFill>
                  <a:srgbClr val="F2F2F2"/>
                </a:solidFill>
                <a:latin typeface="Microsoft JhengHei"/>
                <a:cs typeface="Microsoft JhengHei"/>
              </a:rPr>
              <a:t>增加多元選修類型</a:t>
            </a:r>
            <a:endParaRPr sz="2000">
              <a:latin typeface="Microsoft JhengHei"/>
              <a:cs typeface="Microsoft JhengHei"/>
            </a:endParaRPr>
          </a:p>
          <a:p>
            <a:pPr marL="229235" indent="-217170">
              <a:lnSpc>
                <a:spcPct val="100000"/>
              </a:lnSpc>
              <a:spcBef>
                <a:spcPts val="1320"/>
              </a:spcBef>
              <a:buClr>
                <a:srgbClr val="F2F2F2"/>
              </a:buClr>
              <a:buSzPct val="95000"/>
              <a:buAutoNum type="arabicPeriod"/>
              <a:tabLst>
                <a:tab pos="229870" algn="l"/>
              </a:tabLst>
            </a:pPr>
            <a:r>
              <a:rPr sz="20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增加彈性學習時間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240779" y="1940049"/>
            <a:ext cx="2699385" cy="3959860"/>
          </a:xfrm>
          <a:custGeom>
            <a:avLst/>
            <a:gdLst/>
            <a:ahLst/>
            <a:cxnLst/>
            <a:rect l="l" t="t" r="r" b="b"/>
            <a:pathLst>
              <a:path w="2699384" h="3959860">
                <a:moveTo>
                  <a:pt x="2249157" y="0"/>
                </a:moveTo>
                <a:lnTo>
                  <a:pt x="449846" y="0"/>
                </a:lnTo>
                <a:lnTo>
                  <a:pt x="400829" y="2639"/>
                </a:lnTo>
                <a:lnTo>
                  <a:pt x="353342" y="10375"/>
                </a:lnTo>
                <a:lnTo>
                  <a:pt x="307657" y="22934"/>
                </a:lnTo>
                <a:lnTo>
                  <a:pt x="264051" y="40039"/>
                </a:lnTo>
                <a:lnTo>
                  <a:pt x="222797" y="61418"/>
                </a:lnTo>
                <a:lnTo>
                  <a:pt x="184170" y="86796"/>
                </a:lnTo>
                <a:lnTo>
                  <a:pt x="148444" y="115897"/>
                </a:lnTo>
                <a:lnTo>
                  <a:pt x="115893" y="148449"/>
                </a:lnTo>
                <a:lnTo>
                  <a:pt x="86792" y="184175"/>
                </a:lnTo>
                <a:lnTo>
                  <a:pt x="61415" y="222803"/>
                </a:lnTo>
                <a:lnTo>
                  <a:pt x="40037" y="264056"/>
                </a:lnTo>
                <a:lnTo>
                  <a:pt x="22932" y="307662"/>
                </a:lnTo>
                <a:lnTo>
                  <a:pt x="10375" y="353345"/>
                </a:lnTo>
                <a:lnTo>
                  <a:pt x="2639" y="400832"/>
                </a:lnTo>
                <a:lnTo>
                  <a:pt x="0" y="449846"/>
                </a:lnTo>
                <a:lnTo>
                  <a:pt x="0" y="3509505"/>
                </a:lnTo>
                <a:lnTo>
                  <a:pt x="2639" y="3558522"/>
                </a:lnTo>
                <a:lnTo>
                  <a:pt x="10375" y="3606009"/>
                </a:lnTo>
                <a:lnTo>
                  <a:pt x="22932" y="3651694"/>
                </a:lnTo>
                <a:lnTo>
                  <a:pt x="40037" y="3695300"/>
                </a:lnTo>
                <a:lnTo>
                  <a:pt x="61415" y="3736554"/>
                </a:lnTo>
                <a:lnTo>
                  <a:pt x="86792" y="3775181"/>
                </a:lnTo>
                <a:lnTo>
                  <a:pt x="115893" y="3810907"/>
                </a:lnTo>
                <a:lnTo>
                  <a:pt x="148444" y="3843458"/>
                </a:lnTo>
                <a:lnTo>
                  <a:pt x="184170" y="3872559"/>
                </a:lnTo>
                <a:lnTo>
                  <a:pt x="222797" y="3897936"/>
                </a:lnTo>
                <a:lnTo>
                  <a:pt x="264051" y="3919314"/>
                </a:lnTo>
                <a:lnTo>
                  <a:pt x="307657" y="3936419"/>
                </a:lnTo>
                <a:lnTo>
                  <a:pt x="353342" y="3948976"/>
                </a:lnTo>
                <a:lnTo>
                  <a:pt x="400829" y="3956712"/>
                </a:lnTo>
                <a:lnTo>
                  <a:pt x="449846" y="3959352"/>
                </a:lnTo>
                <a:lnTo>
                  <a:pt x="2249157" y="3959352"/>
                </a:lnTo>
                <a:lnTo>
                  <a:pt x="2298174" y="3956712"/>
                </a:lnTo>
                <a:lnTo>
                  <a:pt x="2345661" y="3948976"/>
                </a:lnTo>
                <a:lnTo>
                  <a:pt x="2391346" y="3936419"/>
                </a:lnTo>
                <a:lnTo>
                  <a:pt x="2434952" y="3919314"/>
                </a:lnTo>
                <a:lnTo>
                  <a:pt x="2476206" y="3897936"/>
                </a:lnTo>
                <a:lnTo>
                  <a:pt x="2514833" y="3872559"/>
                </a:lnTo>
                <a:lnTo>
                  <a:pt x="2550559" y="3843458"/>
                </a:lnTo>
                <a:lnTo>
                  <a:pt x="2583110" y="3810907"/>
                </a:lnTo>
                <a:lnTo>
                  <a:pt x="2612211" y="3775181"/>
                </a:lnTo>
                <a:lnTo>
                  <a:pt x="2637588" y="3736554"/>
                </a:lnTo>
                <a:lnTo>
                  <a:pt x="2658966" y="3695300"/>
                </a:lnTo>
                <a:lnTo>
                  <a:pt x="2676071" y="3651694"/>
                </a:lnTo>
                <a:lnTo>
                  <a:pt x="2688628" y="3606009"/>
                </a:lnTo>
                <a:lnTo>
                  <a:pt x="2696364" y="3558522"/>
                </a:lnTo>
                <a:lnTo>
                  <a:pt x="2699004" y="3509505"/>
                </a:lnTo>
                <a:lnTo>
                  <a:pt x="2699004" y="449846"/>
                </a:lnTo>
                <a:lnTo>
                  <a:pt x="2696364" y="400832"/>
                </a:lnTo>
                <a:lnTo>
                  <a:pt x="2688628" y="353345"/>
                </a:lnTo>
                <a:lnTo>
                  <a:pt x="2676071" y="307662"/>
                </a:lnTo>
                <a:lnTo>
                  <a:pt x="2658966" y="264056"/>
                </a:lnTo>
                <a:lnTo>
                  <a:pt x="2637588" y="222803"/>
                </a:lnTo>
                <a:lnTo>
                  <a:pt x="2612211" y="184175"/>
                </a:lnTo>
                <a:lnTo>
                  <a:pt x="2583110" y="148449"/>
                </a:lnTo>
                <a:lnTo>
                  <a:pt x="2550559" y="115897"/>
                </a:lnTo>
                <a:lnTo>
                  <a:pt x="2514833" y="86796"/>
                </a:lnTo>
                <a:lnTo>
                  <a:pt x="2476206" y="61418"/>
                </a:lnTo>
                <a:lnTo>
                  <a:pt x="2434952" y="40039"/>
                </a:lnTo>
                <a:lnTo>
                  <a:pt x="2391346" y="22934"/>
                </a:lnTo>
                <a:lnTo>
                  <a:pt x="2345661" y="10375"/>
                </a:lnTo>
                <a:lnTo>
                  <a:pt x="2298174" y="2639"/>
                </a:lnTo>
                <a:lnTo>
                  <a:pt x="2249157" y="0"/>
                </a:lnTo>
                <a:close/>
              </a:path>
            </a:pathLst>
          </a:custGeom>
          <a:solidFill>
            <a:srgbClr val="C180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450835" y="2594268"/>
            <a:ext cx="2277110" cy="3027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30000"/>
              </a:lnSpc>
              <a:spcBef>
                <a:spcPts val="100"/>
              </a:spcBef>
              <a:buSzPct val="95000"/>
              <a:buAutoNum type="arabicPeriod"/>
              <a:tabLst>
                <a:tab pos="229235" algn="l"/>
              </a:tabLst>
            </a:pPr>
            <a:r>
              <a:rPr sz="2000" b="1" dirty="0">
                <a:solidFill>
                  <a:srgbClr val="F2F2F2"/>
                </a:solidFill>
                <a:latin typeface="Microsoft JhengHei"/>
                <a:cs typeface="Microsoft JhengHei"/>
              </a:rPr>
              <a:t>調降必修學分，調 整選修學分</a:t>
            </a:r>
            <a:endParaRPr sz="2000">
              <a:latin typeface="Microsoft JhengHei"/>
              <a:cs typeface="Microsoft JhengHei"/>
            </a:endParaRPr>
          </a:p>
          <a:p>
            <a:pPr marL="192405" marR="5080" indent="-180340">
              <a:lnSpc>
                <a:spcPct val="130000"/>
              </a:lnSpc>
              <a:spcBef>
                <a:spcPts val="595"/>
              </a:spcBef>
              <a:buSzPct val="95000"/>
              <a:buAutoNum type="arabicPeriod"/>
              <a:tabLst>
                <a:tab pos="229235" algn="l"/>
              </a:tabLst>
            </a:pPr>
            <a:r>
              <a:rPr sz="2000" b="1" dirty="0">
                <a:solidFill>
                  <a:srgbClr val="F2F2F2"/>
                </a:solidFill>
                <a:latin typeface="Microsoft JhengHei"/>
                <a:cs typeface="Microsoft JhengHei"/>
              </a:rPr>
              <a:t>調整校訂必修學分 數</a:t>
            </a:r>
            <a:endParaRPr sz="2000">
              <a:latin typeface="Microsoft JhengHei"/>
              <a:cs typeface="Microsoft JhengHei"/>
            </a:endParaRPr>
          </a:p>
          <a:p>
            <a:pPr marL="228600" indent="-216535">
              <a:lnSpc>
                <a:spcPct val="100000"/>
              </a:lnSpc>
              <a:spcBef>
                <a:spcPts val="1320"/>
              </a:spcBef>
              <a:buSzPct val="95000"/>
              <a:buAutoNum type="arabicPeriod"/>
              <a:tabLst>
                <a:tab pos="229235" algn="l"/>
              </a:tabLst>
            </a:pPr>
            <a:r>
              <a:rPr sz="2000" b="1" dirty="0">
                <a:solidFill>
                  <a:srgbClr val="F2F2F2"/>
                </a:solidFill>
                <a:latin typeface="Microsoft JhengHei"/>
                <a:cs typeface="Microsoft JhengHei"/>
              </a:rPr>
              <a:t>新增彈性學習時間</a:t>
            </a:r>
            <a:endParaRPr sz="2000">
              <a:latin typeface="Microsoft JhengHei"/>
              <a:cs typeface="Microsoft JhengHei"/>
            </a:endParaRPr>
          </a:p>
          <a:p>
            <a:pPr marL="229235" marR="5080" indent="-229235">
              <a:lnSpc>
                <a:spcPct val="130000"/>
              </a:lnSpc>
              <a:spcBef>
                <a:spcPts val="600"/>
              </a:spcBef>
              <a:buSzPct val="95000"/>
              <a:buAutoNum type="arabicPeriod"/>
              <a:tabLst>
                <a:tab pos="229235" algn="l"/>
              </a:tabLst>
            </a:pPr>
            <a:r>
              <a:rPr sz="2000" b="1" dirty="0">
                <a:solidFill>
                  <a:srgbClr val="F2F2F2"/>
                </a:solidFill>
                <a:latin typeface="Microsoft JhengHei"/>
                <a:cs typeface="Microsoft JhengHei"/>
              </a:rPr>
              <a:t>新增學術學程專題 實作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144000" y="1915668"/>
            <a:ext cx="2795015" cy="4053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91243" y="1940046"/>
            <a:ext cx="2700655" cy="3959860"/>
          </a:xfrm>
          <a:custGeom>
            <a:avLst/>
            <a:gdLst/>
            <a:ahLst/>
            <a:cxnLst/>
            <a:rect l="l" t="t" r="r" b="b"/>
            <a:pathLst>
              <a:path w="2700654" h="3959860">
                <a:moveTo>
                  <a:pt x="2250427" y="0"/>
                </a:moveTo>
                <a:lnTo>
                  <a:pt x="450100" y="0"/>
                </a:lnTo>
                <a:lnTo>
                  <a:pt x="401056" y="2641"/>
                </a:lnTo>
                <a:lnTo>
                  <a:pt x="353541" y="10381"/>
                </a:lnTo>
                <a:lnTo>
                  <a:pt x="307831" y="22947"/>
                </a:lnTo>
                <a:lnTo>
                  <a:pt x="264200" y="40062"/>
                </a:lnTo>
                <a:lnTo>
                  <a:pt x="222923" y="61453"/>
                </a:lnTo>
                <a:lnTo>
                  <a:pt x="184274" y="86845"/>
                </a:lnTo>
                <a:lnTo>
                  <a:pt x="148528" y="115963"/>
                </a:lnTo>
                <a:lnTo>
                  <a:pt x="115958" y="148533"/>
                </a:lnTo>
                <a:lnTo>
                  <a:pt x="86841" y="184279"/>
                </a:lnTo>
                <a:lnTo>
                  <a:pt x="61450" y="222929"/>
                </a:lnTo>
                <a:lnTo>
                  <a:pt x="40060" y="264206"/>
                </a:lnTo>
                <a:lnTo>
                  <a:pt x="22945" y="307836"/>
                </a:lnTo>
                <a:lnTo>
                  <a:pt x="10381" y="353545"/>
                </a:lnTo>
                <a:lnTo>
                  <a:pt x="2641" y="401058"/>
                </a:lnTo>
                <a:lnTo>
                  <a:pt x="0" y="450100"/>
                </a:lnTo>
                <a:lnTo>
                  <a:pt x="0" y="3509264"/>
                </a:lnTo>
                <a:lnTo>
                  <a:pt x="2641" y="3558306"/>
                </a:lnTo>
                <a:lnTo>
                  <a:pt x="10381" y="3605818"/>
                </a:lnTo>
                <a:lnTo>
                  <a:pt x="22945" y="3651526"/>
                </a:lnTo>
                <a:lnTo>
                  <a:pt x="40060" y="3695156"/>
                </a:lnTo>
                <a:lnTo>
                  <a:pt x="61450" y="3736432"/>
                </a:lnTo>
                <a:lnTo>
                  <a:pt x="86841" y="3775080"/>
                </a:lnTo>
                <a:lnTo>
                  <a:pt x="115958" y="3810825"/>
                </a:lnTo>
                <a:lnTo>
                  <a:pt x="148528" y="3843394"/>
                </a:lnTo>
                <a:lnTo>
                  <a:pt x="184274" y="3872511"/>
                </a:lnTo>
                <a:lnTo>
                  <a:pt x="222923" y="3897901"/>
                </a:lnTo>
                <a:lnTo>
                  <a:pt x="264200" y="3919291"/>
                </a:lnTo>
                <a:lnTo>
                  <a:pt x="307831" y="3936406"/>
                </a:lnTo>
                <a:lnTo>
                  <a:pt x="353541" y="3948970"/>
                </a:lnTo>
                <a:lnTo>
                  <a:pt x="401056" y="3956710"/>
                </a:lnTo>
                <a:lnTo>
                  <a:pt x="450100" y="3959352"/>
                </a:lnTo>
                <a:lnTo>
                  <a:pt x="2250427" y="3959352"/>
                </a:lnTo>
                <a:lnTo>
                  <a:pt x="2299471" y="3956710"/>
                </a:lnTo>
                <a:lnTo>
                  <a:pt x="2346986" y="3948970"/>
                </a:lnTo>
                <a:lnTo>
                  <a:pt x="2392696" y="3936406"/>
                </a:lnTo>
                <a:lnTo>
                  <a:pt x="2436327" y="3919291"/>
                </a:lnTo>
                <a:lnTo>
                  <a:pt x="2477604" y="3897901"/>
                </a:lnTo>
                <a:lnTo>
                  <a:pt x="2516253" y="3872511"/>
                </a:lnTo>
                <a:lnTo>
                  <a:pt x="2551999" y="3843394"/>
                </a:lnTo>
                <a:lnTo>
                  <a:pt x="2584569" y="3810825"/>
                </a:lnTo>
                <a:lnTo>
                  <a:pt x="2613686" y="3775080"/>
                </a:lnTo>
                <a:lnTo>
                  <a:pt x="2639077" y="3736432"/>
                </a:lnTo>
                <a:lnTo>
                  <a:pt x="2660467" y="3695156"/>
                </a:lnTo>
                <a:lnTo>
                  <a:pt x="2677582" y="3651526"/>
                </a:lnTo>
                <a:lnTo>
                  <a:pt x="2690146" y="3605818"/>
                </a:lnTo>
                <a:lnTo>
                  <a:pt x="2697886" y="3558306"/>
                </a:lnTo>
                <a:lnTo>
                  <a:pt x="2700528" y="3509264"/>
                </a:lnTo>
                <a:lnTo>
                  <a:pt x="2700528" y="450100"/>
                </a:lnTo>
                <a:lnTo>
                  <a:pt x="2697886" y="401058"/>
                </a:lnTo>
                <a:lnTo>
                  <a:pt x="2690146" y="353545"/>
                </a:lnTo>
                <a:lnTo>
                  <a:pt x="2677582" y="307836"/>
                </a:lnTo>
                <a:lnTo>
                  <a:pt x="2660467" y="264206"/>
                </a:lnTo>
                <a:lnTo>
                  <a:pt x="2639077" y="222929"/>
                </a:lnTo>
                <a:lnTo>
                  <a:pt x="2613686" y="184279"/>
                </a:lnTo>
                <a:lnTo>
                  <a:pt x="2584569" y="148533"/>
                </a:lnTo>
                <a:lnTo>
                  <a:pt x="2551999" y="115963"/>
                </a:lnTo>
                <a:lnTo>
                  <a:pt x="2516253" y="86845"/>
                </a:lnTo>
                <a:lnTo>
                  <a:pt x="2477604" y="61453"/>
                </a:lnTo>
                <a:lnTo>
                  <a:pt x="2436327" y="40062"/>
                </a:lnTo>
                <a:lnTo>
                  <a:pt x="2392696" y="22947"/>
                </a:lnTo>
                <a:lnTo>
                  <a:pt x="2346986" y="10381"/>
                </a:lnTo>
                <a:lnTo>
                  <a:pt x="2299471" y="2641"/>
                </a:lnTo>
                <a:lnTo>
                  <a:pt x="2250427" y="0"/>
                </a:lnTo>
                <a:close/>
              </a:path>
            </a:pathLst>
          </a:custGeom>
          <a:solidFill>
            <a:srgbClr val="E67B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91243" y="1940046"/>
            <a:ext cx="2700655" cy="3959860"/>
          </a:xfrm>
          <a:custGeom>
            <a:avLst/>
            <a:gdLst/>
            <a:ahLst/>
            <a:cxnLst/>
            <a:rect l="l" t="t" r="r" b="b"/>
            <a:pathLst>
              <a:path w="2700654" h="3959860">
                <a:moveTo>
                  <a:pt x="0" y="450100"/>
                </a:moveTo>
                <a:lnTo>
                  <a:pt x="2641" y="401058"/>
                </a:lnTo>
                <a:lnTo>
                  <a:pt x="10381" y="353545"/>
                </a:lnTo>
                <a:lnTo>
                  <a:pt x="22945" y="307836"/>
                </a:lnTo>
                <a:lnTo>
                  <a:pt x="40060" y="264206"/>
                </a:lnTo>
                <a:lnTo>
                  <a:pt x="61450" y="222929"/>
                </a:lnTo>
                <a:lnTo>
                  <a:pt x="86841" y="184279"/>
                </a:lnTo>
                <a:lnTo>
                  <a:pt x="115958" y="148533"/>
                </a:lnTo>
                <a:lnTo>
                  <a:pt x="148528" y="115963"/>
                </a:lnTo>
                <a:lnTo>
                  <a:pt x="184274" y="86845"/>
                </a:lnTo>
                <a:lnTo>
                  <a:pt x="222923" y="61453"/>
                </a:lnTo>
                <a:lnTo>
                  <a:pt x="264200" y="40062"/>
                </a:lnTo>
                <a:lnTo>
                  <a:pt x="307831" y="22947"/>
                </a:lnTo>
                <a:lnTo>
                  <a:pt x="353541" y="10381"/>
                </a:lnTo>
                <a:lnTo>
                  <a:pt x="401056" y="2641"/>
                </a:lnTo>
                <a:lnTo>
                  <a:pt x="450100" y="0"/>
                </a:lnTo>
                <a:lnTo>
                  <a:pt x="2250427" y="0"/>
                </a:lnTo>
                <a:lnTo>
                  <a:pt x="2299471" y="2641"/>
                </a:lnTo>
                <a:lnTo>
                  <a:pt x="2346986" y="10381"/>
                </a:lnTo>
                <a:lnTo>
                  <a:pt x="2392696" y="22947"/>
                </a:lnTo>
                <a:lnTo>
                  <a:pt x="2436327" y="40062"/>
                </a:lnTo>
                <a:lnTo>
                  <a:pt x="2477604" y="61453"/>
                </a:lnTo>
                <a:lnTo>
                  <a:pt x="2516253" y="86845"/>
                </a:lnTo>
                <a:lnTo>
                  <a:pt x="2551999" y="115963"/>
                </a:lnTo>
                <a:lnTo>
                  <a:pt x="2584569" y="148533"/>
                </a:lnTo>
                <a:lnTo>
                  <a:pt x="2613686" y="184279"/>
                </a:lnTo>
                <a:lnTo>
                  <a:pt x="2639077" y="222929"/>
                </a:lnTo>
                <a:lnTo>
                  <a:pt x="2660467" y="264206"/>
                </a:lnTo>
                <a:lnTo>
                  <a:pt x="2677582" y="307836"/>
                </a:lnTo>
                <a:lnTo>
                  <a:pt x="2690146" y="353545"/>
                </a:lnTo>
                <a:lnTo>
                  <a:pt x="2697886" y="401058"/>
                </a:lnTo>
                <a:lnTo>
                  <a:pt x="2700528" y="450100"/>
                </a:lnTo>
                <a:lnTo>
                  <a:pt x="2700528" y="3509264"/>
                </a:lnTo>
                <a:lnTo>
                  <a:pt x="2697886" y="3558306"/>
                </a:lnTo>
                <a:lnTo>
                  <a:pt x="2690146" y="3605818"/>
                </a:lnTo>
                <a:lnTo>
                  <a:pt x="2677582" y="3651526"/>
                </a:lnTo>
                <a:lnTo>
                  <a:pt x="2660467" y="3695156"/>
                </a:lnTo>
                <a:lnTo>
                  <a:pt x="2639077" y="3736432"/>
                </a:lnTo>
                <a:lnTo>
                  <a:pt x="2613686" y="3775080"/>
                </a:lnTo>
                <a:lnTo>
                  <a:pt x="2584569" y="3810825"/>
                </a:lnTo>
                <a:lnTo>
                  <a:pt x="2551999" y="3843394"/>
                </a:lnTo>
                <a:lnTo>
                  <a:pt x="2516253" y="3872511"/>
                </a:lnTo>
                <a:lnTo>
                  <a:pt x="2477604" y="3897901"/>
                </a:lnTo>
                <a:lnTo>
                  <a:pt x="2436327" y="3919291"/>
                </a:lnTo>
                <a:lnTo>
                  <a:pt x="2392696" y="3936406"/>
                </a:lnTo>
                <a:lnTo>
                  <a:pt x="2346986" y="3948970"/>
                </a:lnTo>
                <a:lnTo>
                  <a:pt x="2299471" y="3956710"/>
                </a:lnTo>
                <a:lnTo>
                  <a:pt x="2250427" y="3959352"/>
                </a:lnTo>
                <a:lnTo>
                  <a:pt x="450100" y="3959352"/>
                </a:lnTo>
                <a:lnTo>
                  <a:pt x="401056" y="3956710"/>
                </a:lnTo>
                <a:lnTo>
                  <a:pt x="353541" y="3948970"/>
                </a:lnTo>
                <a:lnTo>
                  <a:pt x="307831" y="3936406"/>
                </a:lnTo>
                <a:lnTo>
                  <a:pt x="264200" y="3919291"/>
                </a:lnTo>
                <a:lnTo>
                  <a:pt x="222923" y="3897901"/>
                </a:lnTo>
                <a:lnTo>
                  <a:pt x="184274" y="3872511"/>
                </a:lnTo>
                <a:lnTo>
                  <a:pt x="148528" y="3843394"/>
                </a:lnTo>
                <a:lnTo>
                  <a:pt x="115958" y="3810825"/>
                </a:lnTo>
                <a:lnTo>
                  <a:pt x="86841" y="3775080"/>
                </a:lnTo>
                <a:lnTo>
                  <a:pt x="61450" y="3736432"/>
                </a:lnTo>
                <a:lnTo>
                  <a:pt x="40060" y="3695156"/>
                </a:lnTo>
                <a:lnTo>
                  <a:pt x="22945" y="3651526"/>
                </a:lnTo>
                <a:lnTo>
                  <a:pt x="10381" y="3605818"/>
                </a:lnTo>
                <a:lnTo>
                  <a:pt x="2641" y="3558306"/>
                </a:lnTo>
                <a:lnTo>
                  <a:pt x="0" y="3509264"/>
                </a:lnTo>
                <a:lnTo>
                  <a:pt x="0" y="450100"/>
                </a:lnTo>
                <a:close/>
              </a:path>
            </a:pathLst>
          </a:custGeom>
          <a:ln w="9144">
            <a:solidFill>
              <a:srgbClr val="FDA7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1084" y="1874520"/>
            <a:ext cx="1560575" cy="8168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0248" y="2494889"/>
            <a:ext cx="1222247" cy="2117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8327" y="1923288"/>
            <a:ext cx="1466087" cy="7010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8327" y="1923288"/>
            <a:ext cx="1466215" cy="701675"/>
          </a:xfrm>
          <a:custGeom>
            <a:avLst/>
            <a:gdLst/>
            <a:ahLst/>
            <a:cxnLst/>
            <a:rect l="l" t="t" r="r" b="b"/>
            <a:pathLst>
              <a:path w="1466214" h="701675">
                <a:moveTo>
                  <a:pt x="0" y="0"/>
                </a:moveTo>
                <a:lnTo>
                  <a:pt x="1466088" y="0"/>
                </a:lnTo>
                <a:lnTo>
                  <a:pt x="1466088" y="569531"/>
                </a:lnTo>
                <a:lnTo>
                  <a:pt x="1401426" y="570113"/>
                </a:lnTo>
                <a:lnTo>
                  <a:pt x="1340558" y="571798"/>
                </a:lnTo>
                <a:lnTo>
                  <a:pt x="1283240" y="574492"/>
                </a:lnTo>
                <a:lnTo>
                  <a:pt x="1229226" y="578103"/>
                </a:lnTo>
                <a:lnTo>
                  <a:pt x="1178271" y="582537"/>
                </a:lnTo>
                <a:lnTo>
                  <a:pt x="1130132" y="587701"/>
                </a:lnTo>
                <a:lnTo>
                  <a:pt x="1084563" y="593503"/>
                </a:lnTo>
                <a:lnTo>
                  <a:pt x="1041319" y="599849"/>
                </a:lnTo>
                <a:lnTo>
                  <a:pt x="1000156" y="606646"/>
                </a:lnTo>
                <a:lnTo>
                  <a:pt x="960828" y="613801"/>
                </a:lnTo>
                <a:lnTo>
                  <a:pt x="923092" y="621222"/>
                </a:lnTo>
                <a:lnTo>
                  <a:pt x="851413" y="636486"/>
                </a:lnTo>
                <a:lnTo>
                  <a:pt x="783161" y="651694"/>
                </a:lnTo>
                <a:lnTo>
                  <a:pt x="749709" y="659045"/>
                </a:lnTo>
                <a:lnTo>
                  <a:pt x="682926" y="672773"/>
                </a:lnTo>
                <a:lnTo>
                  <a:pt x="614674" y="684585"/>
                </a:lnTo>
                <a:lnTo>
                  <a:pt x="542995" y="693735"/>
                </a:lnTo>
                <a:lnTo>
                  <a:pt x="465931" y="699480"/>
                </a:lnTo>
                <a:lnTo>
                  <a:pt x="424768" y="700843"/>
                </a:lnTo>
                <a:lnTo>
                  <a:pt x="381524" y="701075"/>
                </a:lnTo>
                <a:lnTo>
                  <a:pt x="335955" y="700084"/>
                </a:lnTo>
                <a:lnTo>
                  <a:pt x="287816" y="697776"/>
                </a:lnTo>
                <a:lnTo>
                  <a:pt x="236861" y="694059"/>
                </a:lnTo>
                <a:lnTo>
                  <a:pt x="182847" y="688838"/>
                </a:lnTo>
                <a:lnTo>
                  <a:pt x="125529" y="682023"/>
                </a:lnTo>
                <a:lnTo>
                  <a:pt x="64661" y="673518"/>
                </a:lnTo>
                <a:lnTo>
                  <a:pt x="0" y="66323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F3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03670" y="1978941"/>
            <a:ext cx="7359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Microsoft YaHei"/>
                <a:cs typeface="Microsoft YaHei"/>
              </a:rPr>
              <a:t>普高</a:t>
            </a:r>
            <a:endParaRPr sz="2800">
              <a:latin typeface="Microsoft YaHei"/>
              <a:cs typeface="Microsoft YaHe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247644" y="1883664"/>
            <a:ext cx="1560575" cy="8183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16808" y="2505189"/>
            <a:ext cx="1222247" cy="2105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94888" y="1932432"/>
            <a:ext cx="1466087" cy="7025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94888" y="1932432"/>
            <a:ext cx="1466215" cy="702945"/>
          </a:xfrm>
          <a:custGeom>
            <a:avLst/>
            <a:gdLst/>
            <a:ahLst/>
            <a:cxnLst/>
            <a:rect l="l" t="t" r="r" b="b"/>
            <a:pathLst>
              <a:path w="1466214" h="702944">
                <a:moveTo>
                  <a:pt x="0" y="0"/>
                </a:moveTo>
                <a:lnTo>
                  <a:pt x="1466088" y="0"/>
                </a:lnTo>
                <a:lnTo>
                  <a:pt x="1466088" y="570750"/>
                </a:lnTo>
                <a:lnTo>
                  <a:pt x="1401426" y="571334"/>
                </a:lnTo>
                <a:lnTo>
                  <a:pt x="1340558" y="573022"/>
                </a:lnTo>
                <a:lnTo>
                  <a:pt x="1283240" y="575722"/>
                </a:lnTo>
                <a:lnTo>
                  <a:pt x="1229226" y="579341"/>
                </a:lnTo>
                <a:lnTo>
                  <a:pt x="1178271" y="583784"/>
                </a:lnTo>
                <a:lnTo>
                  <a:pt x="1130132" y="588960"/>
                </a:lnTo>
                <a:lnTo>
                  <a:pt x="1084563" y="594774"/>
                </a:lnTo>
                <a:lnTo>
                  <a:pt x="1041319" y="601134"/>
                </a:lnTo>
                <a:lnTo>
                  <a:pt x="1000156" y="607946"/>
                </a:lnTo>
                <a:lnTo>
                  <a:pt x="960828" y="615117"/>
                </a:lnTo>
                <a:lnTo>
                  <a:pt x="923092" y="622553"/>
                </a:lnTo>
                <a:lnTo>
                  <a:pt x="851413" y="637850"/>
                </a:lnTo>
                <a:lnTo>
                  <a:pt x="783161" y="653091"/>
                </a:lnTo>
                <a:lnTo>
                  <a:pt x="749709" y="660458"/>
                </a:lnTo>
                <a:lnTo>
                  <a:pt x="682926" y="674216"/>
                </a:lnTo>
                <a:lnTo>
                  <a:pt x="614674" y="686053"/>
                </a:lnTo>
                <a:lnTo>
                  <a:pt x="542995" y="695223"/>
                </a:lnTo>
                <a:lnTo>
                  <a:pt x="465931" y="700981"/>
                </a:lnTo>
                <a:lnTo>
                  <a:pt x="424768" y="702347"/>
                </a:lnTo>
                <a:lnTo>
                  <a:pt x="381524" y="702579"/>
                </a:lnTo>
                <a:lnTo>
                  <a:pt x="335955" y="701586"/>
                </a:lnTo>
                <a:lnTo>
                  <a:pt x="287816" y="699273"/>
                </a:lnTo>
                <a:lnTo>
                  <a:pt x="236861" y="695548"/>
                </a:lnTo>
                <a:lnTo>
                  <a:pt x="182847" y="690316"/>
                </a:lnTo>
                <a:lnTo>
                  <a:pt x="125529" y="683486"/>
                </a:lnTo>
                <a:lnTo>
                  <a:pt x="64661" y="674963"/>
                </a:lnTo>
                <a:lnTo>
                  <a:pt x="0" y="66465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1679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93535" y="1891284"/>
            <a:ext cx="1560575" cy="8168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62700" y="2511691"/>
            <a:ext cx="1222247" cy="2116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40779" y="1940051"/>
            <a:ext cx="1466087" cy="7010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40779" y="1940051"/>
            <a:ext cx="1466215" cy="701675"/>
          </a:xfrm>
          <a:custGeom>
            <a:avLst/>
            <a:gdLst/>
            <a:ahLst/>
            <a:cxnLst/>
            <a:rect l="l" t="t" r="r" b="b"/>
            <a:pathLst>
              <a:path w="1466215" h="701675">
                <a:moveTo>
                  <a:pt x="0" y="0"/>
                </a:moveTo>
                <a:lnTo>
                  <a:pt x="1466088" y="0"/>
                </a:lnTo>
                <a:lnTo>
                  <a:pt x="1466088" y="569531"/>
                </a:lnTo>
                <a:lnTo>
                  <a:pt x="1401426" y="570113"/>
                </a:lnTo>
                <a:lnTo>
                  <a:pt x="1340558" y="571798"/>
                </a:lnTo>
                <a:lnTo>
                  <a:pt x="1283240" y="574492"/>
                </a:lnTo>
                <a:lnTo>
                  <a:pt x="1229226" y="578103"/>
                </a:lnTo>
                <a:lnTo>
                  <a:pt x="1178271" y="582537"/>
                </a:lnTo>
                <a:lnTo>
                  <a:pt x="1130132" y="587701"/>
                </a:lnTo>
                <a:lnTo>
                  <a:pt x="1084563" y="593503"/>
                </a:lnTo>
                <a:lnTo>
                  <a:pt x="1041319" y="599849"/>
                </a:lnTo>
                <a:lnTo>
                  <a:pt x="1000156" y="606646"/>
                </a:lnTo>
                <a:lnTo>
                  <a:pt x="960828" y="613801"/>
                </a:lnTo>
                <a:lnTo>
                  <a:pt x="923092" y="621222"/>
                </a:lnTo>
                <a:lnTo>
                  <a:pt x="851413" y="636486"/>
                </a:lnTo>
                <a:lnTo>
                  <a:pt x="783161" y="651694"/>
                </a:lnTo>
                <a:lnTo>
                  <a:pt x="749709" y="659045"/>
                </a:lnTo>
                <a:lnTo>
                  <a:pt x="682926" y="672773"/>
                </a:lnTo>
                <a:lnTo>
                  <a:pt x="614674" y="684585"/>
                </a:lnTo>
                <a:lnTo>
                  <a:pt x="542995" y="693735"/>
                </a:lnTo>
                <a:lnTo>
                  <a:pt x="465931" y="699480"/>
                </a:lnTo>
                <a:lnTo>
                  <a:pt x="424768" y="700843"/>
                </a:lnTo>
                <a:lnTo>
                  <a:pt x="381524" y="701075"/>
                </a:lnTo>
                <a:lnTo>
                  <a:pt x="335955" y="700084"/>
                </a:lnTo>
                <a:lnTo>
                  <a:pt x="287816" y="697776"/>
                </a:lnTo>
                <a:lnTo>
                  <a:pt x="236861" y="694059"/>
                </a:lnTo>
                <a:lnTo>
                  <a:pt x="182847" y="688838"/>
                </a:lnTo>
                <a:lnTo>
                  <a:pt x="125529" y="682023"/>
                </a:lnTo>
                <a:lnTo>
                  <a:pt x="64661" y="673518"/>
                </a:lnTo>
                <a:lnTo>
                  <a:pt x="0" y="66323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729701" y="936263"/>
            <a:ext cx="5908675" cy="1511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FF0000"/>
                </a:solidFill>
                <a:latin typeface="Arial"/>
                <a:cs typeface="Arial"/>
              </a:rPr>
              <a:t>108</a:t>
            </a:r>
            <a:r>
              <a:rPr sz="3200" b="1" dirty="0">
                <a:solidFill>
                  <a:srgbClr val="FF0000"/>
                </a:solidFill>
                <a:latin typeface="Microsoft YaHei"/>
                <a:cs typeface="Microsoft YaHei"/>
              </a:rPr>
              <a:t>學年度正式實施（</a:t>
            </a:r>
            <a:r>
              <a:rPr sz="2800" b="1" dirty="0">
                <a:solidFill>
                  <a:srgbClr val="0070C0"/>
                </a:solidFill>
                <a:latin typeface="Arial"/>
                <a:cs typeface="Arial"/>
              </a:rPr>
              <a:t>108.8.1</a:t>
            </a:r>
            <a:r>
              <a:rPr sz="2800" b="1" spc="-10" dirty="0">
                <a:solidFill>
                  <a:srgbClr val="0070C0"/>
                </a:solidFill>
                <a:latin typeface="Microsoft YaHei"/>
                <a:cs typeface="Microsoft YaHei"/>
              </a:rPr>
              <a:t>起</a:t>
            </a:r>
            <a:r>
              <a:rPr sz="3200" b="1" dirty="0">
                <a:solidFill>
                  <a:srgbClr val="FF0000"/>
                </a:solidFill>
                <a:latin typeface="Microsoft YaHei"/>
                <a:cs typeface="Microsoft YaHei"/>
              </a:rPr>
              <a:t>）</a:t>
            </a:r>
            <a:endParaRPr sz="3200">
              <a:latin typeface="Microsoft YaHei"/>
              <a:cs typeface="Microsoft YaHe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900">
              <a:latin typeface="Times New Roman"/>
              <a:cs typeface="Times New Roman"/>
            </a:endParaRPr>
          </a:p>
          <a:p>
            <a:pPr marR="358140" algn="ctr">
              <a:lnSpc>
                <a:spcPct val="100000"/>
              </a:lnSpc>
              <a:tabLst>
                <a:tab pos="2945765" algn="l"/>
              </a:tabLst>
            </a:pPr>
            <a:r>
              <a:rPr sz="2800" spc="-5" dirty="0">
                <a:latin typeface="Microsoft YaHei"/>
                <a:cs typeface="Microsoft YaHei"/>
              </a:rPr>
              <a:t>技高	綜高</a:t>
            </a:r>
            <a:endParaRPr sz="2800">
              <a:latin typeface="Microsoft YaHei"/>
              <a:cs typeface="Microsoft YaHe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9287256" y="1883664"/>
            <a:ext cx="1560575" cy="8183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456419" y="2505443"/>
            <a:ext cx="1222246" cy="2103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334500" y="1932432"/>
            <a:ext cx="1466088" cy="7025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162288" y="1940051"/>
            <a:ext cx="466725" cy="765175"/>
          </a:xfrm>
          <a:custGeom>
            <a:avLst/>
            <a:gdLst/>
            <a:ahLst/>
            <a:cxnLst/>
            <a:rect l="l" t="t" r="r" b="b"/>
            <a:pathLst>
              <a:path w="466725" h="765175">
                <a:moveTo>
                  <a:pt x="466344" y="0"/>
                </a:moveTo>
                <a:lnTo>
                  <a:pt x="0" y="0"/>
                </a:lnTo>
                <a:lnTo>
                  <a:pt x="0" y="612038"/>
                </a:lnTo>
                <a:lnTo>
                  <a:pt x="233172" y="765048"/>
                </a:lnTo>
                <a:lnTo>
                  <a:pt x="466344" y="612038"/>
                </a:lnTo>
                <a:lnTo>
                  <a:pt x="466344" y="0"/>
                </a:lnTo>
                <a:close/>
              </a:path>
            </a:pathLst>
          </a:custGeom>
          <a:solidFill>
            <a:srgbClr val="BF3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9229716" y="1988466"/>
            <a:ext cx="2474595" cy="3161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ts val="2610"/>
              </a:lnSpc>
              <a:spcBef>
                <a:spcPts val="95"/>
              </a:spcBef>
              <a:tabLst>
                <a:tab pos="482600" algn="l"/>
              </a:tabLst>
            </a:pPr>
            <a:r>
              <a:rPr sz="2700" baseline="40123" dirty="0">
                <a:solidFill>
                  <a:srgbClr val="FFFFFF"/>
                </a:solidFill>
                <a:latin typeface="Microsoft YaHei"/>
                <a:cs typeface="Microsoft YaHei"/>
              </a:rPr>
              <a:t>新	</a:t>
            </a:r>
            <a:r>
              <a:rPr sz="2800" spc="-5" dirty="0">
                <a:latin typeface="Microsoft YaHei"/>
                <a:cs typeface="Microsoft YaHei"/>
              </a:rPr>
              <a:t>單科</a:t>
            </a:r>
            <a:endParaRPr sz="2800">
              <a:latin typeface="Microsoft YaHei"/>
              <a:cs typeface="Microsoft YaHei"/>
            </a:endParaRPr>
          </a:p>
          <a:p>
            <a:pPr marL="50800">
              <a:lnSpc>
                <a:spcPts val="1410"/>
              </a:lnSpc>
              <a:tabLst>
                <a:tab pos="1145540" algn="l"/>
                <a:tab pos="1333500" algn="l"/>
              </a:tabLst>
            </a:pPr>
            <a:r>
              <a:rPr sz="1800" dirty="0">
                <a:solidFill>
                  <a:srgbClr val="FFFFFF"/>
                </a:solidFill>
                <a:latin typeface="Microsoft YaHei"/>
                <a:cs typeface="Microsoft YaHei"/>
              </a:rPr>
              <a:t>增	</a:t>
            </a:r>
            <a:r>
              <a:rPr sz="1800" u="heavy" dirty="0">
                <a:solidFill>
                  <a:srgbClr val="FFFFFF"/>
                </a:solidFill>
                <a:uFill>
                  <a:solidFill>
                    <a:srgbClr val="92BB44"/>
                  </a:solidFill>
                </a:uFill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  <a:p>
            <a:pPr marL="364490" marR="30480" indent="-180340" algn="just">
              <a:lnSpc>
                <a:spcPct val="130000"/>
              </a:lnSpc>
              <a:spcBef>
                <a:spcPts val="1350"/>
              </a:spcBef>
              <a:buSzPct val="95000"/>
              <a:buAutoNum type="arabicPeriod"/>
              <a:tabLst>
                <a:tab pos="401955" algn="l"/>
              </a:tabLst>
            </a:pPr>
            <a:r>
              <a:rPr sz="2000" b="1" dirty="0">
                <a:solidFill>
                  <a:srgbClr val="F2F2F2"/>
                </a:solidFill>
                <a:latin typeface="Microsoft JhengHei"/>
                <a:cs typeface="Microsoft JhengHei"/>
              </a:rPr>
              <a:t>以特定核心學科領 域為主課程，發展 一般科目或專業科 目，奠立特定學門 知能的拓展與深化</a:t>
            </a:r>
            <a:endParaRPr sz="2000">
              <a:latin typeface="Microsoft JhengHei"/>
              <a:cs typeface="Microsoft JhengHei"/>
            </a:endParaRPr>
          </a:p>
          <a:p>
            <a:pPr marL="401320" indent="-217170">
              <a:lnSpc>
                <a:spcPct val="100000"/>
              </a:lnSpc>
              <a:spcBef>
                <a:spcPts val="1320"/>
              </a:spcBef>
              <a:buSzPct val="95000"/>
              <a:buAutoNum type="arabicPeriod"/>
              <a:tabLst>
                <a:tab pos="401955" algn="l"/>
              </a:tabLst>
            </a:pPr>
            <a:r>
              <a:rPr sz="2000" b="1" dirty="0">
                <a:solidFill>
                  <a:srgbClr val="FFFFFF"/>
                </a:solidFill>
                <a:latin typeface="Microsoft JhengHei"/>
                <a:cs typeface="Microsoft JhengHei"/>
              </a:rPr>
              <a:t>新增彈性學習時間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39" name="投影片編號版面配置區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0366-8AAF-45ED-8C3E-4928B8F408B4}" type="slidenum">
              <a:rPr lang="zh-TW" altLang="en-US" sz="5400" smtClean="0"/>
              <a:pPr/>
              <a:t>8</a:t>
            </a:fld>
            <a:endParaRPr lang="zh-TW" altLang="en-US" sz="5400" dirty="0"/>
          </a:p>
        </p:txBody>
      </p:sp>
      <p:sp>
        <p:nvSpPr>
          <p:cNvPr id="5" name="矩形 4"/>
          <p:cNvSpPr/>
          <p:nvPr/>
        </p:nvSpPr>
        <p:spPr>
          <a:xfrm>
            <a:off x="499970" y="2822742"/>
            <a:ext cx="2325465" cy="69812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矩形 40"/>
          <p:cNvSpPr/>
          <p:nvPr/>
        </p:nvSpPr>
        <p:spPr>
          <a:xfrm>
            <a:off x="479030" y="3677730"/>
            <a:ext cx="2365188" cy="40489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 41"/>
          <p:cNvSpPr/>
          <p:nvPr/>
        </p:nvSpPr>
        <p:spPr>
          <a:xfrm>
            <a:off x="479030" y="4158202"/>
            <a:ext cx="2365188" cy="40489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矩形 43"/>
          <p:cNvSpPr/>
          <p:nvPr/>
        </p:nvSpPr>
        <p:spPr>
          <a:xfrm>
            <a:off x="496816" y="4614540"/>
            <a:ext cx="2365188" cy="40489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矩形 44"/>
          <p:cNvSpPr/>
          <p:nvPr/>
        </p:nvSpPr>
        <p:spPr>
          <a:xfrm>
            <a:off x="3416808" y="2677468"/>
            <a:ext cx="2365188" cy="71749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矩形 45"/>
          <p:cNvSpPr/>
          <p:nvPr/>
        </p:nvSpPr>
        <p:spPr>
          <a:xfrm>
            <a:off x="3408836" y="3528734"/>
            <a:ext cx="2365188" cy="71749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矩形 46"/>
          <p:cNvSpPr/>
          <p:nvPr/>
        </p:nvSpPr>
        <p:spPr>
          <a:xfrm>
            <a:off x="3416808" y="4288687"/>
            <a:ext cx="2365188" cy="580473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矩形 47"/>
          <p:cNvSpPr/>
          <p:nvPr/>
        </p:nvSpPr>
        <p:spPr>
          <a:xfrm>
            <a:off x="3416808" y="4911617"/>
            <a:ext cx="2365188" cy="580473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58" y="6617207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0792"/>
                </a:lnTo>
              </a:path>
            </a:pathLst>
          </a:custGeom>
          <a:ln w="60972">
            <a:solidFill>
              <a:srgbClr val="1A7B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66804" y="6617207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0792"/>
                </a:lnTo>
              </a:path>
            </a:pathLst>
          </a:custGeom>
          <a:ln w="60959">
            <a:solidFill>
              <a:srgbClr val="1A7B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944" y="908303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521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57059" y="2438400"/>
            <a:ext cx="1495043" cy="4117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22547" y="2331720"/>
            <a:ext cx="1463039" cy="18211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22547" y="4735067"/>
            <a:ext cx="1463039" cy="18211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1584" y="4692396"/>
            <a:ext cx="3729227" cy="20071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8827" y="4716779"/>
            <a:ext cx="3634739" cy="19126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8827" y="4716779"/>
            <a:ext cx="3634740" cy="1912620"/>
          </a:xfrm>
          <a:custGeom>
            <a:avLst/>
            <a:gdLst/>
            <a:ahLst/>
            <a:cxnLst/>
            <a:rect l="l" t="t" r="r" b="b"/>
            <a:pathLst>
              <a:path w="3634740" h="1912620">
                <a:moveTo>
                  <a:pt x="0" y="0"/>
                </a:moveTo>
                <a:lnTo>
                  <a:pt x="3634740" y="0"/>
                </a:lnTo>
                <a:lnTo>
                  <a:pt x="3634740" y="1912620"/>
                </a:lnTo>
                <a:lnTo>
                  <a:pt x="0" y="191262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F3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9392" y="2176272"/>
            <a:ext cx="3741419" cy="21762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6636" y="2200655"/>
            <a:ext cx="3646931" cy="20817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6636" y="2200655"/>
            <a:ext cx="3647440" cy="2082164"/>
          </a:xfrm>
          <a:custGeom>
            <a:avLst/>
            <a:gdLst/>
            <a:ahLst/>
            <a:cxnLst/>
            <a:rect l="l" t="t" r="r" b="b"/>
            <a:pathLst>
              <a:path w="3647440" h="2082164">
                <a:moveTo>
                  <a:pt x="0" y="0"/>
                </a:moveTo>
                <a:lnTo>
                  <a:pt x="3646932" y="0"/>
                </a:lnTo>
                <a:lnTo>
                  <a:pt x="3646932" y="2081783"/>
                </a:lnTo>
                <a:lnTo>
                  <a:pt x="0" y="20817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74063" y="260550"/>
            <a:ext cx="61264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Microsoft YaHei"/>
                <a:cs typeface="Microsoft YaHei"/>
              </a:rPr>
              <a:t>為什麼要建置學生學習</a:t>
            </a:r>
            <a:r>
              <a:rPr sz="3200" b="1" spc="-15" dirty="0">
                <a:latin typeface="Microsoft YaHei"/>
                <a:cs typeface="Microsoft YaHei"/>
              </a:rPr>
              <a:t>歷</a:t>
            </a:r>
            <a:r>
              <a:rPr sz="3200" b="1" dirty="0">
                <a:latin typeface="Microsoft YaHei"/>
                <a:cs typeface="Microsoft YaHei"/>
              </a:rPr>
              <a:t>程檔</a:t>
            </a:r>
            <a:r>
              <a:rPr sz="3200" b="1" spc="-15" dirty="0">
                <a:latin typeface="Microsoft YaHei"/>
                <a:cs typeface="Microsoft YaHei"/>
              </a:rPr>
              <a:t>案</a:t>
            </a:r>
            <a:r>
              <a:rPr sz="3200" b="1" dirty="0">
                <a:latin typeface="Microsoft YaHei"/>
                <a:cs typeface="Microsoft YaHei"/>
              </a:rPr>
              <a:t>？</a:t>
            </a:r>
            <a:endParaRPr sz="3200">
              <a:latin typeface="Microsoft YaHei"/>
              <a:cs typeface="Microsoft YaHe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21792" y="2308860"/>
            <a:ext cx="3404615" cy="9098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3513" y="2350773"/>
            <a:ext cx="3281679" cy="786765"/>
          </a:xfrm>
          <a:custGeom>
            <a:avLst/>
            <a:gdLst/>
            <a:ahLst/>
            <a:cxnLst/>
            <a:rect l="l" t="t" r="r" b="b"/>
            <a:pathLst>
              <a:path w="3281679" h="786764">
                <a:moveTo>
                  <a:pt x="3150108" y="0"/>
                </a:moveTo>
                <a:lnTo>
                  <a:pt x="131064" y="0"/>
                </a:lnTo>
                <a:lnTo>
                  <a:pt x="80051" y="10298"/>
                </a:lnTo>
                <a:lnTo>
                  <a:pt x="38390" y="38385"/>
                </a:lnTo>
                <a:lnTo>
                  <a:pt x="10300" y="80045"/>
                </a:lnTo>
                <a:lnTo>
                  <a:pt x="0" y="131063"/>
                </a:lnTo>
                <a:lnTo>
                  <a:pt x="0" y="655307"/>
                </a:lnTo>
                <a:lnTo>
                  <a:pt x="10300" y="706327"/>
                </a:lnTo>
                <a:lnTo>
                  <a:pt x="38390" y="747991"/>
                </a:lnTo>
                <a:lnTo>
                  <a:pt x="80051" y="776083"/>
                </a:lnTo>
                <a:lnTo>
                  <a:pt x="131064" y="786383"/>
                </a:lnTo>
                <a:lnTo>
                  <a:pt x="3150108" y="786383"/>
                </a:lnTo>
                <a:lnTo>
                  <a:pt x="3201120" y="776083"/>
                </a:lnTo>
                <a:lnTo>
                  <a:pt x="3242781" y="747991"/>
                </a:lnTo>
                <a:lnTo>
                  <a:pt x="3270871" y="706327"/>
                </a:lnTo>
                <a:lnTo>
                  <a:pt x="3281172" y="655307"/>
                </a:lnTo>
                <a:lnTo>
                  <a:pt x="3281172" y="131063"/>
                </a:lnTo>
                <a:lnTo>
                  <a:pt x="3270871" y="80045"/>
                </a:lnTo>
                <a:lnTo>
                  <a:pt x="3242781" y="38385"/>
                </a:lnTo>
                <a:lnTo>
                  <a:pt x="3201120" y="10298"/>
                </a:lnTo>
                <a:lnTo>
                  <a:pt x="3150108" y="0"/>
                </a:lnTo>
                <a:close/>
              </a:path>
            </a:pathLst>
          </a:custGeom>
          <a:solidFill>
            <a:srgbClr val="BF3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3513" y="2350773"/>
            <a:ext cx="3281679" cy="786765"/>
          </a:xfrm>
          <a:custGeom>
            <a:avLst/>
            <a:gdLst/>
            <a:ahLst/>
            <a:cxnLst/>
            <a:rect l="l" t="t" r="r" b="b"/>
            <a:pathLst>
              <a:path w="3281679" h="786764">
                <a:moveTo>
                  <a:pt x="0" y="131063"/>
                </a:moveTo>
                <a:lnTo>
                  <a:pt x="10300" y="80045"/>
                </a:lnTo>
                <a:lnTo>
                  <a:pt x="38390" y="38385"/>
                </a:lnTo>
                <a:lnTo>
                  <a:pt x="80051" y="10298"/>
                </a:lnTo>
                <a:lnTo>
                  <a:pt x="131064" y="0"/>
                </a:lnTo>
                <a:lnTo>
                  <a:pt x="3150108" y="0"/>
                </a:lnTo>
                <a:lnTo>
                  <a:pt x="3201120" y="10298"/>
                </a:lnTo>
                <a:lnTo>
                  <a:pt x="3242781" y="38385"/>
                </a:lnTo>
                <a:lnTo>
                  <a:pt x="3270871" y="80045"/>
                </a:lnTo>
                <a:lnTo>
                  <a:pt x="3281172" y="131063"/>
                </a:lnTo>
                <a:lnTo>
                  <a:pt x="3281172" y="655307"/>
                </a:lnTo>
                <a:lnTo>
                  <a:pt x="3270871" y="706327"/>
                </a:lnTo>
                <a:lnTo>
                  <a:pt x="3242781" y="747991"/>
                </a:lnTo>
                <a:lnTo>
                  <a:pt x="3201120" y="776083"/>
                </a:lnTo>
                <a:lnTo>
                  <a:pt x="3150108" y="786383"/>
                </a:lnTo>
                <a:lnTo>
                  <a:pt x="131064" y="786383"/>
                </a:lnTo>
                <a:lnTo>
                  <a:pt x="80051" y="776083"/>
                </a:lnTo>
                <a:lnTo>
                  <a:pt x="38390" y="747991"/>
                </a:lnTo>
                <a:lnTo>
                  <a:pt x="10300" y="706327"/>
                </a:lnTo>
                <a:lnTo>
                  <a:pt x="0" y="655307"/>
                </a:lnTo>
                <a:lnTo>
                  <a:pt x="0" y="131063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243473" y="2536302"/>
            <a:ext cx="2159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Microsoft YaHei"/>
                <a:cs typeface="Microsoft YaHei"/>
              </a:rPr>
              <a:t>降必修、增選修</a:t>
            </a:r>
            <a:endParaRPr sz="2400">
              <a:latin typeface="Microsoft YaHei"/>
              <a:cs typeface="Microsoft YaHe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21792" y="3200400"/>
            <a:ext cx="3433571" cy="10469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6740" y="3204972"/>
            <a:ext cx="3499103" cy="109270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3513" y="3242312"/>
            <a:ext cx="3310254" cy="923925"/>
          </a:xfrm>
          <a:custGeom>
            <a:avLst/>
            <a:gdLst/>
            <a:ahLst/>
            <a:cxnLst/>
            <a:rect l="l" t="t" r="r" b="b"/>
            <a:pathLst>
              <a:path w="3310254" h="923925">
                <a:moveTo>
                  <a:pt x="3156204" y="0"/>
                </a:moveTo>
                <a:lnTo>
                  <a:pt x="153924" y="0"/>
                </a:lnTo>
                <a:lnTo>
                  <a:pt x="105270" y="7846"/>
                </a:lnTo>
                <a:lnTo>
                  <a:pt x="63016" y="29697"/>
                </a:lnTo>
                <a:lnTo>
                  <a:pt x="29697" y="63016"/>
                </a:lnTo>
                <a:lnTo>
                  <a:pt x="7846" y="105270"/>
                </a:lnTo>
                <a:lnTo>
                  <a:pt x="0" y="153924"/>
                </a:lnTo>
                <a:lnTo>
                  <a:pt x="0" y="769620"/>
                </a:lnTo>
                <a:lnTo>
                  <a:pt x="7846" y="818268"/>
                </a:lnTo>
                <a:lnTo>
                  <a:pt x="29697" y="860521"/>
                </a:lnTo>
                <a:lnTo>
                  <a:pt x="63016" y="893843"/>
                </a:lnTo>
                <a:lnTo>
                  <a:pt x="105270" y="915696"/>
                </a:lnTo>
                <a:lnTo>
                  <a:pt x="153924" y="923544"/>
                </a:lnTo>
                <a:lnTo>
                  <a:pt x="3156204" y="923544"/>
                </a:lnTo>
                <a:lnTo>
                  <a:pt x="3204857" y="915696"/>
                </a:lnTo>
                <a:lnTo>
                  <a:pt x="3247111" y="893843"/>
                </a:lnTo>
                <a:lnTo>
                  <a:pt x="3280430" y="860521"/>
                </a:lnTo>
                <a:lnTo>
                  <a:pt x="3302281" y="818268"/>
                </a:lnTo>
                <a:lnTo>
                  <a:pt x="3310128" y="769620"/>
                </a:lnTo>
                <a:lnTo>
                  <a:pt x="3310128" y="153924"/>
                </a:lnTo>
                <a:lnTo>
                  <a:pt x="3302281" y="105270"/>
                </a:lnTo>
                <a:lnTo>
                  <a:pt x="3280430" y="63016"/>
                </a:lnTo>
                <a:lnTo>
                  <a:pt x="3247111" y="29697"/>
                </a:lnTo>
                <a:lnTo>
                  <a:pt x="3204857" y="7846"/>
                </a:lnTo>
                <a:lnTo>
                  <a:pt x="3156204" y="0"/>
                </a:lnTo>
                <a:close/>
              </a:path>
            </a:pathLst>
          </a:custGeom>
          <a:solidFill>
            <a:srgbClr val="BF3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3513" y="3242312"/>
            <a:ext cx="3310254" cy="923925"/>
          </a:xfrm>
          <a:custGeom>
            <a:avLst/>
            <a:gdLst/>
            <a:ahLst/>
            <a:cxnLst/>
            <a:rect l="l" t="t" r="r" b="b"/>
            <a:pathLst>
              <a:path w="3310254" h="923925">
                <a:moveTo>
                  <a:pt x="0" y="153924"/>
                </a:moveTo>
                <a:lnTo>
                  <a:pt x="7846" y="105270"/>
                </a:lnTo>
                <a:lnTo>
                  <a:pt x="29697" y="63016"/>
                </a:lnTo>
                <a:lnTo>
                  <a:pt x="63016" y="29697"/>
                </a:lnTo>
                <a:lnTo>
                  <a:pt x="105270" y="7846"/>
                </a:lnTo>
                <a:lnTo>
                  <a:pt x="153924" y="0"/>
                </a:lnTo>
                <a:lnTo>
                  <a:pt x="3156204" y="0"/>
                </a:lnTo>
                <a:lnTo>
                  <a:pt x="3204857" y="7846"/>
                </a:lnTo>
                <a:lnTo>
                  <a:pt x="3247111" y="29697"/>
                </a:lnTo>
                <a:lnTo>
                  <a:pt x="3280430" y="63016"/>
                </a:lnTo>
                <a:lnTo>
                  <a:pt x="3302281" y="105270"/>
                </a:lnTo>
                <a:lnTo>
                  <a:pt x="3310128" y="153924"/>
                </a:lnTo>
                <a:lnTo>
                  <a:pt x="3310128" y="769620"/>
                </a:lnTo>
                <a:lnTo>
                  <a:pt x="3302281" y="818268"/>
                </a:lnTo>
                <a:lnTo>
                  <a:pt x="3280430" y="860521"/>
                </a:lnTo>
                <a:lnTo>
                  <a:pt x="3247111" y="893843"/>
                </a:lnTo>
                <a:lnTo>
                  <a:pt x="3204857" y="915696"/>
                </a:lnTo>
                <a:lnTo>
                  <a:pt x="3156204" y="923544"/>
                </a:lnTo>
                <a:lnTo>
                  <a:pt x="153924" y="923544"/>
                </a:lnTo>
                <a:lnTo>
                  <a:pt x="105270" y="915696"/>
                </a:lnTo>
                <a:lnTo>
                  <a:pt x="63016" y="893843"/>
                </a:lnTo>
                <a:lnTo>
                  <a:pt x="29697" y="860521"/>
                </a:lnTo>
                <a:lnTo>
                  <a:pt x="7846" y="818268"/>
                </a:lnTo>
                <a:lnTo>
                  <a:pt x="0" y="769620"/>
                </a:lnTo>
                <a:lnTo>
                  <a:pt x="0" y="153924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00307" y="3295974"/>
            <a:ext cx="3073400" cy="75882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622300" marR="5080" indent="-609600">
              <a:lnSpc>
                <a:spcPct val="100400"/>
              </a:lnSpc>
              <a:spcBef>
                <a:spcPts val="85"/>
              </a:spcBef>
            </a:pPr>
            <a:r>
              <a:rPr sz="2400" b="1" dirty="0">
                <a:solidFill>
                  <a:srgbClr val="FFFFFF"/>
                </a:solidFill>
                <a:latin typeface="Microsoft YaHei"/>
                <a:cs typeface="Microsoft YaHei"/>
              </a:rPr>
              <a:t>強調加深加廣選修銜接 大學多元進路</a:t>
            </a:r>
            <a:endParaRPr sz="2400">
              <a:latin typeface="Microsoft YaHei"/>
              <a:cs typeface="Microsoft YaHe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47700" y="4799076"/>
            <a:ext cx="3392423" cy="9296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97636" y="5646915"/>
            <a:ext cx="2889503" cy="2448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9422" y="4840989"/>
            <a:ext cx="3268979" cy="806450"/>
          </a:xfrm>
          <a:custGeom>
            <a:avLst/>
            <a:gdLst/>
            <a:ahLst/>
            <a:cxnLst/>
            <a:rect l="l" t="t" r="r" b="b"/>
            <a:pathLst>
              <a:path w="3268979" h="806450">
                <a:moveTo>
                  <a:pt x="3134614" y="0"/>
                </a:moveTo>
                <a:lnTo>
                  <a:pt x="134366" y="0"/>
                </a:lnTo>
                <a:lnTo>
                  <a:pt x="91896" y="6850"/>
                </a:lnTo>
                <a:lnTo>
                  <a:pt x="55012" y="25925"/>
                </a:lnTo>
                <a:lnTo>
                  <a:pt x="25925" y="55012"/>
                </a:lnTo>
                <a:lnTo>
                  <a:pt x="6850" y="91896"/>
                </a:lnTo>
                <a:lnTo>
                  <a:pt x="0" y="134366"/>
                </a:lnTo>
                <a:lnTo>
                  <a:pt x="0" y="671817"/>
                </a:lnTo>
                <a:lnTo>
                  <a:pt x="6850" y="714292"/>
                </a:lnTo>
                <a:lnTo>
                  <a:pt x="25925" y="751181"/>
                </a:lnTo>
                <a:lnTo>
                  <a:pt x="55012" y="780269"/>
                </a:lnTo>
                <a:lnTo>
                  <a:pt x="91896" y="799345"/>
                </a:lnTo>
                <a:lnTo>
                  <a:pt x="134366" y="806196"/>
                </a:lnTo>
                <a:lnTo>
                  <a:pt x="3134614" y="806196"/>
                </a:lnTo>
                <a:lnTo>
                  <a:pt x="3177083" y="799345"/>
                </a:lnTo>
                <a:lnTo>
                  <a:pt x="3213967" y="780269"/>
                </a:lnTo>
                <a:lnTo>
                  <a:pt x="3243054" y="751181"/>
                </a:lnTo>
                <a:lnTo>
                  <a:pt x="3262129" y="714292"/>
                </a:lnTo>
                <a:lnTo>
                  <a:pt x="3268979" y="671817"/>
                </a:lnTo>
                <a:lnTo>
                  <a:pt x="3268979" y="134366"/>
                </a:lnTo>
                <a:lnTo>
                  <a:pt x="3262129" y="91896"/>
                </a:lnTo>
                <a:lnTo>
                  <a:pt x="3243054" y="55012"/>
                </a:lnTo>
                <a:lnTo>
                  <a:pt x="3213967" y="25925"/>
                </a:lnTo>
                <a:lnTo>
                  <a:pt x="3177083" y="6850"/>
                </a:lnTo>
                <a:lnTo>
                  <a:pt x="3134614" y="0"/>
                </a:lnTo>
                <a:close/>
              </a:path>
            </a:pathLst>
          </a:custGeom>
          <a:solidFill>
            <a:srgbClr val="FDA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9422" y="4840989"/>
            <a:ext cx="3268979" cy="806450"/>
          </a:xfrm>
          <a:custGeom>
            <a:avLst/>
            <a:gdLst/>
            <a:ahLst/>
            <a:cxnLst/>
            <a:rect l="l" t="t" r="r" b="b"/>
            <a:pathLst>
              <a:path w="3268979" h="806450">
                <a:moveTo>
                  <a:pt x="0" y="134366"/>
                </a:moveTo>
                <a:lnTo>
                  <a:pt x="6850" y="91896"/>
                </a:lnTo>
                <a:lnTo>
                  <a:pt x="25925" y="55012"/>
                </a:lnTo>
                <a:lnTo>
                  <a:pt x="55012" y="25925"/>
                </a:lnTo>
                <a:lnTo>
                  <a:pt x="91896" y="6850"/>
                </a:lnTo>
                <a:lnTo>
                  <a:pt x="134366" y="0"/>
                </a:lnTo>
                <a:lnTo>
                  <a:pt x="3134614" y="0"/>
                </a:lnTo>
                <a:lnTo>
                  <a:pt x="3177083" y="6850"/>
                </a:lnTo>
                <a:lnTo>
                  <a:pt x="3213967" y="25925"/>
                </a:lnTo>
                <a:lnTo>
                  <a:pt x="3243054" y="55012"/>
                </a:lnTo>
                <a:lnTo>
                  <a:pt x="3262129" y="91896"/>
                </a:lnTo>
                <a:lnTo>
                  <a:pt x="3268979" y="134366"/>
                </a:lnTo>
                <a:lnTo>
                  <a:pt x="3268979" y="671817"/>
                </a:lnTo>
                <a:lnTo>
                  <a:pt x="3262129" y="714292"/>
                </a:lnTo>
                <a:lnTo>
                  <a:pt x="3243054" y="751181"/>
                </a:lnTo>
                <a:lnTo>
                  <a:pt x="3213967" y="780269"/>
                </a:lnTo>
                <a:lnTo>
                  <a:pt x="3177083" y="799345"/>
                </a:lnTo>
                <a:lnTo>
                  <a:pt x="3134614" y="806196"/>
                </a:lnTo>
                <a:lnTo>
                  <a:pt x="134366" y="806196"/>
                </a:lnTo>
                <a:lnTo>
                  <a:pt x="91896" y="799345"/>
                </a:lnTo>
                <a:lnTo>
                  <a:pt x="55012" y="780269"/>
                </a:lnTo>
                <a:lnTo>
                  <a:pt x="25925" y="751181"/>
                </a:lnTo>
                <a:lnTo>
                  <a:pt x="6850" y="714292"/>
                </a:lnTo>
                <a:lnTo>
                  <a:pt x="0" y="671817"/>
                </a:lnTo>
                <a:lnTo>
                  <a:pt x="0" y="134366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3983" y="5715000"/>
            <a:ext cx="3392423" cy="88239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3044" y="5676900"/>
            <a:ext cx="3194303" cy="11671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33044" y="6478955"/>
            <a:ext cx="3194303" cy="25255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95705" y="5756912"/>
            <a:ext cx="3268979" cy="759460"/>
          </a:xfrm>
          <a:custGeom>
            <a:avLst/>
            <a:gdLst/>
            <a:ahLst/>
            <a:cxnLst/>
            <a:rect l="l" t="t" r="r" b="b"/>
            <a:pathLst>
              <a:path w="3268979" h="759459">
                <a:moveTo>
                  <a:pt x="3142488" y="0"/>
                </a:moveTo>
                <a:lnTo>
                  <a:pt x="126492" y="0"/>
                </a:lnTo>
                <a:lnTo>
                  <a:pt x="77254" y="9939"/>
                </a:lnTo>
                <a:lnTo>
                  <a:pt x="37047" y="37047"/>
                </a:lnTo>
                <a:lnTo>
                  <a:pt x="9939" y="77254"/>
                </a:lnTo>
                <a:lnTo>
                  <a:pt x="0" y="126491"/>
                </a:lnTo>
                <a:lnTo>
                  <a:pt x="0" y="632459"/>
                </a:lnTo>
                <a:lnTo>
                  <a:pt x="9939" y="681692"/>
                </a:lnTo>
                <a:lnTo>
                  <a:pt x="37047" y="721899"/>
                </a:lnTo>
                <a:lnTo>
                  <a:pt x="77254" y="749010"/>
                </a:lnTo>
                <a:lnTo>
                  <a:pt x="126492" y="758951"/>
                </a:lnTo>
                <a:lnTo>
                  <a:pt x="3142488" y="758951"/>
                </a:lnTo>
                <a:lnTo>
                  <a:pt x="3191725" y="749010"/>
                </a:lnTo>
                <a:lnTo>
                  <a:pt x="3231932" y="721899"/>
                </a:lnTo>
                <a:lnTo>
                  <a:pt x="3259040" y="681692"/>
                </a:lnTo>
                <a:lnTo>
                  <a:pt x="3268979" y="632459"/>
                </a:lnTo>
                <a:lnTo>
                  <a:pt x="3268979" y="126491"/>
                </a:lnTo>
                <a:lnTo>
                  <a:pt x="3259040" y="77254"/>
                </a:lnTo>
                <a:lnTo>
                  <a:pt x="3231932" y="37047"/>
                </a:lnTo>
                <a:lnTo>
                  <a:pt x="3191725" y="9939"/>
                </a:lnTo>
                <a:lnTo>
                  <a:pt x="3142488" y="0"/>
                </a:lnTo>
                <a:close/>
              </a:path>
            </a:pathLst>
          </a:custGeom>
          <a:solidFill>
            <a:srgbClr val="FDA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95705" y="5756912"/>
            <a:ext cx="3268979" cy="759460"/>
          </a:xfrm>
          <a:custGeom>
            <a:avLst/>
            <a:gdLst/>
            <a:ahLst/>
            <a:cxnLst/>
            <a:rect l="l" t="t" r="r" b="b"/>
            <a:pathLst>
              <a:path w="3268979" h="759459">
                <a:moveTo>
                  <a:pt x="0" y="126491"/>
                </a:moveTo>
                <a:lnTo>
                  <a:pt x="9939" y="77254"/>
                </a:lnTo>
                <a:lnTo>
                  <a:pt x="37047" y="37047"/>
                </a:lnTo>
                <a:lnTo>
                  <a:pt x="77254" y="9939"/>
                </a:lnTo>
                <a:lnTo>
                  <a:pt x="126492" y="0"/>
                </a:lnTo>
                <a:lnTo>
                  <a:pt x="3142488" y="0"/>
                </a:lnTo>
                <a:lnTo>
                  <a:pt x="3191725" y="9939"/>
                </a:lnTo>
                <a:lnTo>
                  <a:pt x="3231932" y="37047"/>
                </a:lnTo>
                <a:lnTo>
                  <a:pt x="3259040" y="77254"/>
                </a:lnTo>
                <a:lnTo>
                  <a:pt x="3268979" y="126491"/>
                </a:lnTo>
                <a:lnTo>
                  <a:pt x="3268979" y="632459"/>
                </a:lnTo>
                <a:lnTo>
                  <a:pt x="3259040" y="681692"/>
                </a:lnTo>
                <a:lnTo>
                  <a:pt x="3231932" y="721899"/>
                </a:lnTo>
                <a:lnTo>
                  <a:pt x="3191725" y="749010"/>
                </a:lnTo>
                <a:lnTo>
                  <a:pt x="3142488" y="758951"/>
                </a:lnTo>
                <a:lnTo>
                  <a:pt x="126492" y="758951"/>
                </a:lnTo>
                <a:lnTo>
                  <a:pt x="77254" y="749010"/>
                </a:lnTo>
                <a:lnTo>
                  <a:pt x="37047" y="721899"/>
                </a:lnTo>
                <a:lnTo>
                  <a:pt x="9939" y="681692"/>
                </a:lnTo>
                <a:lnTo>
                  <a:pt x="0" y="632459"/>
                </a:lnTo>
                <a:lnTo>
                  <a:pt x="0" y="126491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945422" y="4891168"/>
            <a:ext cx="2768600" cy="1597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6765" marR="144780" indent="-6096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Microsoft YaHei"/>
                <a:cs typeface="Microsoft YaHei"/>
              </a:rPr>
              <a:t>以核心素養為導向 組織課程</a:t>
            </a:r>
            <a:endParaRPr sz="2400">
              <a:latin typeface="Microsoft YaHei"/>
              <a:cs typeface="Microsoft YaHei"/>
            </a:endParaRPr>
          </a:p>
          <a:p>
            <a:pPr marL="622300" marR="5080" indent="-609600">
              <a:lnSpc>
                <a:spcPts val="2590"/>
              </a:lnSpc>
              <a:spcBef>
                <a:spcPts val="1470"/>
              </a:spcBef>
            </a:pPr>
            <a:r>
              <a:rPr sz="2400" b="1" dirty="0">
                <a:solidFill>
                  <a:srgbClr val="FFFFFF"/>
                </a:solidFill>
                <a:latin typeface="Microsoft YaHei"/>
                <a:cs typeface="Microsoft YaHei"/>
              </a:rPr>
              <a:t>強調跨領域、實作、 專題與體驗</a:t>
            </a:r>
            <a:endParaRPr sz="2400">
              <a:latin typeface="Microsoft YaHei"/>
              <a:cs typeface="Microsoft YaHe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817364" y="2714247"/>
            <a:ext cx="2514600" cy="1054735"/>
          </a:xfrm>
          <a:custGeom>
            <a:avLst/>
            <a:gdLst/>
            <a:ahLst/>
            <a:cxnLst/>
            <a:rect l="l" t="t" r="r" b="b"/>
            <a:pathLst>
              <a:path w="2514600" h="1054735">
                <a:moveTo>
                  <a:pt x="2338832" y="0"/>
                </a:moveTo>
                <a:lnTo>
                  <a:pt x="175768" y="0"/>
                </a:lnTo>
                <a:lnTo>
                  <a:pt x="129044" y="6278"/>
                </a:lnTo>
                <a:lnTo>
                  <a:pt x="87058" y="23996"/>
                </a:lnTo>
                <a:lnTo>
                  <a:pt x="51484" y="51479"/>
                </a:lnTo>
                <a:lnTo>
                  <a:pt x="23999" y="87052"/>
                </a:lnTo>
                <a:lnTo>
                  <a:pt x="6279" y="129040"/>
                </a:lnTo>
                <a:lnTo>
                  <a:pt x="0" y="175767"/>
                </a:lnTo>
                <a:lnTo>
                  <a:pt x="0" y="878827"/>
                </a:lnTo>
                <a:lnTo>
                  <a:pt x="6279" y="925556"/>
                </a:lnTo>
                <a:lnTo>
                  <a:pt x="23999" y="967546"/>
                </a:lnTo>
                <a:lnTo>
                  <a:pt x="51484" y="1003122"/>
                </a:lnTo>
                <a:lnTo>
                  <a:pt x="87058" y="1030608"/>
                </a:lnTo>
                <a:lnTo>
                  <a:pt x="129044" y="1048328"/>
                </a:lnTo>
                <a:lnTo>
                  <a:pt x="175768" y="1054607"/>
                </a:lnTo>
                <a:lnTo>
                  <a:pt x="2338832" y="1054607"/>
                </a:lnTo>
                <a:lnTo>
                  <a:pt x="2385555" y="1048328"/>
                </a:lnTo>
                <a:lnTo>
                  <a:pt x="2427541" y="1030608"/>
                </a:lnTo>
                <a:lnTo>
                  <a:pt x="2463115" y="1003122"/>
                </a:lnTo>
                <a:lnTo>
                  <a:pt x="2490600" y="967546"/>
                </a:lnTo>
                <a:lnTo>
                  <a:pt x="2508320" y="925556"/>
                </a:lnTo>
                <a:lnTo>
                  <a:pt x="2514600" y="878827"/>
                </a:lnTo>
                <a:lnTo>
                  <a:pt x="2514600" y="175767"/>
                </a:lnTo>
                <a:lnTo>
                  <a:pt x="2508320" y="129040"/>
                </a:lnTo>
                <a:lnTo>
                  <a:pt x="2490600" y="87052"/>
                </a:lnTo>
                <a:lnTo>
                  <a:pt x="2463115" y="51479"/>
                </a:lnTo>
                <a:lnTo>
                  <a:pt x="2427541" y="23996"/>
                </a:lnTo>
                <a:lnTo>
                  <a:pt x="2385555" y="6278"/>
                </a:lnTo>
                <a:lnTo>
                  <a:pt x="2338832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817364" y="5146552"/>
            <a:ext cx="2644140" cy="1053465"/>
          </a:xfrm>
          <a:custGeom>
            <a:avLst/>
            <a:gdLst/>
            <a:ahLst/>
            <a:cxnLst/>
            <a:rect l="l" t="t" r="r" b="b"/>
            <a:pathLst>
              <a:path w="2644140" h="1053464">
                <a:moveTo>
                  <a:pt x="2468626" y="0"/>
                </a:moveTo>
                <a:lnTo>
                  <a:pt x="175514" y="0"/>
                </a:lnTo>
                <a:lnTo>
                  <a:pt x="128857" y="6269"/>
                </a:lnTo>
                <a:lnTo>
                  <a:pt x="86931" y="23961"/>
                </a:lnTo>
                <a:lnTo>
                  <a:pt x="51409" y="51404"/>
                </a:lnTo>
                <a:lnTo>
                  <a:pt x="23964" y="86926"/>
                </a:lnTo>
                <a:lnTo>
                  <a:pt x="6270" y="128853"/>
                </a:lnTo>
                <a:lnTo>
                  <a:pt x="0" y="175513"/>
                </a:lnTo>
                <a:lnTo>
                  <a:pt x="0" y="877557"/>
                </a:lnTo>
                <a:lnTo>
                  <a:pt x="6270" y="924218"/>
                </a:lnTo>
                <a:lnTo>
                  <a:pt x="23964" y="966148"/>
                </a:lnTo>
                <a:lnTo>
                  <a:pt x="51409" y="1001672"/>
                </a:lnTo>
                <a:lnTo>
                  <a:pt x="86931" y="1029119"/>
                </a:lnTo>
                <a:lnTo>
                  <a:pt x="128857" y="1046813"/>
                </a:lnTo>
                <a:lnTo>
                  <a:pt x="175514" y="1053083"/>
                </a:lnTo>
                <a:lnTo>
                  <a:pt x="2468626" y="1053083"/>
                </a:lnTo>
                <a:lnTo>
                  <a:pt x="2515282" y="1046813"/>
                </a:lnTo>
                <a:lnTo>
                  <a:pt x="2557208" y="1029119"/>
                </a:lnTo>
                <a:lnTo>
                  <a:pt x="2592730" y="1001672"/>
                </a:lnTo>
                <a:lnTo>
                  <a:pt x="2620175" y="966148"/>
                </a:lnTo>
                <a:lnTo>
                  <a:pt x="2637869" y="924218"/>
                </a:lnTo>
                <a:lnTo>
                  <a:pt x="2644140" y="877557"/>
                </a:lnTo>
                <a:lnTo>
                  <a:pt x="2644140" y="175513"/>
                </a:lnTo>
                <a:lnTo>
                  <a:pt x="2637869" y="128853"/>
                </a:lnTo>
                <a:lnTo>
                  <a:pt x="2620175" y="86926"/>
                </a:lnTo>
                <a:lnTo>
                  <a:pt x="2592730" y="51404"/>
                </a:lnTo>
                <a:lnTo>
                  <a:pt x="2557208" y="23961"/>
                </a:lnTo>
                <a:lnTo>
                  <a:pt x="2515282" y="6269"/>
                </a:lnTo>
                <a:lnTo>
                  <a:pt x="2468626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060401" y="5222918"/>
            <a:ext cx="215646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無法單以紙筆 測驗進行評量</a:t>
            </a:r>
            <a:endParaRPr sz="2800">
              <a:latin typeface="Microsoft JhengHei"/>
              <a:cs typeface="Microsoft JhengHe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951476" y="4533899"/>
            <a:ext cx="2322575" cy="5135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210065" y="2791372"/>
            <a:ext cx="1805939" cy="18503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3670" marR="222885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共同考科 比重下降</a:t>
            </a:r>
            <a:endParaRPr sz="2800">
              <a:latin typeface="Microsoft JhengHei"/>
              <a:cs typeface="Microsoft JhengHei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500" b="1" dirty="0">
                <a:solidFill>
                  <a:srgbClr val="7030A0"/>
                </a:solidFill>
                <a:latin typeface="Microsoft YaHei"/>
                <a:cs typeface="Microsoft YaHei"/>
              </a:rPr>
              <a:t>適性揚才</a:t>
            </a:r>
            <a:endParaRPr sz="3500">
              <a:latin typeface="Microsoft YaHei"/>
              <a:cs typeface="Microsoft YaHe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8261604" y="3512820"/>
            <a:ext cx="3435094" cy="201015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323326" y="3554723"/>
            <a:ext cx="3312160" cy="1887220"/>
          </a:xfrm>
          <a:custGeom>
            <a:avLst/>
            <a:gdLst/>
            <a:ahLst/>
            <a:cxnLst/>
            <a:rect l="l" t="t" r="r" b="b"/>
            <a:pathLst>
              <a:path w="3312159" h="1887220">
                <a:moveTo>
                  <a:pt x="2997200" y="0"/>
                </a:moveTo>
                <a:lnTo>
                  <a:pt x="314452" y="0"/>
                </a:lnTo>
                <a:lnTo>
                  <a:pt x="267986" y="3409"/>
                </a:lnTo>
                <a:lnTo>
                  <a:pt x="223636" y="13314"/>
                </a:lnTo>
                <a:lnTo>
                  <a:pt x="181890" y="29227"/>
                </a:lnTo>
                <a:lnTo>
                  <a:pt x="143232" y="50662"/>
                </a:lnTo>
                <a:lnTo>
                  <a:pt x="108151" y="77133"/>
                </a:lnTo>
                <a:lnTo>
                  <a:pt x="77132" y="108153"/>
                </a:lnTo>
                <a:lnTo>
                  <a:pt x="50661" y="143236"/>
                </a:lnTo>
                <a:lnTo>
                  <a:pt x="29227" y="181894"/>
                </a:lnTo>
                <a:lnTo>
                  <a:pt x="13314" y="223643"/>
                </a:lnTo>
                <a:lnTo>
                  <a:pt x="3409" y="267995"/>
                </a:lnTo>
                <a:lnTo>
                  <a:pt x="0" y="314464"/>
                </a:lnTo>
                <a:lnTo>
                  <a:pt x="0" y="1572260"/>
                </a:lnTo>
                <a:lnTo>
                  <a:pt x="3409" y="1618728"/>
                </a:lnTo>
                <a:lnTo>
                  <a:pt x="13314" y="1663079"/>
                </a:lnTo>
                <a:lnTo>
                  <a:pt x="29227" y="1704827"/>
                </a:lnTo>
                <a:lnTo>
                  <a:pt x="50661" y="1743484"/>
                </a:lnTo>
                <a:lnTo>
                  <a:pt x="77132" y="1778565"/>
                </a:lnTo>
                <a:lnTo>
                  <a:pt x="108151" y="1809584"/>
                </a:lnTo>
                <a:lnTo>
                  <a:pt x="143232" y="1836053"/>
                </a:lnTo>
                <a:lnTo>
                  <a:pt x="181890" y="1857486"/>
                </a:lnTo>
                <a:lnTo>
                  <a:pt x="223636" y="1873398"/>
                </a:lnTo>
                <a:lnTo>
                  <a:pt x="267986" y="1883302"/>
                </a:lnTo>
                <a:lnTo>
                  <a:pt x="314452" y="1886712"/>
                </a:lnTo>
                <a:lnTo>
                  <a:pt x="2997200" y="1886712"/>
                </a:lnTo>
                <a:lnTo>
                  <a:pt x="3043665" y="1883302"/>
                </a:lnTo>
                <a:lnTo>
                  <a:pt x="3088015" y="1873398"/>
                </a:lnTo>
                <a:lnTo>
                  <a:pt x="3129761" y="1857486"/>
                </a:lnTo>
                <a:lnTo>
                  <a:pt x="3168419" y="1836053"/>
                </a:lnTo>
                <a:lnTo>
                  <a:pt x="3203500" y="1809584"/>
                </a:lnTo>
                <a:lnTo>
                  <a:pt x="3234519" y="1778565"/>
                </a:lnTo>
                <a:lnTo>
                  <a:pt x="3260990" y="1743484"/>
                </a:lnTo>
                <a:lnTo>
                  <a:pt x="3282424" y="1704827"/>
                </a:lnTo>
                <a:lnTo>
                  <a:pt x="3298337" y="1663079"/>
                </a:lnTo>
                <a:lnTo>
                  <a:pt x="3308242" y="1618728"/>
                </a:lnTo>
                <a:lnTo>
                  <a:pt x="3311652" y="1572260"/>
                </a:lnTo>
                <a:lnTo>
                  <a:pt x="3311652" y="314464"/>
                </a:lnTo>
                <a:lnTo>
                  <a:pt x="3308242" y="267995"/>
                </a:lnTo>
                <a:lnTo>
                  <a:pt x="3298337" y="223643"/>
                </a:lnTo>
                <a:lnTo>
                  <a:pt x="3282424" y="181894"/>
                </a:lnTo>
                <a:lnTo>
                  <a:pt x="3260990" y="143236"/>
                </a:lnTo>
                <a:lnTo>
                  <a:pt x="3234519" y="108153"/>
                </a:lnTo>
                <a:lnTo>
                  <a:pt x="3203500" y="77133"/>
                </a:lnTo>
                <a:lnTo>
                  <a:pt x="3168419" y="50662"/>
                </a:lnTo>
                <a:lnTo>
                  <a:pt x="3129761" y="29227"/>
                </a:lnTo>
                <a:lnTo>
                  <a:pt x="3088015" y="13314"/>
                </a:lnTo>
                <a:lnTo>
                  <a:pt x="3043665" y="3409"/>
                </a:lnTo>
                <a:lnTo>
                  <a:pt x="299720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323326" y="3554723"/>
            <a:ext cx="3312160" cy="1887220"/>
          </a:xfrm>
          <a:custGeom>
            <a:avLst/>
            <a:gdLst/>
            <a:ahLst/>
            <a:cxnLst/>
            <a:rect l="l" t="t" r="r" b="b"/>
            <a:pathLst>
              <a:path w="3312159" h="1887220">
                <a:moveTo>
                  <a:pt x="0" y="314464"/>
                </a:moveTo>
                <a:lnTo>
                  <a:pt x="3409" y="267995"/>
                </a:lnTo>
                <a:lnTo>
                  <a:pt x="13314" y="223643"/>
                </a:lnTo>
                <a:lnTo>
                  <a:pt x="29227" y="181894"/>
                </a:lnTo>
                <a:lnTo>
                  <a:pt x="50661" y="143236"/>
                </a:lnTo>
                <a:lnTo>
                  <a:pt x="77132" y="108153"/>
                </a:lnTo>
                <a:lnTo>
                  <a:pt x="108151" y="77133"/>
                </a:lnTo>
                <a:lnTo>
                  <a:pt x="143232" y="50662"/>
                </a:lnTo>
                <a:lnTo>
                  <a:pt x="181890" y="29227"/>
                </a:lnTo>
                <a:lnTo>
                  <a:pt x="223636" y="13314"/>
                </a:lnTo>
                <a:lnTo>
                  <a:pt x="267986" y="3409"/>
                </a:lnTo>
                <a:lnTo>
                  <a:pt x="314452" y="0"/>
                </a:lnTo>
                <a:lnTo>
                  <a:pt x="2997200" y="0"/>
                </a:lnTo>
                <a:lnTo>
                  <a:pt x="3043665" y="3409"/>
                </a:lnTo>
                <a:lnTo>
                  <a:pt x="3088015" y="13314"/>
                </a:lnTo>
                <a:lnTo>
                  <a:pt x="3129761" y="29227"/>
                </a:lnTo>
                <a:lnTo>
                  <a:pt x="3168419" y="50662"/>
                </a:lnTo>
                <a:lnTo>
                  <a:pt x="3203500" y="77133"/>
                </a:lnTo>
                <a:lnTo>
                  <a:pt x="3234519" y="108153"/>
                </a:lnTo>
                <a:lnTo>
                  <a:pt x="3260990" y="143236"/>
                </a:lnTo>
                <a:lnTo>
                  <a:pt x="3282424" y="181894"/>
                </a:lnTo>
                <a:lnTo>
                  <a:pt x="3298337" y="223643"/>
                </a:lnTo>
                <a:lnTo>
                  <a:pt x="3308242" y="267995"/>
                </a:lnTo>
                <a:lnTo>
                  <a:pt x="3311652" y="314464"/>
                </a:lnTo>
                <a:lnTo>
                  <a:pt x="3311652" y="1572260"/>
                </a:lnTo>
                <a:lnTo>
                  <a:pt x="3308242" y="1618728"/>
                </a:lnTo>
                <a:lnTo>
                  <a:pt x="3298337" y="1663079"/>
                </a:lnTo>
                <a:lnTo>
                  <a:pt x="3282424" y="1704827"/>
                </a:lnTo>
                <a:lnTo>
                  <a:pt x="3260990" y="1743484"/>
                </a:lnTo>
                <a:lnTo>
                  <a:pt x="3234519" y="1778565"/>
                </a:lnTo>
                <a:lnTo>
                  <a:pt x="3203500" y="1809584"/>
                </a:lnTo>
                <a:lnTo>
                  <a:pt x="3168419" y="1836053"/>
                </a:lnTo>
                <a:lnTo>
                  <a:pt x="3129761" y="1857486"/>
                </a:lnTo>
                <a:lnTo>
                  <a:pt x="3088015" y="1873398"/>
                </a:lnTo>
                <a:lnTo>
                  <a:pt x="3043665" y="1883302"/>
                </a:lnTo>
                <a:lnTo>
                  <a:pt x="2997200" y="1886712"/>
                </a:lnTo>
                <a:lnTo>
                  <a:pt x="314452" y="1886712"/>
                </a:lnTo>
                <a:lnTo>
                  <a:pt x="267986" y="1883302"/>
                </a:lnTo>
                <a:lnTo>
                  <a:pt x="223636" y="1873398"/>
                </a:lnTo>
                <a:lnTo>
                  <a:pt x="181890" y="1857486"/>
                </a:lnTo>
                <a:lnTo>
                  <a:pt x="143232" y="1836053"/>
                </a:lnTo>
                <a:lnTo>
                  <a:pt x="108151" y="1809584"/>
                </a:lnTo>
                <a:lnTo>
                  <a:pt x="77132" y="1778565"/>
                </a:lnTo>
                <a:lnTo>
                  <a:pt x="50661" y="1743484"/>
                </a:lnTo>
                <a:lnTo>
                  <a:pt x="29227" y="1704827"/>
                </a:lnTo>
                <a:lnTo>
                  <a:pt x="13314" y="1663079"/>
                </a:lnTo>
                <a:lnTo>
                  <a:pt x="3409" y="1618728"/>
                </a:lnTo>
                <a:lnTo>
                  <a:pt x="0" y="1572260"/>
                </a:lnTo>
                <a:lnTo>
                  <a:pt x="0" y="314464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8899481" y="4045593"/>
            <a:ext cx="215646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00" marR="5080" indent="-178435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Microsoft YaHei"/>
                <a:cs typeface="Microsoft YaHei"/>
              </a:rPr>
              <a:t>學生學習歷程 重要性提升</a:t>
            </a:r>
            <a:endParaRPr sz="2800">
              <a:latin typeface="Microsoft YaHei"/>
              <a:cs typeface="Microsoft YaHe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8147304" y="2537460"/>
            <a:ext cx="3736847" cy="90373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1228" y="1147572"/>
            <a:ext cx="2409443" cy="127863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28472" y="1171955"/>
            <a:ext cx="2315210" cy="1184275"/>
          </a:xfrm>
          <a:custGeom>
            <a:avLst/>
            <a:gdLst/>
            <a:ahLst/>
            <a:cxnLst/>
            <a:rect l="l" t="t" r="r" b="b"/>
            <a:pathLst>
              <a:path w="2315210" h="1184275">
                <a:moveTo>
                  <a:pt x="1240155" y="0"/>
                </a:moveTo>
                <a:lnTo>
                  <a:pt x="1129919" y="5537"/>
                </a:lnTo>
                <a:lnTo>
                  <a:pt x="1005903" y="16598"/>
                </a:lnTo>
                <a:lnTo>
                  <a:pt x="785431" y="49796"/>
                </a:lnTo>
                <a:lnTo>
                  <a:pt x="688975" y="66395"/>
                </a:lnTo>
                <a:lnTo>
                  <a:pt x="606298" y="88531"/>
                </a:lnTo>
                <a:lnTo>
                  <a:pt x="523620" y="116205"/>
                </a:lnTo>
                <a:lnTo>
                  <a:pt x="385826" y="171538"/>
                </a:lnTo>
                <a:lnTo>
                  <a:pt x="275590" y="243471"/>
                </a:lnTo>
                <a:lnTo>
                  <a:pt x="179133" y="315404"/>
                </a:lnTo>
                <a:lnTo>
                  <a:pt x="110236" y="398399"/>
                </a:lnTo>
                <a:lnTo>
                  <a:pt x="68897" y="481406"/>
                </a:lnTo>
                <a:lnTo>
                  <a:pt x="27559" y="569937"/>
                </a:lnTo>
                <a:lnTo>
                  <a:pt x="0" y="758075"/>
                </a:lnTo>
                <a:lnTo>
                  <a:pt x="0" y="1184148"/>
                </a:lnTo>
                <a:lnTo>
                  <a:pt x="248031" y="1051344"/>
                </a:lnTo>
                <a:lnTo>
                  <a:pt x="358267" y="996010"/>
                </a:lnTo>
                <a:lnTo>
                  <a:pt x="468503" y="946213"/>
                </a:lnTo>
                <a:lnTo>
                  <a:pt x="578739" y="913015"/>
                </a:lnTo>
                <a:lnTo>
                  <a:pt x="675195" y="879805"/>
                </a:lnTo>
                <a:lnTo>
                  <a:pt x="785431" y="852144"/>
                </a:lnTo>
                <a:lnTo>
                  <a:pt x="1005903" y="807872"/>
                </a:lnTo>
                <a:lnTo>
                  <a:pt x="1129919" y="791273"/>
                </a:lnTo>
                <a:lnTo>
                  <a:pt x="1722437" y="735939"/>
                </a:lnTo>
                <a:lnTo>
                  <a:pt x="1887791" y="708279"/>
                </a:lnTo>
                <a:lnTo>
                  <a:pt x="2025586" y="680605"/>
                </a:lnTo>
                <a:lnTo>
                  <a:pt x="2080704" y="658469"/>
                </a:lnTo>
                <a:lnTo>
                  <a:pt x="2135822" y="641870"/>
                </a:lnTo>
                <a:lnTo>
                  <a:pt x="2190940" y="614210"/>
                </a:lnTo>
                <a:lnTo>
                  <a:pt x="2232279" y="586536"/>
                </a:lnTo>
                <a:lnTo>
                  <a:pt x="2259838" y="558876"/>
                </a:lnTo>
                <a:lnTo>
                  <a:pt x="2287397" y="520141"/>
                </a:lnTo>
                <a:lnTo>
                  <a:pt x="2314956" y="442671"/>
                </a:lnTo>
                <a:lnTo>
                  <a:pt x="2314956" y="392874"/>
                </a:lnTo>
                <a:lnTo>
                  <a:pt x="2301176" y="348602"/>
                </a:lnTo>
                <a:lnTo>
                  <a:pt x="2259838" y="298805"/>
                </a:lnTo>
                <a:lnTo>
                  <a:pt x="2218499" y="260070"/>
                </a:lnTo>
                <a:lnTo>
                  <a:pt x="2177161" y="215798"/>
                </a:lnTo>
                <a:lnTo>
                  <a:pt x="2108263" y="177063"/>
                </a:lnTo>
                <a:lnTo>
                  <a:pt x="2039366" y="143865"/>
                </a:lnTo>
                <a:lnTo>
                  <a:pt x="1956689" y="110667"/>
                </a:lnTo>
                <a:lnTo>
                  <a:pt x="1874012" y="83007"/>
                </a:lnTo>
                <a:lnTo>
                  <a:pt x="1777555" y="55333"/>
                </a:lnTo>
                <a:lnTo>
                  <a:pt x="1584642" y="22136"/>
                </a:lnTo>
                <a:lnTo>
                  <a:pt x="1474406" y="11061"/>
                </a:lnTo>
                <a:lnTo>
                  <a:pt x="1240155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28472" y="1171955"/>
            <a:ext cx="2315210" cy="1184275"/>
          </a:xfrm>
          <a:custGeom>
            <a:avLst/>
            <a:gdLst/>
            <a:ahLst/>
            <a:cxnLst/>
            <a:rect l="l" t="t" r="r" b="b"/>
            <a:pathLst>
              <a:path w="2315210" h="1184275">
                <a:moveTo>
                  <a:pt x="0" y="1184148"/>
                </a:moveTo>
                <a:lnTo>
                  <a:pt x="248031" y="1051344"/>
                </a:lnTo>
                <a:lnTo>
                  <a:pt x="358267" y="996010"/>
                </a:lnTo>
                <a:lnTo>
                  <a:pt x="468503" y="946213"/>
                </a:lnTo>
                <a:lnTo>
                  <a:pt x="578739" y="913015"/>
                </a:lnTo>
                <a:lnTo>
                  <a:pt x="675195" y="879805"/>
                </a:lnTo>
                <a:lnTo>
                  <a:pt x="785431" y="852144"/>
                </a:lnTo>
                <a:lnTo>
                  <a:pt x="895667" y="830008"/>
                </a:lnTo>
                <a:lnTo>
                  <a:pt x="1005903" y="807872"/>
                </a:lnTo>
                <a:lnTo>
                  <a:pt x="1129919" y="791273"/>
                </a:lnTo>
                <a:lnTo>
                  <a:pt x="1253934" y="780211"/>
                </a:lnTo>
                <a:lnTo>
                  <a:pt x="1377950" y="769137"/>
                </a:lnTo>
                <a:lnTo>
                  <a:pt x="1557083" y="752538"/>
                </a:lnTo>
                <a:lnTo>
                  <a:pt x="1722437" y="735939"/>
                </a:lnTo>
                <a:lnTo>
                  <a:pt x="1887791" y="708279"/>
                </a:lnTo>
                <a:lnTo>
                  <a:pt x="2025586" y="680605"/>
                </a:lnTo>
                <a:lnTo>
                  <a:pt x="2080704" y="658469"/>
                </a:lnTo>
                <a:lnTo>
                  <a:pt x="2135822" y="641870"/>
                </a:lnTo>
                <a:lnTo>
                  <a:pt x="2190940" y="614210"/>
                </a:lnTo>
                <a:lnTo>
                  <a:pt x="2232279" y="586536"/>
                </a:lnTo>
                <a:lnTo>
                  <a:pt x="2259838" y="558876"/>
                </a:lnTo>
                <a:lnTo>
                  <a:pt x="2287397" y="520141"/>
                </a:lnTo>
                <a:lnTo>
                  <a:pt x="2301176" y="481406"/>
                </a:lnTo>
                <a:lnTo>
                  <a:pt x="2314956" y="442671"/>
                </a:lnTo>
                <a:lnTo>
                  <a:pt x="2314956" y="392874"/>
                </a:lnTo>
                <a:lnTo>
                  <a:pt x="2301176" y="348602"/>
                </a:lnTo>
                <a:lnTo>
                  <a:pt x="2259838" y="298805"/>
                </a:lnTo>
                <a:lnTo>
                  <a:pt x="2218499" y="260070"/>
                </a:lnTo>
                <a:lnTo>
                  <a:pt x="2177161" y="215798"/>
                </a:lnTo>
                <a:lnTo>
                  <a:pt x="2108263" y="177063"/>
                </a:lnTo>
                <a:lnTo>
                  <a:pt x="2039366" y="143865"/>
                </a:lnTo>
                <a:lnTo>
                  <a:pt x="1956689" y="110667"/>
                </a:lnTo>
                <a:lnTo>
                  <a:pt x="1874012" y="83007"/>
                </a:lnTo>
                <a:lnTo>
                  <a:pt x="1777555" y="55333"/>
                </a:lnTo>
                <a:lnTo>
                  <a:pt x="1681099" y="38735"/>
                </a:lnTo>
                <a:lnTo>
                  <a:pt x="1584642" y="22136"/>
                </a:lnTo>
                <a:lnTo>
                  <a:pt x="1474406" y="11061"/>
                </a:lnTo>
                <a:lnTo>
                  <a:pt x="1364170" y="5537"/>
                </a:lnTo>
                <a:lnTo>
                  <a:pt x="1240155" y="0"/>
                </a:lnTo>
                <a:lnTo>
                  <a:pt x="1129919" y="5537"/>
                </a:lnTo>
                <a:lnTo>
                  <a:pt x="1005903" y="16598"/>
                </a:lnTo>
                <a:lnTo>
                  <a:pt x="895667" y="33197"/>
                </a:lnTo>
                <a:lnTo>
                  <a:pt x="785431" y="49796"/>
                </a:lnTo>
                <a:lnTo>
                  <a:pt x="688975" y="66395"/>
                </a:lnTo>
                <a:lnTo>
                  <a:pt x="606298" y="88531"/>
                </a:lnTo>
                <a:lnTo>
                  <a:pt x="523620" y="116205"/>
                </a:lnTo>
                <a:lnTo>
                  <a:pt x="454723" y="143865"/>
                </a:lnTo>
                <a:lnTo>
                  <a:pt x="385826" y="171538"/>
                </a:lnTo>
                <a:lnTo>
                  <a:pt x="275590" y="243471"/>
                </a:lnTo>
                <a:lnTo>
                  <a:pt x="179133" y="315404"/>
                </a:lnTo>
                <a:lnTo>
                  <a:pt x="110236" y="398399"/>
                </a:lnTo>
                <a:lnTo>
                  <a:pt x="68897" y="481406"/>
                </a:lnTo>
                <a:lnTo>
                  <a:pt x="27559" y="569937"/>
                </a:lnTo>
                <a:lnTo>
                  <a:pt x="13779" y="664006"/>
                </a:lnTo>
                <a:lnTo>
                  <a:pt x="0" y="758075"/>
                </a:lnTo>
                <a:lnTo>
                  <a:pt x="0" y="846607"/>
                </a:lnTo>
                <a:lnTo>
                  <a:pt x="0" y="1184148"/>
                </a:lnTo>
                <a:close/>
              </a:path>
            </a:pathLst>
          </a:custGeom>
          <a:ln w="9144">
            <a:solidFill>
              <a:srgbClr val="FDA7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1050222" y="1376621"/>
            <a:ext cx="1397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Microsoft JhengHei"/>
                <a:cs typeface="Microsoft JhengHei"/>
              </a:rPr>
              <a:t>普通型</a:t>
            </a:r>
            <a:endParaRPr sz="3600">
              <a:latin typeface="Microsoft JhengHei"/>
              <a:cs typeface="Microsoft JhengHei"/>
            </a:endParaRPr>
          </a:p>
        </p:txBody>
      </p:sp>
      <p:sp>
        <p:nvSpPr>
          <p:cNvPr id="50" name="投影片編號版面配置區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E0366-8AAF-45ED-8C3E-4928B8F408B4}" type="slidenum">
              <a:rPr lang="zh-TW" altLang="en-US" sz="5400" smtClean="0"/>
              <a:pPr/>
              <a:t>9</a:t>
            </a:fld>
            <a:endParaRPr lang="zh-TW" altLang="en-US" sz="5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</TotalTime>
  <Words>1491</Words>
  <Application>Microsoft Office PowerPoint</Application>
  <PresentationFormat>寬螢幕</PresentationFormat>
  <Paragraphs>366</Paragraphs>
  <Slides>35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51" baseType="lpstr">
      <vt:lpstr>Malgun Gothic</vt:lpstr>
      <vt:lpstr>Microsoft YaHei</vt:lpstr>
      <vt:lpstr>MS PGothic</vt:lpstr>
      <vt:lpstr>Noto Sans Mono CJK JP Regular</vt:lpstr>
      <vt:lpstr>華康正顏楷體W9</vt:lpstr>
      <vt:lpstr>華康魏碑體</vt:lpstr>
      <vt:lpstr>Microsoft JhengHei</vt:lpstr>
      <vt:lpstr>PMingLiU</vt:lpstr>
      <vt:lpstr>PMingLiU</vt:lpstr>
      <vt:lpstr>標楷體</vt:lpstr>
      <vt:lpstr>Arial</vt:lpstr>
      <vt:lpstr>Calibri</vt:lpstr>
      <vt:lpstr>Impact</vt:lpstr>
      <vt:lpstr>Times New Roman</vt:lpstr>
      <vt:lpstr>Wingdings</vt:lpstr>
      <vt:lpstr>Office 佈景主題</vt:lpstr>
      <vt:lpstr>雲林縣私立揚子高級中學 學習歷程平台操作與說明 校內說明會</vt:lpstr>
      <vt:lpstr>PowerPoint 簡報</vt:lpstr>
      <vt:lpstr>PowerPoint 簡報</vt:lpstr>
      <vt:lpstr> 各類型高級中等學校108學年度開始皆建置學習歷程檔案</vt:lpstr>
      <vt:lpstr>我是學生，我要做什麼？</vt:lpstr>
      <vt:lpstr>我是學生家長，我要做什麼？</vt:lpstr>
      <vt:lpstr>PowerPoint 簡報</vt:lpstr>
      <vt:lpstr>108 課綱高級中等學校課程改變了什麼？</vt:lpstr>
      <vt:lpstr>普通型</vt:lpstr>
      <vt:lpstr>技術型</vt:lpstr>
      <vt:lpstr>學生學習歷程檔案有什麼作用？</vt:lpstr>
      <vt:lpstr>PowerPoint 簡報</vt:lpstr>
      <vt:lpstr>學生學習歷程檔案蒐集那些資料?</vt:lpstr>
      <vt:lpstr>學生學習歷程檔案蒐集項目詳細內容</vt:lpstr>
      <vt:lpstr>學生學習歷程檔案的檔案格式、大小</vt:lpstr>
      <vt:lpstr>學生學習歷程檔案是怎樣被蒐集保存的？</vt:lpstr>
      <vt:lpstr>運用學生學習歷程檔案產出升學備審資料有什麼優點?</vt:lpstr>
      <vt:lpstr>PowerPoint 簡報</vt:lpstr>
      <vt:lpstr>PowerPoint 簡報</vt:lpstr>
      <vt:lpstr>上傳課程學習成果</vt:lpstr>
      <vt:lpstr>上傳課程學習成果</vt:lpstr>
      <vt:lpstr>上傳課程學習成果</vt:lpstr>
      <vt:lpstr>上傳課程學習成果</vt:lpstr>
      <vt:lpstr>勾選課程學習成果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大學申請參採課程學習與多元表現  以中正資工為例</vt:lpstr>
      <vt:lpstr>大學申請參採修課紀錄  以中正資工為例</vt:lpstr>
      <vt:lpstr>大學申請參採課程學習與多元表現  以臺中教育大學-語文教育學系為例</vt:lpstr>
      <vt:lpstr>大學申請參採修課紀錄  以臺中教育大學-語文教育學系為例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OfficePLUS</dc:creator>
  <cp:lastModifiedBy>Windows 使用者</cp:lastModifiedBy>
  <cp:revision>16</cp:revision>
  <dcterms:created xsi:type="dcterms:W3CDTF">2019-07-30T09:20:59Z</dcterms:created>
  <dcterms:modified xsi:type="dcterms:W3CDTF">2020-07-29T02:59:18Z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2019-07-12T00:00:00Z</vt:filetime>
  </property>
  <property fmtid="{D5CDD505-2E9C-101B-9397-08002B2CF9AE}" pid="3" name="Creator">
    <vt:lpwstr>Acrobat PDFMaker 11 for PowerPoint</vt:lpwstr>
  </property>
  <property fmtid="{D5CDD505-2E9C-101B-9397-08002B2CF9AE}" pid="4" name="LastSaved">
    <vt:filetime>2019-07-30T00:00:00Z</vt:filetime>
  </property>
</Properties>
</file>