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156401-7813-4DF4-8B6B-F56CBC4A8BA5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F71786-75EE-4244-AD61-EC03B5D78A4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輔導主任  陳韻如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揚子高中</a:t>
            </a:r>
            <a:r>
              <a:rPr altLang="zh-TW" dirty="0" smtClean="0"/>
              <a:t>107</a:t>
            </a:r>
            <a:r>
              <a:rPr lang="zh-TW" altLang="en-US" dirty="0" smtClean="0"/>
              <a:t>學年度</a:t>
            </a:r>
            <a:r>
              <a:rPr altLang="zh-TW" dirty="0" smtClean="0"/>
              <a:t/>
            </a:r>
            <a:br>
              <a:rPr altLang="zh-TW" dirty="0" smtClean="0"/>
            </a:br>
            <a:r>
              <a:rPr lang="zh-TW" altLang="en-US" dirty="0" smtClean="0"/>
              <a:t>親職</a:t>
            </a:r>
            <a:r>
              <a:rPr lang="zh-TW" altLang="en-US" dirty="0" smtClean="0"/>
              <a:t>教育知能研習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家訪記錄5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214346" y="0"/>
            <a:ext cx="9685565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如果能這樣會更好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186766" cy="4733940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身高體重，表情、眼神如何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兄弟姊妹</a:t>
            </a:r>
            <a:r>
              <a:rPr lang="zh-TW" altLang="en-US" dirty="0" smtClean="0"/>
              <a:t>、</a:t>
            </a:r>
            <a:r>
              <a:rPr lang="zh-TW" altLang="en-US" dirty="0" smtClean="0"/>
              <a:t>家境、父母婚姻狀態如何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性格上的優點、缺點</a:t>
            </a:r>
            <a:r>
              <a:rPr lang="en-US" altLang="zh-TW" dirty="0" smtClean="0"/>
              <a:t>?</a:t>
            </a:r>
            <a:r>
              <a:rPr lang="zh-TW" altLang="en-US" dirty="0" smtClean="0"/>
              <a:t> 學習情形</a:t>
            </a:r>
            <a:r>
              <a:rPr lang="en-US" altLang="zh-TW" dirty="0" smtClean="0"/>
              <a:t>?</a:t>
            </a:r>
            <a:r>
              <a:rPr lang="zh-TW" altLang="en-US" dirty="0" smtClean="0"/>
              <a:t> 情緒穩定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導師做</a:t>
            </a:r>
            <a:r>
              <a:rPr lang="zh-TW" altLang="en-US" dirty="0" smtClean="0"/>
              <a:t>了哪些努力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請家長做哪些配合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不只陳述，還需積極專業介入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  結語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786874" cy="505303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保持對學生行為高敏感度，有狀況時通知家長，知會行政人員，校園內通力合作，可避免學生行為嚴重偏差。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老師的愛，如果是鬆軟（</a:t>
            </a:r>
            <a:r>
              <a:rPr lang="en-US" altLang="zh-TW" dirty="0" smtClean="0"/>
              <a:t>soft</a:t>
            </a:r>
            <a:r>
              <a:rPr lang="zh-TW" altLang="en-US" dirty="0" smtClean="0"/>
              <a:t>）的愛，那個愛無法支撐孩子，只能讓他覺得感覺窩心、甜美，躺臥於疲軟的棉花糖夢中。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優秀教師對孩子的愛，則是堅冷（</a:t>
            </a:r>
            <a:r>
              <a:rPr lang="en-US" altLang="zh-TW" dirty="0" smtClean="0">
                <a:solidFill>
                  <a:srgbClr val="FF0000"/>
                </a:solidFill>
              </a:rPr>
              <a:t>tough</a:t>
            </a:r>
            <a:r>
              <a:rPr lang="zh-TW" altLang="en-US" dirty="0" smtClean="0">
                <a:solidFill>
                  <a:srgbClr val="FF0000"/>
                </a:solidFill>
              </a:rPr>
              <a:t>）的愛；愛裡，拉出原則；愛中，隱含期望。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這樣的愛，</a:t>
            </a:r>
            <a:r>
              <a:rPr lang="zh-TW" altLang="en-US" dirty="0" smtClean="0">
                <a:solidFill>
                  <a:srgbClr val="0000FF"/>
                </a:solidFill>
              </a:rPr>
              <a:t>是溫柔而堅定的，是不畏險阻地堅持讓孩子能長出力量，長出面對各種人、事、物的勇氣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與家長溝通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329642" cy="5286412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和家長溝通是每個老師的主要職責，要勇於面對 家長的</a:t>
            </a:r>
            <a:r>
              <a:rPr lang="zh-TW" altLang="en-US" sz="3600" dirty="0" smtClean="0"/>
              <a:t>挑戰</a:t>
            </a:r>
            <a:endParaRPr lang="en-US" altLang="zh-TW" sz="3600" dirty="0" smtClean="0"/>
          </a:p>
          <a:p>
            <a:r>
              <a:rPr lang="zh-TW" altLang="en-US" sz="3600" dirty="0" smtClean="0"/>
              <a:t> </a:t>
            </a:r>
            <a:r>
              <a:rPr lang="zh-TW" altLang="en-US" sz="3600" b="1" dirty="0" smtClean="0">
                <a:solidFill>
                  <a:srgbClr val="002060"/>
                </a:solidFill>
              </a:rPr>
              <a:t>和</a:t>
            </a:r>
            <a:r>
              <a:rPr lang="zh-TW" altLang="en-US" sz="3600" b="1" dirty="0" smtClean="0">
                <a:solidFill>
                  <a:srgbClr val="002060"/>
                </a:solidFill>
              </a:rPr>
              <a:t>家長建立強有力的夥伴關係，有助於學生學習 </a:t>
            </a:r>
            <a:endParaRPr lang="en-US" altLang="zh-TW" sz="3600" b="1" dirty="0" smtClean="0">
              <a:solidFill>
                <a:srgbClr val="002060"/>
              </a:solidFill>
            </a:endParaRPr>
          </a:p>
          <a:p>
            <a:r>
              <a:rPr lang="zh-TW" altLang="en-US" sz="3600" b="1" dirty="0" smtClean="0">
                <a:solidFill>
                  <a:srgbClr val="FF0000"/>
                </a:solidFill>
              </a:rPr>
              <a:t>面對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家長要展現專業自信</a:t>
            </a:r>
            <a:r>
              <a:rPr lang="zh-TW" altLang="en-US" sz="3600" dirty="0" smtClean="0"/>
              <a:t>，才能獲得家長的信賴 </a:t>
            </a:r>
            <a:endParaRPr lang="en-US" altLang="zh-TW" sz="3600" dirty="0" smtClean="0"/>
          </a:p>
          <a:p>
            <a:r>
              <a:rPr lang="en-US" altLang="zh-TW" sz="3600" b="1" dirty="0" smtClean="0">
                <a:solidFill>
                  <a:srgbClr val="7030A0"/>
                </a:solidFill>
              </a:rPr>
              <a:t> </a:t>
            </a:r>
            <a:r>
              <a:rPr lang="zh-TW" altLang="en-US" sz="3600" b="1" dirty="0" smtClean="0">
                <a:solidFill>
                  <a:srgbClr val="7030A0"/>
                </a:solidFill>
              </a:rPr>
              <a:t>親職教育也是教師的工作</a:t>
            </a:r>
            <a:endParaRPr lang="zh-TW" alt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與家長溝通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543956" cy="4572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學生發生問題時，老師才和家長接觸，那麼教 師是要和陌生人合作，而不是和夥伴合作</a:t>
            </a:r>
            <a:r>
              <a:rPr lang="zh-TW" altLang="en-US" sz="4800" dirty="0" smtClean="0">
                <a:solidFill>
                  <a:srgbClr val="FF0000"/>
                </a:solidFill>
              </a:rPr>
              <a:t>。</a:t>
            </a:r>
            <a:endParaRPr lang="en-US" altLang="zh-TW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家長的想法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40108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 </a:t>
            </a:r>
            <a:r>
              <a:rPr lang="en-US" altLang="zh-TW" sz="4000" dirty="0" smtClean="0"/>
              <a:t>1.</a:t>
            </a:r>
            <a:r>
              <a:rPr lang="zh-TW" altLang="en-US" sz="4000" dirty="0" smtClean="0">
                <a:solidFill>
                  <a:srgbClr val="FF0000"/>
                </a:solidFill>
              </a:rPr>
              <a:t>小孩的話，全部都可以相信</a:t>
            </a:r>
            <a:r>
              <a:rPr lang="zh-TW" altLang="en-US" sz="4000" dirty="0" smtClean="0">
                <a:solidFill>
                  <a:srgbClr val="FF0000"/>
                </a:solidFill>
              </a:rPr>
              <a:t>。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4000" dirty="0" smtClean="0"/>
              <a:t> </a:t>
            </a:r>
            <a:r>
              <a:rPr lang="en-US" altLang="zh-TW" sz="4000" dirty="0" smtClean="0"/>
              <a:t>2.</a:t>
            </a:r>
            <a:r>
              <a:rPr lang="zh-TW" altLang="en-US" sz="4000" dirty="0" smtClean="0"/>
              <a:t>自己是小孩權利的主要保護者。 </a:t>
            </a:r>
            <a:endParaRPr lang="en-US" altLang="zh-TW" sz="4000" dirty="0" smtClean="0"/>
          </a:p>
          <a:p>
            <a:pPr>
              <a:buNone/>
            </a:pPr>
            <a:r>
              <a:rPr lang="en-US" altLang="zh-TW" sz="4000" dirty="0" smtClean="0"/>
              <a:t>3</a:t>
            </a:r>
            <a:r>
              <a:rPr lang="en-US" altLang="zh-TW" sz="4000" dirty="0" smtClean="0"/>
              <a:t>.</a:t>
            </a:r>
            <a:r>
              <a:rPr lang="zh-TW" altLang="en-US" sz="4000" dirty="0" smtClean="0">
                <a:solidFill>
                  <a:srgbClr val="FF0000"/>
                </a:solidFill>
              </a:rPr>
              <a:t>自己的作法對小孩來說是最好的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 </a:t>
            </a:r>
            <a:r>
              <a:rPr lang="en-US" altLang="zh-TW" sz="4000" dirty="0" smtClean="0"/>
              <a:t>4.</a:t>
            </a:r>
            <a:r>
              <a:rPr lang="zh-TW" altLang="en-US" sz="4000" dirty="0" smtClean="0"/>
              <a:t>如果方法正確，自己的孩子可以學會任何事情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 </a:t>
            </a:r>
            <a:r>
              <a:rPr lang="en-US" altLang="zh-TW" sz="4000" dirty="0" smtClean="0"/>
              <a:t>5</a:t>
            </a:r>
            <a:r>
              <a:rPr lang="en-US" altLang="zh-TW" sz="4000" dirty="0" smtClean="0">
                <a:solidFill>
                  <a:srgbClr val="FF0000"/>
                </a:solidFill>
              </a:rPr>
              <a:t>.</a:t>
            </a:r>
            <a:r>
              <a:rPr lang="zh-TW" altLang="en-US" sz="4000" dirty="0" smtClean="0">
                <a:solidFill>
                  <a:srgbClr val="FF0000"/>
                </a:solidFill>
              </a:rPr>
              <a:t>非常在意小孩名譽，以為大家會記得其小孩的任 何一件壞事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/>
              <a:t> </a:t>
            </a:r>
            <a:r>
              <a:rPr lang="en-US" altLang="zh-TW" sz="4000" dirty="0" smtClean="0"/>
              <a:t>6.</a:t>
            </a:r>
            <a:r>
              <a:rPr lang="zh-TW" altLang="en-US" sz="4000" dirty="0" smtClean="0"/>
              <a:t>留下紀錄，不利小孩。 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家訪時的晤談指引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858280" cy="5500726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開始時需說明自己的身分，並對學生做正向陳述，然後 再開門見山地講到重點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en-US" altLang="zh-TW" sz="3200" dirty="0" smtClean="0"/>
              <a:t> </a:t>
            </a:r>
            <a:r>
              <a:rPr lang="zh-TW" altLang="en-US" sz="3200" dirty="0" smtClean="0">
                <a:solidFill>
                  <a:srgbClr val="0000FF"/>
                </a:solidFill>
              </a:rPr>
              <a:t>陳述自己已對學生做了什麼事情和努力</a:t>
            </a:r>
            <a:r>
              <a:rPr lang="zh-TW" altLang="en-US" sz="3200" dirty="0" smtClean="0">
                <a:solidFill>
                  <a:srgbClr val="FF0000"/>
                </a:solidFill>
              </a:rPr>
              <a:t>。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en-US" altLang="zh-TW" sz="3200" dirty="0" smtClean="0"/>
              <a:t> </a:t>
            </a:r>
            <a:r>
              <a:rPr lang="zh-TW" altLang="en-US" sz="3200" dirty="0" smtClean="0"/>
              <a:t>詢問家長分享應或如何協助學生的意見或建議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en-US" altLang="zh-TW" sz="3200" dirty="0" smtClean="0"/>
              <a:t> </a:t>
            </a:r>
            <a:r>
              <a:rPr lang="zh-TW" altLang="en-US" sz="3200" dirty="0" smtClean="0">
                <a:solidFill>
                  <a:srgbClr val="FF0000"/>
                </a:solidFill>
              </a:rPr>
              <a:t>建議家長一些可在家做的事情</a:t>
            </a:r>
            <a:r>
              <a:rPr lang="zh-TW" altLang="en-US" sz="3200" dirty="0" smtClean="0"/>
              <a:t>，並且說明教師將於學校 中為學生再做些什麼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en-US" altLang="zh-TW" sz="3200" dirty="0" smtClean="0"/>
              <a:t> </a:t>
            </a:r>
            <a:r>
              <a:rPr lang="zh-TW" altLang="en-US" sz="3200" dirty="0" smtClean="0"/>
              <a:t>仍用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對學生的正向陳述作為結束</a:t>
            </a:r>
            <a:r>
              <a:rPr lang="zh-TW" altLang="en-US" sz="3200" dirty="0" smtClean="0"/>
              <a:t>，並且讓家長知道接下 來教師將會怎麼做，並表明請家長支持、再聯絡和合作 的意願。 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家訪記錄</a:t>
            </a:r>
            <a:endParaRPr lang="zh-TW" altLang="en-US" dirty="0"/>
          </a:p>
        </p:txBody>
      </p:sp>
      <p:pic>
        <p:nvPicPr>
          <p:cNvPr id="5" name="內容版面配置區 4" descr="家訪1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8649922" cy="607223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 descr="家訪紀錄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78425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家訪記錄6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214346" y="428604"/>
            <a:ext cx="9727880" cy="642939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家訪記錄3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42852"/>
            <a:ext cx="8429684" cy="641584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</TotalTime>
  <Words>434</Words>
  <Application>Microsoft Office PowerPoint</Application>
  <PresentationFormat>如螢幕大小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公正</vt:lpstr>
      <vt:lpstr>揚子高中107學年度 親職教育知能研習</vt:lpstr>
      <vt:lpstr>與家長溝通</vt:lpstr>
      <vt:lpstr>與家長溝通</vt:lpstr>
      <vt:lpstr>家長的想法</vt:lpstr>
      <vt:lpstr>家訪時的晤談指引</vt:lpstr>
      <vt:lpstr>家訪記錄</vt:lpstr>
      <vt:lpstr>投影片 7</vt:lpstr>
      <vt:lpstr>投影片 8</vt:lpstr>
      <vt:lpstr>投影片 9</vt:lpstr>
      <vt:lpstr>投影片 10</vt:lpstr>
      <vt:lpstr>如果能這樣會更好</vt:lpstr>
      <vt:lpstr>                       結語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揚子高中107學年度 家庭教育知能研習</dc:title>
  <dc:creator>user</dc:creator>
  <cp:lastModifiedBy>user</cp:lastModifiedBy>
  <cp:revision>6</cp:revision>
  <dcterms:created xsi:type="dcterms:W3CDTF">2019-03-08T02:27:18Z</dcterms:created>
  <dcterms:modified xsi:type="dcterms:W3CDTF">2019-03-08T03:46:35Z</dcterms:modified>
</cp:coreProperties>
</file>