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8.jpg" ContentType="image/jpg"/>
  <Override PartName="/ppt/media/image21.jpg" ContentType="image/jpg"/>
  <Override PartName="/ppt/media/image23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  <p:sldMasterId id="2147483905" r:id="rId2"/>
    <p:sldMasterId id="2147483917" r:id="rId3"/>
    <p:sldMasterId id="2147483923" r:id="rId4"/>
  </p:sldMasterIdLst>
  <p:notesMasterIdLst>
    <p:notesMasterId r:id="rId60"/>
  </p:notesMasterIdLst>
  <p:sldIdLst>
    <p:sldId id="464" r:id="rId5"/>
    <p:sldId id="465" r:id="rId6"/>
    <p:sldId id="459" r:id="rId7"/>
    <p:sldId id="461" r:id="rId8"/>
    <p:sldId id="462" r:id="rId9"/>
    <p:sldId id="463" r:id="rId10"/>
    <p:sldId id="283" r:id="rId11"/>
    <p:sldId id="436" r:id="rId12"/>
    <p:sldId id="426" r:id="rId13"/>
    <p:sldId id="432" r:id="rId14"/>
    <p:sldId id="430" r:id="rId15"/>
    <p:sldId id="425" r:id="rId16"/>
    <p:sldId id="437" r:id="rId17"/>
    <p:sldId id="433" r:id="rId18"/>
    <p:sldId id="434" r:id="rId19"/>
    <p:sldId id="431" r:id="rId20"/>
    <p:sldId id="443" r:id="rId21"/>
    <p:sldId id="444" r:id="rId22"/>
    <p:sldId id="438" r:id="rId23"/>
    <p:sldId id="439" r:id="rId24"/>
    <p:sldId id="441" r:id="rId25"/>
    <p:sldId id="440" r:id="rId26"/>
    <p:sldId id="442" r:id="rId27"/>
    <p:sldId id="445" r:id="rId28"/>
    <p:sldId id="447" r:id="rId29"/>
    <p:sldId id="466" r:id="rId30"/>
    <p:sldId id="449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478" r:id="rId43"/>
    <p:sldId id="479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92" r:id="rId57"/>
    <p:sldId id="493" r:id="rId58"/>
    <p:sldId id="494" r:id="rId59"/>
  </p:sldIdLst>
  <p:sldSz cx="12192000" cy="6858000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0F5FE"/>
    <a:srgbClr val="007635"/>
    <a:srgbClr val="A6241A"/>
    <a:srgbClr val="B2846A"/>
    <a:srgbClr val="B86260"/>
    <a:srgbClr val="A1A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4" autoAdjust="0"/>
    <p:restoredTop sz="92954"/>
  </p:normalViewPr>
  <p:slideViewPr>
    <p:cSldViewPr>
      <p:cViewPr>
        <p:scale>
          <a:sx n="117" d="100"/>
          <a:sy n="117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F9CA8-A221-4DE2-9BC2-80DD7F71A4A9}" type="doc">
      <dgm:prSet loTypeId="urn:microsoft.com/office/officeart/2005/8/layout/venn1" loCatId="relationship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65A181D-BF25-4318-B159-018B7F0D2662}">
      <dgm:prSet phldrT="[文字]"/>
      <dgm:spPr/>
      <dgm:t>
        <a:bodyPr anchor="t"/>
        <a:lstStyle/>
        <a:p>
          <a:pPr algn="r"/>
          <a:endParaRPr lang="zh-TW" altLang="en-US" dirty="0"/>
        </a:p>
      </dgm:t>
    </dgm:pt>
    <dgm:pt modelId="{A3B506DD-6286-444E-90E8-B810FB21ED15}" type="sibTrans" cxnId="{A9F0C7FC-77C3-4A0A-87A3-0F0455E35123}">
      <dgm:prSet/>
      <dgm:spPr/>
      <dgm:t>
        <a:bodyPr/>
        <a:lstStyle/>
        <a:p>
          <a:endParaRPr lang="zh-TW" altLang="en-US"/>
        </a:p>
      </dgm:t>
    </dgm:pt>
    <dgm:pt modelId="{54F23EC8-E281-407E-919C-7EEDC444C967}" type="parTrans" cxnId="{A9F0C7FC-77C3-4A0A-87A3-0F0455E35123}">
      <dgm:prSet/>
      <dgm:spPr/>
      <dgm:t>
        <a:bodyPr/>
        <a:lstStyle/>
        <a:p>
          <a:endParaRPr lang="zh-TW" altLang="en-US"/>
        </a:p>
      </dgm:t>
    </dgm:pt>
    <dgm:pt modelId="{21F6632C-6737-480B-A395-6270B16DB13A}">
      <dgm:prSet phldrT="[文字]"/>
      <dgm:spPr/>
      <dgm:t>
        <a:bodyPr anchor="t"/>
        <a:lstStyle/>
        <a:p>
          <a:pPr algn="l"/>
          <a:endParaRPr lang="zh-TW" altLang="en-US" dirty="0">
            <a:noFill/>
          </a:endParaRPr>
        </a:p>
      </dgm:t>
    </dgm:pt>
    <dgm:pt modelId="{4E13FEA1-13AC-42B0-B69A-8CC15A355A0B}" type="sibTrans" cxnId="{059A14F7-3530-4D22-B0AF-D7E8CF665209}">
      <dgm:prSet/>
      <dgm:spPr/>
      <dgm:t>
        <a:bodyPr/>
        <a:lstStyle/>
        <a:p>
          <a:endParaRPr lang="zh-TW" altLang="en-US"/>
        </a:p>
      </dgm:t>
    </dgm:pt>
    <dgm:pt modelId="{30971D8F-69F6-4F43-84A4-53238EF64F56}" type="parTrans" cxnId="{059A14F7-3530-4D22-B0AF-D7E8CF665209}">
      <dgm:prSet/>
      <dgm:spPr/>
      <dgm:t>
        <a:bodyPr/>
        <a:lstStyle/>
        <a:p>
          <a:endParaRPr lang="zh-TW" altLang="en-US"/>
        </a:p>
      </dgm:t>
    </dgm:pt>
    <dgm:pt modelId="{737899F7-E061-438B-8EE1-8103EC307516}" type="pres">
      <dgm:prSet presAssocID="{6C9F9CA8-A221-4DE2-9BC2-80DD7F71A4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FFE561-781E-4997-8E62-1FD310422BC9}" type="pres">
      <dgm:prSet presAssocID="{21F6632C-6737-480B-A395-6270B16DB13A}" presName="circ1" presStyleLbl="vennNode1" presStyleIdx="0" presStyleCnt="2" custScaleX="111059" custLinFactNeighborX="1615" custLinFactNeighborY="-139"/>
      <dgm:spPr/>
      <dgm:t>
        <a:bodyPr/>
        <a:lstStyle/>
        <a:p>
          <a:endParaRPr lang="zh-TW" altLang="en-US"/>
        </a:p>
      </dgm:t>
    </dgm:pt>
    <dgm:pt modelId="{4920BFC7-AF20-4834-8B77-81407FE34E5F}" type="pres">
      <dgm:prSet presAssocID="{21F6632C-6737-480B-A395-6270B16DB1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5ADACC-0B20-4B18-9F0A-43A8EFDBFD9E}" type="pres">
      <dgm:prSet presAssocID="{B65A181D-BF25-4318-B159-018B7F0D2662}" presName="circ2" presStyleLbl="vennNode1" presStyleIdx="1" presStyleCnt="2" custScaleX="90892" custScaleY="75256" custLinFactNeighborX="-8003" custLinFactNeighborY="5025"/>
      <dgm:spPr/>
      <dgm:t>
        <a:bodyPr/>
        <a:lstStyle/>
        <a:p>
          <a:endParaRPr lang="zh-TW" altLang="en-US"/>
        </a:p>
      </dgm:t>
    </dgm:pt>
    <dgm:pt modelId="{00F2437F-1A6D-4623-B112-EBD9C4F20860}" type="pres">
      <dgm:prSet presAssocID="{B65A181D-BF25-4318-B159-018B7F0D26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5B230D-8FF3-478E-B90B-0ACB4E06535E}" type="presOf" srcId="{6C9F9CA8-A221-4DE2-9BC2-80DD7F71A4A9}" destId="{737899F7-E061-438B-8EE1-8103EC307516}" srcOrd="0" destOrd="0" presId="urn:microsoft.com/office/officeart/2005/8/layout/venn1"/>
    <dgm:cxn modelId="{1BB27312-4202-4F13-AD60-B41882CF1577}" type="presOf" srcId="{21F6632C-6737-480B-A395-6270B16DB13A}" destId="{BCFFE561-781E-4997-8E62-1FD310422BC9}" srcOrd="0" destOrd="0" presId="urn:microsoft.com/office/officeart/2005/8/layout/venn1"/>
    <dgm:cxn modelId="{B490DDE8-52E0-4CD0-BC99-E12F4714EC8A}" type="presOf" srcId="{B65A181D-BF25-4318-B159-018B7F0D2662}" destId="{00F2437F-1A6D-4623-B112-EBD9C4F20860}" srcOrd="1" destOrd="0" presId="urn:microsoft.com/office/officeart/2005/8/layout/venn1"/>
    <dgm:cxn modelId="{059A14F7-3530-4D22-B0AF-D7E8CF665209}" srcId="{6C9F9CA8-A221-4DE2-9BC2-80DD7F71A4A9}" destId="{21F6632C-6737-480B-A395-6270B16DB13A}" srcOrd="0" destOrd="0" parTransId="{30971D8F-69F6-4F43-84A4-53238EF64F56}" sibTransId="{4E13FEA1-13AC-42B0-B69A-8CC15A355A0B}"/>
    <dgm:cxn modelId="{A9F0C7FC-77C3-4A0A-87A3-0F0455E35123}" srcId="{6C9F9CA8-A221-4DE2-9BC2-80DD7F71A4A9}" destId="{B65A181D-BF25-4318-B159-018B7F0D2662}" srcOrd="1" destOrd="0" parTransId="{54F23EC8-E281-407E-919C-7EEDC444C967}" sibTransId="{A3B506DD-6286-444E-90E8-B810FB21ED15}"/>
    <dgm:cxn modelId="{634FAEF8-BFE6-416E-8CC4-AF9A393435B6}" type="presOf" srcId="{21F6632C-6737-480B-A395-6270B16DB13A}" destId="{4920BFC7-AF20-4834-8B77-81407FE34E5F}" srcOrd="1" destOrd="0" presId="urn:microsoft.com/office/officeart/2005/8/layout/venn1"/>
    <dgm:cxn modelId="{BBC02C01-CED9-44C9-8DF4-F735C0D99DE4}" type="presOf" srcId="{B65A181D-BF25-4318-B159-018B7F0D2662}" destId="{DF5ADACC-0B20-4B18-9F0A-43A8EFDBFD9E}" srcOrd="0" destOrd="0" presId="urn:microsoft.com/office/officeart/2005/8/layout/venn1"/>
    <dgm:cxn modelId="{DC33395F-C289-4AA6-B9BD-432FE4D5BEC5}" type="presParOf" srcId="{737899F7-E061-438B-8EE1-8103EC307516}" destId="{BCFFE561-781E-4997-8E62-1FD310422BC9}" srcOrd="0" destOrd="0" presId="urn:microsoft.com/office/officeart/2005/8/layout/venn1"/>
    <dgm:cxn modelId="{ED7ED31C-95AB-4CAF-B1A2-360B5F22F63C}" type="presParOf" srcId="{737899F7-E061-438B-8EE1-8103EC307516}" destId="{4920BFC7-AF20-4834-8B77-81407FE34E5F}" srcOrd="1" destOrd="0" presId="urn:microsoft.com/office/officeart/2005/8/layout/venn1"/>
    <dgm:cxn modelId="{EE72BE83-267B-428F-9DBC-12619E2CABE5}" type="presParOf" srcId="{737899F7-E061-438B-8EE1-8103EC307516}" destId="{DF5ADACC-0B20-4B18-9F0A-43A8EFDBFD9E}" srcOrd="2" destOrd="0" presId="urn:microsoft.com/office/officeart/2005/8/layout/venn1"/>
    <dgm:cxn modelId="{E1429730-05C5-4302-BAD1-E91C7E66F157}" type="presParOf" srcId="{737899F7-E061-438B-8EE1-8103EC307516}" destId="{00F2437F-1A6D-4623-B112-EBD9C4F2086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FE561-781E-4997-8E62-1FD310422BC9}">
      <dsp:nvSpPr>
        <dsp:cNvPr id="0" name=""/>
        <dsp:cNvSpPr/>
      </dsp:nvSpPr>
      <dsp:spPr>
        <a:xfrm>
          <a:off x="894925" y="5482"/>
          <a:ext cx="4527652" cy="40767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>
            <a:noFill/>
          </a:endParaRPr>
        </a:p>
      </dsp:txBody>
      <dsp:txXfrm>
        <a:off x="1527164" y="486225"/>
        <a:ext cx="2610538" cy="3115314"/>
      </dsp:txXfrm>
    </dsp:sp>
    <dsp:sp modelId="{DF5ADACC-0B20-4B18-9F0A-43A8EFDBFD9E}">
      <dsp:nvSpPr>
        <dsp:cNvPr id="0" name=""/>
        <dsp:cNvSpPr/>
      </dsp:nvSpPr>
      <dsp:spPr>
        <a:xfrm>
          <a:off x="3852135" y="720390"/>
          <a:ext cx="3705484" cy="3068035"/>
        </a:xfrm>
        <a:prstGeom prst="ellipse">
          <a:avLst/>
        </a:prstGeom>
        <a:solidFill>
          <a:schemeClr val="accent2">
            <a:alpha val="50000"/>
            <a:hueOff val="1378517"/>
            <a:satOff val="25807"/>
            <a:lumOff val="-1569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4903692" y="1082177"/>
        <a:ext cx="2136495" cy="2344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EC390-C6BA-0F46-B48C-1C1AE71FED98}" type="datetimeFigureOut">
              <a:rPr kumimoji="1" lang="zh-TW" altLang="en-US" smtClean="0"/>
              <a:t>2020/6/3</a:t>
            </a:fld>
            <a:endParaRPr kumimoji="1" lang="zh-TW" altLang="en-US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7436-D6AF-3440-BDC1-9B7EE99F1A5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906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721D8251-1F18-1A40-B778-0714B34689A8}"/>
              </a:ext>
            </a:extLst>
          </p:cNvPr>
          <p:cNvGrpSpPr/>
          <p:nvPr userDrawn="1"/>
        </p:nvGrpSpPr>
        <p:grpSpPr>
          <a:xfrm>
            <a:off x="0" y="-31691"/>
            <a:ext cx="12192000" cy="6889691"/>
            <a:chOff x="0" y="-31691"/>
            <a:chExt cx="9144000" cy="6889691"/>
          </a:xfrm>
        </p:grpSpPr>
        <p:pic>
          <p:nvPicPr>
            <p:cNvPr id="10" name="圖片 9">
              <a:extLst>
                <a:ext uri="{FF2B5EF4-FFF2-40B4-BE49-F238E27FC236}">
                  <a16:creationId xmlns="" xmlns:a16="http://schemas.microsoft.com/office/drawing/2014/main" id="{E57A02DD-69BB-A841-A42D-C7C7BEF27C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78" b="29315"/>
            <a:stretch/>
          </p:blipFill>
          <p:spPr>
            <a:xfrm>
              <a:off x="0" y="-31691"/>
              <a:ext cx="9144000" cy="6857999"/>
            </a:xfrm>
            <a:prstGeom prst="rect">
              <a:avLst/>
            </a:prstGeom>
          </p:spPr>
        </p:pic>
        <p:grpSp>
          <p:nvGrpSpPr>
            <p:cNvPr id="11" name="群組 10">
              <a:extLst>
                <a:ext uri="{FF2B5EF4-FFF2-40B4-BE49-F238E27FC236}">
                  <a16:creationId xmlns="" xmlns:a16="http://schemas.microsoft.com/office/drawing/2014/main" id="{2E180FF7-A0B2-D843-B2A3-FFD77006B567}"/>
                </a:ext>
              </a:extLst>
            </p:cNvPr>
            <p:cNvGrpSpPr/>
            <p:nvPr userDrawn="1"/>
          </p:nvGrpSpPr>
          <p:grpSpPr>
            <a:xfrm>
              <a:off x="1" y="5916711"/>
              <a:ext cx="5779802" cy="941289"/>
              <a:chOff x="1" y="5916711"/>
              <a:chExt cx="5779802" cy="941289"/>
            </a:xfrm>
          </p:grpSpPr>
          <p:pic>
            <p:nvPicPr>
              <p:cNvPr id="14" name="Picture 3" descr="C:\Users\anthony Lee\AppData\Local\Microsoft\Windows\INetCache\IE\DQH1XS07\gahag-0000718563[1].png">
                <a:extLst>
                  <a:ext uri="{FF2B5EF4-FFF2-40B4-BE49-F238E27FC236}">
                    <a16:creationId xmlns="" xmlns:a16="http://schemas.microsoft.com/office/drawing/2014/main" id="{E8C05703-D7CB-F94D-8ABA-D9D0CB8BAB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947" b="64570"/>
              <a:stretch/>
            </p:blipFill>
            <p:spPr bwMode="auto">
              <a:xfrm>
                <a:off x="1" y="5916711"/>
                <a:ext cx="2123728" cy="909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C476FB1F-088E-EC4B-A10D-7646B9131F65}"/>
                  </a:ext>
                </a:extLst>
              </p:cNvPr>
              <p:cNvSpPr/>
              <p:nvPr/>
            </p:nvSpPr>
            <p:spPr>
              <a:xfrm>
                <a:off x="2051720" y="5934670"/>
                <a:ext cx="176982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TW" altLang="en-US" sz="5400" b="1" spc="50" dirty="0">
                    <a:ln w="11430"/>
                    <a:gradFill>
                      <a:gsLst>
                        <a:gs pos="25000">
                          <a:srgbClr val="B2935C">
                            <a:satMod val="155000"/>
                          </a:srgbClr>
                        </a:gs>
                        <a:gs pos="100000">
                          <a:srgbClr val="B2935C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教育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441B53B0-088B-8D4B-89C8-DCEBCC3E67E0}"/>
                  </a:ext>
                </a:extLst>
              </p:cNvPr>
              <p:cNvSpPr/>
              <p:nvPr/>
            </p:nvSpPr>
            <p:spPr>
              <a:xfrm>
                <a:off x="3364197" y="6258181"/>
                <a:ext cx="241560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TW" altLang="en-US" sz="3200" b="1" spc="50" dirty="0">
                    <a:ln w="11430"/>
                    <a:gradFill>
                      <a:gsLst>
                        <a:gs pos="25000">
                          <a:srgbClr val="B2935C">
                            <a:satMod val="155000"/>
                          </a:srgbClr>
                        </a:gs>
                        <a:gs pos="100000">
                          <a:srgbClr val="B2935C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應該不一樣</a:t>
                </a:r>
              </a:p>
            </p:txBody>
          </p:sp>
        </p:grpSp>
        <p:pic>
          <p:nvPicPr>
            <p:cNvPr id="12" name="圖片 4">
              <a:extLst>
                <a:ext uri="{FF2B5EF4-FFF2-40B4-BE49-F238E27FC236}">
                  <a16:creationId xmlns="" xmlns:a16="http://schemas.microsoft.com/office/drawing/2014/main" id="{4D9C4010-DC9D-B540-9AD9-B03CAB2AF9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081" y="472106"/>
              <a:ext cx="11398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弧形 12">
              <a:extLst>
                <a:ext uri="{FF2B5EF4-FFF2-40B4-BE49-F238E27FC236}">
                  <a16:creationId xmlns="" xmlns:a16="http://schemas.microsoft.com/office/drawing/2014/main" id="{0F60624B-AE93-AE49-B2DA-4C70F89BB94B}"/>
                </a:ext>
              </a:extLst>
            </p:cNvPr>
            <p:cNvSpPr/>
            <p:nvPr userDrawn="1"/>
          </p:nvSpPr>
          <p:spPr>
            <a:xfrm rot="159917">
              <a:off x="139482" y="5827536"/>
              <a:ext cx="5746423" cy="861292"/>
            </a:xfrm>
            <a:prstGeom prst="arc">
              <a:avLst>
                <a:gd name="adj1" fmla="val 11046663"/>
                <a:gd name="adj2" fmla="val 240068"/>
              </a:avLst>
            </a:prstGeom>
            <a:ln w="38100" cap="rnd" cmpd="sng">
              <a:solidFill>
                <a:schemeClr val="accent2">
                  <a:lumMod val="75000"/>
                  <a:alpha val="48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3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2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41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7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5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2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33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7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09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9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86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Noto Sans Mono CJK JP Bold"/>
                <a:cs typeface="Noto Sans Mono CJK JP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8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Noto Sans Mono CJK JP Bold"/>
                <a:cs typeface="Noto Sans Mono CJK JP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2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Noto Sans Mono CJK JP Bold"/>
                <a:cs typeface="Noto Sans Mono CJK JP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21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6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1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2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28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16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2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6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10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68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09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20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981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50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122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0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01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0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566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372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7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E80BE8D-E1CD-40AC-811A-0B26474455C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DB78-AC9F-4D7B-8B6D-2931F0DBDE7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071" y="1331214"/>
            <a:ext cx="9261856" cy="2110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Noto Sans Mono CJK JP Bold"/>
                <a:cs typeface="Noto Sans Mono CJK JP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17658"/>
            <a:ext cx="10358120" cy="143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76835"/>
            <a:fld id="{81D60167-4931-47E6-BA6A-407CBD079E47}" type="slidenum">
              <a:rPr lang="en-US" altLang="zh-TW" spc="-5" smtClean="0">
                <a:solidFill>
                  <a:srgbClr val="5FCBEF"/>
                </a:solidFill>
              </a:rPr>
              <a:pPr marL="76835"/>
              <a:t>‹#›</a:t>
            </a:fld>
            <a:endParaRPr lang="en-US" altLang="zh-TW" spc="-5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cacportal/jbcrc/LearningPortfolios_MultiQuery/index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620688"/>
            <a:ext cx="9875520" cy="122413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揚子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高中新課綱高一講座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15680" y="1844824"/>
            <a:ext cx="5544616" cy="4032448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en-US" altLang="zh-TW" sz="6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lvl="0" indent="0" algn="ctr">
              <a:buClr>
                <a:srgbClr val="A6B727"/>
              </a:buClr>
              <a:buNone/>
            </a:pPr>
            <a:r>
              <a:rPr lang="zh-TW" altLang="en-US" sz="123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123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3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123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3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與升學</a:t>
            </a:r>
            <a:endParaRPr lang="en-US" altLang="zh-TW" sz="123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zh-TW" altLang="en-US" sz="123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選組說明</a:t>
            </a:r>
            <a:endParaRPr lang="en-US" altLang="zh-TW" sz="123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zh-TW" altLang="en-US" sz="123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23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endParaRPr lang="en-US" altLang="zh-TW" sz="123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zh-TW" altLang="en-US" sz="123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高二多元選修</a:t>
            </a:r>
            <a:endParaRPr lang="en-US" altLang="zh-TW" sz="123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endParaRPr lang="en-US" altLang="zh-TW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zh-TW" altLang="en-US" sz="8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教務主任  </a:t>
            </a:r>
            <a:r>
              <a:rPr lang="zh-TW" altLang="en-US" sz="8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邱世宏</a:t>
            </a:r>
            <a:endParaRPr lang="en-US" altLang="zh-TW" sz="8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zh-TW" altLang="en-US" sz="8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8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組長  劉佳琪</a:t>
            </a:r>
            <a:endParaRPr lang="en-US" altLang="zh-TW" sz="8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 algn="ctr">
              <a:buNone/>
            </a:pPr>
            <a:r>
              <a:rPr lang="en-US" altLang="zh-TW" sz="8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109/06/03</a:t>
            </a:r>
            <a:endParaRPr lang="zh-TW" altLang="en-US" sz="8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90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86868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年級部定必修數學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的差異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CN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99829"/>
              </p:ext>
            </p:extLst>
          </p:nvPr>
        </p:nvGraphicFramePr>
        <p:xfrm>
          <a:off x="1734249" y="1228628"/>
          <a:ext cx="8784978" cy="49741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5">
                  <a:extLst>
                    <a:ext uri="{9D8B030D-6E8A-4147-A177-3AD203B41FA5}">
                      <a16:colId xmlns="" xmlns:a16="http://schemas.microsoft.com/office/drawing/2014/main" val="3576881120"/>
                    </a:ext>
                  </a:extLst>
                </a:gridCol>
                <a:gridCol w="3672118">
                  <a:extLst>
                    <a:ext uri="{9D8B030D-6E8A-4147-A177-3AD203B41FA5}">
                      <a16:colId xmlns="" xmlns:a16="http://schemas.microsoft.com/office/drawing/2014/main" val="696933404"/>
                    </a:ext>
                  </a:extLst>
                </a:gridCol>
                <a:gridCol w="3816715">
                  <a:extLst>
                    <a:ext uri="{9D8B030D-6E8A-4147-A177-3AD203B41FA5}">
                      <a16:colId xmlns="" xmlns:a16="http://schemas.microsoft.com/office/drawing/2014/main" val="1905780574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主要課題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類必修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類必修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3185906"/>
                  </a:ext>
                </a:extLst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線性代數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二元一次、三元一次聯立方程組的線性組合意涵。矩陣運算、反方陣、平面上的線性變換、轉移方陣。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二元一次聯立方程組的線性組合意涵。將矩 陣視為資料表、在此意涵之下的矩陣運算。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742785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不確定性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主觀機率與客觀機率、獨立性、條件機率與貝式定理，以及它們的綜合應用。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同左，但各種複合事件以兩個事件為原則。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0785742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列聯表與文氏圖的關聯。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67637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空間中的 解析幾何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三階行列式、平面方程式、空間中的直線方程式、以及它們的綜合應用。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044844"/>
                  </a:ext>
                </a:extLst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素養課題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圓錐曲線：由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</a:t>
                      </a:r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圓錐截痕、視覺性地認 識圓錐曲線、及其在自然中的呈現。 平面上的比例：生活情境與平面幾何的比例 問題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在設計和透視上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963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3352" y="231523"/>
            <a:ext cx="8651594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的轉銜</a:t>
            </a:r>
            <a:endParaRPr lang="zh-CN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08874133"/>
              </p:ext>
            </p:extLst>
          </p:nvPr>
        </p:nvGraphicFramePr>
        <p:xfrm>
          <a:off x="1739802" y="2538812"/>
          <a:ext cx="8712971" cy="409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矩形 27"/>
          <p:cNvSpPr/>
          <p:nvPr/>
        </p:nvSpPr>
        <p:spPr>
          <a:xfrm>
            <a:off x="5969725" y="4117813"/>
            <a:ext cx="788328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</a:p>
        </p:txBody>
      </p:sp>
      <p:sp>
        <p:nvSpPr>
          <p:cNvPr id="16" name="矩形 15"/>
          <p:cNvSpPr/>
          <p:nvPr/>
        </p:nvSpPr>
        <p:spPr>
          <a:xfrm>
            <a:off x="9167616" y="4283587"/>
            <a:ext cx="930063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6695" y="4278952"/>
            <a:ext cx="966931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6817925" y="3783898"/>
            <a:ext cx="2348937" cy="1645708"/>
          </a:xfrm>
          <a:prstGeom prst="strip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圓錐曲線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平面上的比例、按比例成長模型</a:t>
            </a:r>
          </a:p>
        </p:txBody>
      </p:sp>
      <p:sp>
        <p:nvSpPr>
          <p:cNvPr id="20" name="向右箭號 19"/>
          <p:cNvSpPr/>
          <p:nvPr/>
        </p:nvSpPr>
        <p:spPr>
          <a:xfrm rot="10800000">
            <a:off x="3159927" y="3778860"/>
            <a:ext cx="2736304" cy="1693568"/>
          </a:xfrm>
          <a:prstGeom prst="striped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078585" y="4248684"/>
            <a:ext cx="2814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三角和差角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公式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正餘弦疊合</a:t>
            </a:r>
            <a:r>
              <a:rPr lang="zh-TW" altLang="en-US" sz="1600" b="1" dirty="0">
                <a:latin typeface="PMingLiU" panose="02020500000000000000" pitchFamily="18" charset="-120"/>
                <a:ea typeface="PMingLiU" panose="02020500000000000000" pitchFamily="18" charset="-120"/>
                <a:cs typeface="Helvetica" panose="020B0604020202020204" pitchFamily="34" charset="0"/>
              </a:rPr>
              <a:t>、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二階行列式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 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cos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與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tan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函數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937" y="5472428"/>
            <a:ext cx="1835055" cy="74377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687201" y="1395934"/>
            <a:ext cx="8818175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zh-TW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學生</a:t>
            </a:r>
            <a:r>
              <a:rPr lang="zh-TW" altLang="en-US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如</a:t>
            </a:r>
            <a:r>
              <a:rPr lang="zh-TW" altLang="zh-TW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因升學志向改變</a:t>
            </a:r>
            <a:r>
              <a:rPr lang="zh-TW" altLang="en-US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，或學期間轉換</a:t>
            </a:r>
            <a:r>
              <a:rPr lang="zh-TW" altLang="zh-TW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修讀</a:t>
            </a:r>
            <a:r>
              <a:rPr lang="zh-TW" altLang="en-US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之數學類別</a:t>
            </a:r>
            <a:r>
              <a:rPr lang="zh-TW" altLang="zh-TW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，</a:t>
            </a:r>
            <a:r>
              <a:rPr lang="zh-TW" altLang="en-US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建議學校及教師參考課程手冊，就數學</a:t>
            </a:r>
            <a:r>
              <a:rPr lang="en-US" altLang="zh-TW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A</a:t>
            </a:r>
            <a:r>
              <a:rPr lang="zh-TW" altLang="en-US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、Ｂ課程學習內容之主題單元差異部分，協助學生</a:t>
            </a:r>
            <a:r>
              <a:rPr lang="zh-TW" altLang="zh-TW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轉銜</a:t>
            </a:r>
            <a:r>
              <a:rPr lang="zh-TW" altLang="en-US" sz="28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547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7772400" cy="928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普通高中數學的轉軌學習</a:t>
            </a:r>
            <a:endParaRPr lang="zh-CN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432" y="2060848"/>
            <a:ext cx="4572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年級修習數學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的學生，若想在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年級選修數學甲者，須補足數學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的學習內容，並達到它們對應的學習表現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圖說文字 31"/>
          <p:cNvSpPr/>
          <p:nvPr/>
        </p:nvSpPr>
        <p:spPr>
          <a:xfrm>
            <a:off x="6634492" y="1210313"/>
            <a:ext cx="3860917" cy="2146679"/>
          </a:xfrm>
          <a:prstGeom prst="wedgeRoundRectCallout">
            <a:avLst>
              <a:gd name="adj1" fmla="val -87240"/>
              <a:gd name="adj2" fmla="val 54609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須補足數學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的學習內容：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三角的和差角公式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三角函數的圖形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矩陣的應用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指數與對數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書卷 (水平) 6"/>
          <p:cNvSpPr/>
          <p:nvPr/>
        </p:nvSpPr>
        <p:spPr>
          <a:xfrm>
            <a:off x="6627111" y="3140968"/>
            <a:ext cx="4680520" cy="2232247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數學學科中心正在研發補充教材，未來可提供學校參考運用</a:t>
            </a:r>
            <a:endParaRPr lang="zh-TW" alt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2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770224"/>
            <a:ext cx="8562088" cy="4819016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3352" y="288336"/>
            <a:ext cx="7772400" cy="928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32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、大學</a:t>
            </a:r>
            <a:r>
              <a:rPr lang="en-US" altLang="zh-TW" sz="32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學群重視不同數學能力需求</a:t>
            </a:r>
          </a:p>
        </p:txBody>
      </p:sp>
      <p:sp>
        <p:nvSpPr>
          <p:cNvPr id="11" name="矩形 10"/>
          <p:cNvSpPr/>
          <p:nvPr/>
        </p:nvSpPr>
        <p:spPr>
          <a:xfrm>
            <a:off x="4052728" y="5717185"/>
            <a:ext cx="7007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《數學領域課程手冊》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表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：普通型高級中等學校數學領域必選修課程與職涯進路關係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11424" y="5363242"/>
            <a:ext cx="295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大學學系調查結果與</a:t>
            </a:r>
            <a:endParaRPr lang="en-US" altLang="zh-TW" sz="2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數學領綱課程手冊相符</a:t>
            </a:r>
            <a:endParaRPr lang="en-US" altLang="zh-TW" sz="2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0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螢幕擷取畫面 的圖片&#10;&#10;自動產生的描述">
            <a:extLst>
              <a:ext uri="{FF2B5EF4-FFF2-40B4-BE49-F238E27FC236}">
                <a16:creationId xmlns="" xmlns:a16="http://schemas.microsoft.com/office/drawing/2014/main" id="{9994D770-80FE-9D43-BAA4-0E6042B82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294570"/>
            <a:ext cx="8090012" cy="3545853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A1A56D99-9A14-9348-A01F-1BFEFE5596CB}"/>
              </a:ext>
            </a:extLst>
          </p:cNvPr>
          <p:cNvCxnSpPr/>
          <p:nvPr/>
        </p:nvCxnSpPr>
        <p:spPr>
          <a:xfrm>
            <a:off x="2207568" y="5301208"/>
            <a:ext cx="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="" xmlns:a16="http://schemas.microsoft.com/office/drawing/2014/main" id="{2F5C296F-4F71-E542-A31B-35B795B45104}"/>
              </a:ext>
            </a:extLst>
          </p:cNvPr>
          <p:cNvCxnSpPr/>
          <p:nvPr/>
        </p:nvCxnSpPr>
        <p:spPr>
          <a:xfrm>
            <a:off x="2207568" y="5989829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13AB6EA-1FA2-2441-BCAC-4AE7805F0DF0}"/>
              </a:ext>
            </a:extLst>
          </p:cNvPr>
          <p:cNvSpPr/>
          <p:nvPr/>
        </p:nvSpPr>
        <p:spPr>
          <a:xfrm>
            <a:off x="3071664" y="5835207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以政大企管為例，其參採「數學Ａ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，但仍請留意表格下方說明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3352" y="420896"/>
            <a:ext cx="950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六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、參採學科能力測驗數學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或數學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B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公告內容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(1/2)</a:t>
            </a: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3432" y="1120258"/>
            <a:ext cx="1080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大學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招生委員會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聯合會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學年度大學申請入學參採高中學習歷程資料完整版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查詢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https://www.cac.edu.tw/cacportal/jbcrc/LearningPortfolios_MultiQuery/index.php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5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A1A56D99-9A14-9348-A01F-1BFEFE5596CB}"/>
              </a:ext>
            </a:extLst>
          </p:cNvPr>
          <p:cNvCxnSpPr/>
          <p:nvPr/>
        </p:nvCxnSpPr>
        <p:spPr>
          <a:xfrm>
            <a:off x="1343472" y="5062661"/>
            <a:ext cx="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="" xmlns:a16="http://schemas.microsoft.com/office/drawing/2014/main" id="{2F5C296F-4F71-E542-A31B-35B795B45104}"/>
              </a:ext>
            </a:extLst>
          </p:cNvPr>
          <p:cNvCxnSpPr/>
          <p:nvPr/>
        </p:nvCxnSpPr>
        <p:spPr>
          <a:xfrm>
            <a:off x="1343472" y="5768293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13AB6EA-1FA2-2441-BCAC-4AE7805F0DF0}"/>
              </a:ext>
            </a:extLst>
          </p:cNvPr>
          <p:cNvSpPr/>
          <p:nvPr/>
        </p:nvSpPr>
        <p:spPr>
          <a:xfrm>
            <a:off x="2253438" y="5367242"/>
            <a:ext cx="9459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以政大企管為例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，該系說明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課程設計之內容與數學科參採間之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關聯，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此有助於高中輔導學生選課之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參考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0E48B4B6-78A0-B248-998C-1A19C74B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" y="1770229"/>
            <a:ext cx="8181279" cy="329243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3352" y="404664"/>
            <a:ext cx="950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六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、參採學科能力測驗數學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或數學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B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公告內容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(2/2)</a:t>
            </a: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15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27448" y="3431505"/>
            <a:ext cx="4356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興趣性向量</a:t>
            </a:r>
            <a:r>
              <a:rPr lang="zh-TW" altLang="en-US" sz="40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表</a:t>
            </a:r>
            <a:endParaRPr lang="en-US" altLang="zh-TW" sz="40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0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高一</a:t>
            </a:r>
            <a:r>
              <a:rPr lang="zh-TW" altLang="en-US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</a:t>
            </a:r>
            <a:r>
              <a:rPr lang="zh-TW" altLang="en-US" sz="40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成績</a:t>
            </a:r>
            <a:endParaRPr lang="en-US" altLang="zh-TW" sz="40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40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數學</a:t>
            </a:r>
            <a:r>
              <a:rPr lang="en-US" altLang="zh-CN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AB</a:t>
            </a:r>
            <a:r>
              <a:rPr lang="zh-CN" altLang="en-US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內容</a:t>
            </a:r>
            <a:r>
              <a:rPr lang="zh-CN" altLang="en-US" sz="40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endParaRPr lang="en-US" altLang="zh-CN" sz="40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35960" y="3415176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大學科系簡介</a:t>
            </a:r>
            <a:endParaRPr lang="en-US" altLang="zh-TW" sz="40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大學科系選才需求</a:t>
            </a:r>
            <a:endParaRPr lang="en-US" altLang="zh-TW" sz="40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本校學生升學經驗</a:t>
            </a:r>
            <a:endParaRPr lang="en-US" altLang="zh-CN" sz="40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4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學生與家長期望</a:t>
            </a:r>
            <a:endParaRPr lang="en-US" altLang="zh-TW" sz="40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352" y="404664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七、</a:t>
            </a:r>
            <a:r>
              <a:rPr lang="zh-TW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如何輔導學生適性選課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？</a:t>
            </a: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59896" y="738124"/>
            <a:ext cx="682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 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還是 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11424" y="2330073"/>
            <a:ext cx="10316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en-US" altLang="zh-TW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輔導教師</a:t>
            </a:r>
            <a:r>
              <a:rPr lang="en-US" altLang="zh-TW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2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差別在哪</a:t>
            </a:r>
          </a:p>
        </p:txBody>
      </p:sp>
      <p:pic>
        <p:nvPicPr>
          <p:cNvPr id="1026" name="圖片 3" descr="https://www.unews.com.tw/upload/ckeditor/2078/3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772816"/>
            <a:ext cx="892655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1464" y="4581128"/>
            <a:ext cx="10225136" cy="1944216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上表來看，對文法商都有興趣的同學而言，數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該如何選呢？如果選了數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，發現太難讀不來，怎麼辦？如果選數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，想讀的財經學系要看數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成績，又該如何？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60648"/>
            <a:ext cx="8208912" cy="40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與文理組關聯性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偏向自然組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課程規劃，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主要是偏向社會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著重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社會組學生的數感培育，教材以生活應用為訓練內涵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。對應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的是低數學需求的一端，雖然教學內容較少，但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精益求精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想讀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文法哲藝術設計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的學生，要學的數學可能偏向生活應用，也可能需要用到統計、機率等，適合選擇數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未來想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理工的自然組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學生需要學微積分、指對數、三角函數等，適合選擇數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167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404664"/>
            <a:ext cx="9875520" cy="947192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高一新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日程表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08526"/>
              </p:ext>
            </p:extLst>
          </p:nvPr>
        </p:nvGraphicFramePr>
        <p:xfrm>
          <a:off x="767408" y="1772816"/>
          <a:ext cx="10945215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4848538"/>
                <a:gridCol w="4224469"/>
              </a:tblGrid>
              <a:tr h="6664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11507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新課綱、學習歷程、課程諮詢說明與相關輔導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透過系列講座與課程，了解新課綱與升學相關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6664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生涯規劃課程說明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認識自己、大學學群探索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6664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06/03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高一選組 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數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說明會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蒐集資訊、逐漸釐清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6664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06/08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選組調查表繳交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請準時繳交，以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利作業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相同科系可能分別參採數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同樣是財金科系，政大企管系參採數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，中央財金系卻參採數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這跟該系未來發展方向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endParaRPr lang="zh-TW" altLang="en-US" sz="2800" b="1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924944"/>
            <a:ext cx="4032448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和數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重疊度不高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和數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重疊度不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未來選數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若學測要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跨考數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，勢必要花時間再把數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的內容再看一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遍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三角函數為例，數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個三角函數，數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只要學一個，數學要能用的到，而不是全部學生都一樣，學很多學很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149080"/>
            <a:ext cx="3216200" cy="21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不要硬讀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？「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沒興趣會很痛苦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」盼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學生擺脫硬讀迷思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弱的人，不論學數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，往後銜接比較吃虧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。如果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，很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辛苦，不一定能完全學會，也可能受挫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。若選擇數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成就感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應該會大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一點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預估會較過去的學測數學還要難些，基礎題可能會少些，以符合理工學系招生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則偏易，著重閱讀理解和邏輯推演、資料剖析等生活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89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課程諮詢輔導的重要性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同學目前應該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更聚焦的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感興趣的學群進行選課和選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2800" b="1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諮詢輔導要由導師、生涯規畫課老師、課程諮詢教師三方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性向量表、高一學習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內容、大學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科系簡介、大學科系選才需求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、學長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姐升學經驗、家長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期望、社會人才供需等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評估自己 確定目標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下列問題自我評估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數學成績屬於高、中、低哪一個？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數學有無興趣？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讀的大學校系參採學測數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以上三個問題有了想法之後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再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參考上表，應該會有初步的答案</a:t>
            </a:r>
            <a:r>
              <a:rPr lang="zh-TW" altLang="en-US" dirty="0"/>
              <a:t>。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0" y="3789040"/>
            <a:ext cx="4239197" cy="28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「把未來留待未來做決定」的想法！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思索未來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是一件重要的事情，高中生大多同意，卻鮮少人實際放心思在上頭，不少學生想到心煩，就會萌生「我才高中，等之後再說啦！」的想法。</a:t>
            </a:r>
          </a:p>
          <a:p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沒有確定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未來的目標和方向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，你該如何規劃生活呢？有了明確目標，你才能分析哪一個類組對自己有所幫助。雖說類組並不全然決定你未來的科系，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提早類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組的訓練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會讓你在就讀相關科系上更有優勢。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12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難以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抉擇的困境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時建議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7448" y="2348880"/>
            <a:ext cx="9872871" cy="403860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弄清楚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自己的疑慮是什麼，面對它並思考解決的辦法，做一個未來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能為自己負責的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知己知彼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」的利基上，不斷地拓展探索，且懂得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善於利用資源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，並以自己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最有利的條件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努力實現自己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的夢想藍圖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與師長父母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聽取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建議，最後自己做決定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59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讀自己喜歡的類組與科系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讀自己喜歡的類組與科系，你才有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自主加深、加廣學習的動力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；學習可以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是廣泛的，是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知識的成長，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凌遲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無論你的興趣在哪一個類組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你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都應積極規劃，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創造優勢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彌補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737784"/>
            <a:ext cx="3472268" cy="22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1486" y="1122363"/>
            <a:ext cx="10276114" cy="2387600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學習歷程與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十八學群參採科目說明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59496" y="3933056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44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王彥鈞老師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7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2138"/>
            <a:ext cx="12155170" cy="5681980"/>
            <a:chOff x="0" y="342138"/>
            <a:chExt cx="12155170" cy="5681980"/>
          </a:xfrm>
        </p:grpSpPr>
        <p:sp>
          <p:nvSpPr>
            <p:cNvPr id="3" name="object 3"/>
            <p:cNvSpPr/>
            <p:nvPr/>
          </p:nvSpPr>
          <p:spPr>
            <a:xfrm>
              <a:off x="0" y="342138"/>
              <a:ext cx="12154662" cy="5681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112627" y="465963"/>
              <a:ext cx="483234" cy="234950"/>
            </a:xfrm>
            <a:custGeom>
              <a:avLst/>
              <a:gdLst/>
              <a:ahLst/>
              <a:cxnLst/>
              <a:rect l="l" t="t" r="r" b="b"/>
              <a:pathLst>
                <a:path w="483234" h="234950">
                  <a:moveTo>
                    <a:pt x="48310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483107" y="234696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112627" y="465963"/>
              <a:ext cx="483234" cy="234950"/>
            </a:xfrm>
            <a:custGeom>
              <a:avLst/>
              <a:gdLst/>
              <a:ahLst/>
              <a:cxnLst/>
              <a:rect l="l" t="t" r="r" b="b"/>
              <a:pathLst>
                <a:path w="483234" h="234950">
                  <a:moveTo>
                    <a:pt x="0" y="234696"/>
                  </a:moveTo>
                  <a:lnTo>
                    <a:pt x="483107" y="234696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29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25979" y="1614677"/>
              <a:ext cx="9892030" cy="885190"/>
            </a:xfrm>
            <a:custGeom>
              <a:avLst/>
              <a:gdLst/>
              <a:ahLst/>
              <a:cxnLst/>
              <a:rect l="l" t="t" r="r" b="b"/>
              <a:pathLst>
                <a:path w="9892030" h="885189">
                  <a:moveTo>
                    <a:pt x="7482840" y="266192"/>
                  </a:moveTo>
                  <a:lnTo>
                    <a:pt x="7492559" y="218039"/>
                  </a:lnTo>
                  <a:lnTo>
                    <a:pt x="7519066" y="178720"/>
                  </a:lnTo>
                  <a:lnTo>
                    <a:pt x="7558385" y="152213"/>
                  </a:lnTo>
                  <a:lnTo>
                    <a:pt x="7606538" y="142494"/>
                  </a:lnTo>
                  <a:lnTo>
                    <a:pt x="9767824" y="142494"/>
                  </a:lnTo>
                  <a:lnTo>
                    <a:pt x="9815976" y="152213"/>
                  </a:lnTo>
                  <a:lnTo>
                    <a:pt x="9855295" y="178720"/>
                  </a:lnTo>
                  <a:lnTo>
                    <a:pt x="9881802" y="218039"/>
                  </a:lnTo>
                  <a:lnTo>
                    <a:pt x="9891522" y="266192"/>
                  </a:lnTo>
                  <a:lnTo>
                    <a:pt x="9891522" y="760984"/>
                  </a:lnTo>
                  <a:lnTo>
                    <a:pt x="9881802" y="809136"/>
                  </a:lnTo>
                  <a:lnTo>
                    <a:pt x="9855295" y="848455"/>
                  </a:lnTo>
                  <a:lnTo>
                    <a:pt x="9815976" y="874962"/>
                  </a:lnTo>
                  <a:lnTo>
                    <a:pt x="9767824" y="884682"/>
                  </a:lnTo>
                  <a:lnTo>
                    <a:pt x="7606538" y="884682"/>
                  </a:lnTo>
                  <a:lnTo>
                    <a:pt x="7558385" y="874962"/>
                  </a:lnTo>
                  <a:lnTo>
                    <a:pt x="7519066" y="848455"/>
                  </a:lnTo>
                  <a:lnTo>
                    <a:pt x="7492559" y="809136"/>
                  </a:lnTo>
                  <a:lnTo>
                    <a:pt x="7482840" y="760984"/>
                  </a:lnTo>
                  <a:lnTo>
                    <a:pt x="7482840" y="266192"/>
                  </a:lnTo>
                  <a:close/>
                </a:path>
                <a:path w="9892030" h="885189">
                  <a:moveTo>
                    <a:pt x="0" y="123698"/>
                  </a:moveTo>
                  <a:lnTo>
                    <a:pt x="9719" y="75545"/>
                  </a:lnTo>
                  <a:lnTo>
                    <a:pt x="36226" y="36226"/>
                  </a:lnTo>
                  <a:lnTo>
                    <a:pt x="75545" y="9719"/>
                  </a:lnTo>
                  <a:lnTo>
                    <a:pt x="123697" y="0"/>
                  </a:lnTo>
                  <a:lnTo>
                    <a:pt x="2641599" y="0"/>
                  </a:lnTo>
                  <a:lnTo>
                    <a:pt x="2689752" y="9719"/>
                  </a:lnTo>
                  <a:lnTo>
                    <a:pt x="2729071" y="36226"/>
                  </a:lnTo>
                  <a:lnTo>
                    <a:pt x="2755578" y="75545"/>
                  </a:lnTo>
                  <a:lnTo>
                    <a:pt x="2765297" y="123698"/>
                  </a:lnTo>
                  <a:lnTo>
                    <a:pt x="2765297" y="618489"/>
                  </a:lnTo>
                  <a:lnTo>
                    <a:pt x="2755578" y="666642"/>
                  </a:lnTo>
                  <a:lnTo>
                    <a:pt x="2729071" y="705961"/>
                  </a:lnTo>
                  <a:lnTo>
                    <a:pt x="2689752" y="732468"/>
                  </a:lnTo>
                  <a:lnTo>
                    <a:pt x="2641599" y="742188"/>
                  </a:lnTo>
                  <a:lnTo>
                    <a:pt x="123697" y="742188"/>
                  </a:lnTo>
                  <a:lnTo>
                    <a:pt x="75545" y="732468"/>
                  </a:lnTo>
                  <a:lnTo>
                    <a:pt x="36226" y="705961"/>
                  </a:lnTo>
                  <a:lnTo>
                    <a:pt x="9719" y="666642"/>
                  </a:lnTo>
                  <a:lnTo>
                    <a:pt x="0" y="618489"/>
                  </a:lnTo>
                  <a:lnTo>
                    <a:pt x="0" y="123698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8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高中選組是生涯規劃第一個重要抉擇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選組是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分流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選組決定後，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很難回頭</a:t>
            </a:r>
          </a:p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高中選錯組，大學唸沒興趣科系，畢業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從事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中選錯組影響後面的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人生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要為自己的選擇負責任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933056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965" y="1023366"/>
            <a:ext cx="11901805" cy="4281805"/>
            <a:chOff x="108965" y="1023366"/>
            <a:chExt cx="11901805" cy="4281805"/>
          </a:xfrm>
        </p:grpSpPr>
        <p:sp>
          <p:nvSpPr>
            <p:cNvPr id="3" name="object 3"/>
            <p:cNvSpPr/>
            <p:nvPr/>
          </p:nvSpPr>
          <p:spPr>
            <a:xfrm>
              <a:off x="1745257" y="1277112"/>
              <a:ext cx="10011627" cy="3774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35838" y="1150239"/>
              <a:ext cx="11648440" cy="4028440"/>
            </a:xfrm>
            <a:custGeom>
              <a:avLst/>
              <a:gdLst/>
              <a:ahLst/>
              <a:cxnLst/>
              <a:rect l="l" t="t" r="r" b="b"/>
              <a:pathLst>
                <a:path w="11648440" h="4028440">
                  <a:moveTo>
                    <a:pt x="0" y="4027932"/>
                  </a:moveTo>
                  <a:lnTo>
                    <a:pt x="11647932" y="4027932"/>
                  </a:lnTo>
                  <a:lnTo>
                    <a:pt x="11647932" y="0"/>
                  </a:lnTo>
                  <a:lnTo>
                    <a:pt x="0" y="0"/>
                  </a:lnTo>
                  <a:lnTo>
                    <a:pt x="0" y="4027932"/>
                  </a:lnTo>
                  <a:close/>
                </a:path>
              </a:pathLst>
            </a:custGeom>
            <a:ln w="2537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878" y="1437132"/>
            <a:ext cx="11816080" cy="3577590"/>
            <a:chOff x="166878" y="1437132"/>
            <a:chExt cx="11816080" cy="3577590"/>
          </a:xfrm>
        </p:grpSpPr>
        <p:sp>
          <p:nvSpPr>
            <p:cNvPr id="3" name="object 3"/>
            <p:cNvSpPr/>
            <p:nvPr/>
          </p:nvSpPr>
          <p:spPr>
            <a:xfrm>
              <a:off x="789730" y="2196938"/>
              <a:ext cx="10100095" cy="2091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93751" y="1564005"/>
              <a:ext cx="11562080" cy="3324225"/>
            </a:xfrm>
            <a:custGeom>
              <a:avLst/>
              <a:gdLst/>
              <a:ahLst/>
              <a:cxnLst/>
              <a:rect l="l" t="t" r="r" b="b"/>
              <a:pathLst>
                <a:path w="11562080" h="3324225">
                  <a:moveTo>
                    <a:pt x="0" y="3323844"/>
                  </a:moveTo>
                  <a:lnTo>
                    <a:pt x="11561826" y="3323844"/>
                  </a:lnTo>
                  <a:lnTo>
                    <a:pt x="11561826" y="0"/>
                  </a:lnTo>
                  <a:lnTo>
                    <a:pt x="0" y="0"/>
                  </a:lnTo>
                  <a:lnTo>
                    <a:pt x="0" y="3323844"/>
                  </a:lnTo>
                  <a:close/>
                </a:path>
              </a:pathLst>
            </a:custGeom>
            <a:ln w="2537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1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531"/>
            <a:ext cx="12192000" cy="6414135"/>
            <a:chOff x="0" y="65531"/>
            <a:chExt cx="12192000" cy="6414135"/>
          </a:xfrm>
        </p:grpSpPr>
        <p:sp>
          <p:nvSpPr>
            <p:cNvPr id="3" name="object 3"/>
            <p:cNvSpPr/>
            <p:nvPr/>
          </p:nvSpPr>
          <p:spPr>
            <a:xfrm>
              <a:off x="0" y="65531"/>
              <a:ext cx="12192000" cy="6413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234546" y="823340"/>
              <a:ext cx="483234" cy="235585"/>
            </a:xfrm>
            <a:custGeom>
              <a:avLst/>
              <a:gdLst/>
              <a:ahLst/>
              <a:cxnLst/>
              <a:rect l="l" t="t" r="r" b="b"/>
              <a:pathLst>
                <a:path w="483234" h="235584">
                  <a:moveTo>
                    <a:pt x="483107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483107" y="235458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234546" y="823340"/>
              <a:ext cx="483234" cy="235585"/>
            </a:xfrm>
            <a:custGeom>
              <a:avLst/>
              <a:gdLst/>
              <a:ahLst/>
              <a:cxnLst/>
              <a:rect l="l" t="t" r="r" b="b"/>
              <a:pathLst>
                <a:path w="483234" h="235584">
                  <a:moveTo>
                    <a:pt x="0" y="235458"/>
                  </a:moveTo>
                  <a:lnTo>
                    <a:pt x="483107" y="235458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235458"/>
                  </a:lnTo>
                  <a:close/>
                </a:path>
              </a:pathLst>
            </a:custGeom>
            <a:ln w="129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765285" y="1424178"/>
              <a:ext cx="3252470" cy="1031875"/>
            </a:xfrm>
            <a:custGeom>
              <a:avLst/>
              <a:gdLst/>
              <a:ahLst/>
              <a:cxnLst/>
              <a:rect l="l" t="t" r="r" b="b"/>
              <a:pathLst>
                <a:path w="3252470" h="1031875">
                  <a:moveTo>
                    <a:pt x="0" y="171958"/>
                  </a:moveTo>
                  <a:lnTo>
                    <a:pt x="6140" y="126235"/>
                  </a:lnTo>
                  <a:lnTo>
                    <a:pt x="23471" y="85155"/>
                  </a:lnTo>
                  <a:lnTo>
                    <a:pt x="50355" y="50355"/>
                  </a:lnTo>
                  <a:lnTo>
                    <a:pt x="85155" y="23471"/>
                  </a:lnTo>
                  <a:lnTo>
                    <a:pt x="126235" y="6140"/>
                  </a:lnTo>
                  <a:lnTo>
                    <a:pt x="171958" y="0"/>
                  </a:lnTo>
                  <a:lnTo>
                    <a:pt x="3080258" y="0"/>
                  </a:lnTo>
                  <a:lnTo>
                    <a:pt x="3125980" y="6140"/>
                  </a:lnTo>
                  <a:lnTo>
                    <a:pt x="3167060" y="23471"/>
                  </a:lnTo>
                  <a:lnTo>
                    <a:pt x="3201860" y="50355"/>
                  </a:lnTo>
                  <a:lnTo>
                    <a:pt x="3228744" y="85155"/>
                  </a:lnTo>
                  <a:lnTo>
                    <a:pt x="3246075" y="126235"/>
                  </a:lnTo>
                  <a:lnTo>
                    <a:pt x="3252216" y="171958"/>
                  </a:lnTo>
                  <a:lnTo>
                    <a:pt x="3252216" y="859789"/>
                  </a:lnTo>
                  <a:lnTo>
                    <a:pt x="3246075" y="905512"/>
                  </a:lnTo>
                  <a:lnTo>
                    <a:pt x="3228744" y="946592"/>
                  </a:lnTo>
                  <a:lnTo>
                    <a:pt x="3201860" y="981392"/>
                  </a:lnTo>
                  <a:lnTo>
                    <a:pt x="3167060" y="1008276"/>
                  </a:lnTo>
                  <a:lnTo>
                    <a:pt x="3125980" y="1025607"/>
                  </a:lnTo>
                  <a:lnTo>
                    <a:pt x="3080258" y="1031748"/>
                  </a:lnTo>
                  <a:lnTo>
                    <a:pt x="171958" y="1031748"/>
                  </a:lnTo>
                  <a:lnTo>
                    <a:pt x="126235" y="1025607"/>
                  </a:lnTo>
                  <a:lnTo>
                    <a:pt x="85155" y="1008276"/>
                  </a:lnTo>
                  <a:lnTo>
                    <a:pt x="50355" y="981392"/>
                  </a:lnTo>
                  <a:lnTo>
                    <a:pt x="23471" y="946592"/>
                  </a:lnTo>
                  <a:lnTo>
                    <a:pt x="6140" y="905512"/>
                  </a:lnTo>
                  <a:lnTo>
                    <a:pt x="0" y="859789"/>
                  </a:lnTo>
                  <a:lnTo>
                    <a:pt x="0" y="171958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7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452" y="1679448"/>
            <a:ext cx="11809095" cy="3343910"/>
            <a:chOff x="187452" y="1679448"/>
            <a:chExt cx="11809095" cy="3343910"/>
          </a:xfrm>
        </p:grpSpPr>
        <p:sp>
          <p:nvSpPr>
            <p:cNvPr id="3" name="object 3"/>
            <p:cNvSpPr/>
            <p:nvPr/>
          </p:nvSpPr>
          <p:spPr>
            <a:xfrm>
              <a:off x="333743" y="1825752"/>
              <a:ext cx="11516106" cy="3051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60604" y="1752600"/>
              <a:ext cx="11662410" cy="3197860"/>
            </a:xfrm>
            <a:custGeom>
              <a:avLst/>
              <a:gdLst/>
              <a:ahLst/>
              <a:cxnLst/>
              <a:rect l="l" t="t" r="r" b="b"/>
              <a:pathLst>
                <a:path w="11662410" h="3197860">
                  <a:moveTo>
                    <a:pt x="0" y="3197352"/>
                  </a:moveTo>
                  <a:lnTo>
                    <a:pt x="11662410" y="3197352"/>
                  </a:lnTo>
                  <a:lnTo>
                    <a:pt x="11662410" y="0"/>
                  </a:lnTo>
                  <a:lnTo>
                    <a:pt x="0" y="0"/>
                  </a:lnTo>
                  <a:lnTo>
                    <a:pt x="0" y="3197352"/>
                  </a:lnTo>
                  <a:close/>
                </a:path>
              </a:pathLst>
            </a:custGeom>
            <a:ln w="1463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4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4840"/>
            <a:ext cx="33769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sz="4400" b="1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學習成果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7658"/>
            <a:ext cx="9853295" cy="184922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課程學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習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成果</a:t>
            </a:r>
            <a:endParaRPr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  <a:p>
            <a:pPr marL="241300" indent="-228600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臺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教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國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署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高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字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第</a:t>
            </a:r>
            <a:r>
              <a:rPr sz="36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1080130507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號明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令</a:t>
            </a:r>
            <a:r>
              <a:rPr sz="36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每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位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學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生</a:t>
            </a:r>
            <a:r>
              <a:rPr sz="36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每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學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年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應</a:t>
            </a:r>
            <a:r>
              <a:rPr sz="36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達</a:t>
            </a:r>
            <a:r>
              <a:rPr sz="36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12</a:t>
            </a:r>
            <a:r>
              <a:rPr sz="36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件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093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94" y="457200"/>
            <a:ext cx="12136120" cy="5577205"/>
            <a:chOff x="28194" y="457200"/>
            <a:chExt cx="12136120" cy="5577205"/>
          </a:xfrm>
        </p:grpSpPr>
        <p:sp>
          <p:nvSpPr>
            <p:cNvPr id="3" name="object 3"/>
            <p:cNvSpPr/>
            <p:nvPr/>
          </p:nvSpPr>
          <p:spPr>
            <a:xfrm>
              <a:off x="28194" y="457200"/>
              <a:ext cx="12135612" cy="55770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226808" y="2075688"/>
              <a:ext cx="4559300" cy="609600"/>
            </a:xfrm>
            <a:custGeom>
              <a:avLst/>
              <a:gdLst/>
              <a:ahLst/>
              <a:cxnLst/>
              <a:rect l="l" t="t" r="r" b="b"/>
              <a:pathLst>
                <a:path w="455930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4457446" y="0"/>
                  </a:lnTo>
                  <a:lnTo>
                    <a:pt x="4497002" y="7981"/>
                  </a:lnTo>
                  <a:lnTo>
                    <a:pt x="4529296" y="29749"/>
                  </a:lnTo>
                  <a:lnTo>
                    <a:pt x="4551064" y="62043"/>
                  </a:lnTo>
                  <a:lnTo>
                    <a:pt x="4559046" y="101600"/>
                  </a:lnTo>
                  <a:lnTo>
                    <a:pt x="4559046" y="508000"/>
                  </a:lnTo>
                  <a:lnTo>
                    <a:pt x="4551064" y="547556"/>
                  </a:lnTo>
                  <a:lnTo>
                    <a:pt x="4529296" y="579850"/>
                  </a:lnTo>
                  <a:lnTo>
                    <a:pt x="4497002" y="601618"/>
                  </a:lnTo>
                  <a:lnTo>
                    <a:pt x="4457446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265026" y="570356"/>
              <a:ext cx="483234" cy="234950"/>
            </a:xfrm>
            <a:custGeom>
              <a:avLst/>
              <a:gdLst/>
              <a:ahLst/>
              <a:cxnLst/>
              <a:rect l="l" t="t" r="r" b="b"/>
              <a:pathLst>
                <a:path w="483234" h="234950">
                  <a:moveTo>
                    <a:pt x="48310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483107" y="234696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265026" y="570356"/>
              <a:ext cx="483234" cy="234950"/>
            </a:xfrm>
            <a:custGeom>
              <a:avLst/>
              <a:gdLst/>
              <a:ahLst/>
              <a:cxnLst/>
              <a:rect l="l" t="t" r="r" b="b"/>
              <a:pathLst>
                <a:path w="483234" h="234950">
                  <a:moveTo>
                    <a:pt x="0" y="234696"/>
                  </a:moveTo>
                  <a:lnTo>
                    <a:pt x="483107" y="234696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29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6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19" y="2060448"/>
            <a:ext cx="12283440" cy="2194560"/>
            <a:chOff x="-45719" y="2060448"/>
            <a:chExt cx="12283440" cy="2194560"/>
          </a:xfrm>
        </p:grpSpPr>
        <p:sp>
          <p:nvSpPr>
            <p:cNvPr id="3" name="object 3"/>
            <p:cNvSpPr/>
            <p:nvPr/>
          </p:nvSpPr>
          <p:spPr>
            <a:xfrm>
              <a:off x="577467" y="2730183"/>
              <a:ext cx="11221785" cy="9706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1152" y="2187321"/>
              <a:ext cx="12030075" cy="1941195"/>
            </a:xfrm>
            <a:custGeom>
              <a:avLst/>
              <a:gdLst/>
              <a:ahLst/>
              <a:cxnLst/>
              <a:rect l="l" t="t" r="r" b="b"/>
              <a:pathLst>
                <a:path w="12030075" h="1941195">
                  <a:moveTo>
                    <a:pt x="0" y="1940814"/>
                  </a:moveTo>
                  <a:lnTo>
                    <a:pt x="12029694" y="1940814"/>
                  </a:lnTo>
                  <a:lnTo>
                    <a:pt x="12029694" y="0"/>
                  </a:lnTo>
                  <a:lnTo>
                    <a:pt x="0" y="0"/>
                  </a:lnTo>
                  <a:lnTo>
                    <a:pt x="0" y="1940814"/>
                  </a:lnTo>
                  <a:close/>
                </a:path>
              </a:pathLst>
            </a:custGeom>
            <a:ln w="2537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0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3" y="371093"/>
            <a:ext cx="12160250" cy="5805805"/>
            <a:chOff x="32003" y="371093"/>
            <a:chExt cx="12160250" cy="5805805"/>
          </a:xfrm>
        </p:grpSpPr>
        <p:sp>
          <p:nvSpPr>
            <p:cNvPr id="3" name="object 3"/>
            <p:cNvSpPr/>
            <p:nvPr/>
          </p:nvSpPr>
          <p:spPr>
            <a:xfrm>
              <a:off x="32003" y="371093"/>
              <a:ext cx="12159995" cy="5805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765285" y="1424177"/>
              <a:ext cx="3252470" cy="1031875"/>
            </a:xfrm>
            <a:custGeom>
              <a:avLst/>
              <a:gdLst/>
              <a:ahLst/>
              <a:cxnLst/>
              <a:rect l="l" t="t" r="r" b="b"/>
              <a:pathLst>
                <a:path w="3252470" h="1031875">
                  <a:moveTo>
                    <a:pt x="0" y="171958"/>
                  </a:moveTo>
                  <a:lnTo>
                    <a:pt x="6140" y="126235"/>
                  </a:lnTo>
                  <a:lnTo>
                    <a:pt x="23471" y="85155"/>
                  </a:lnTo>
                  <a:lnTo>
                    <a:pt x="50355" y="50355"/>
                  </a:lnTo>
                  <a:lnTo>
                    <a:pt x="85155" y="23471"/>
                  </a:lnTo>
                  <a:lnTo>
                    <a:pt x="126235" y="6140"/>
                  </a:lnTo>
                  <a:lnTo>
                    <a:pt x="171958" y="0"/>
                  </a:lnTo>
                  <a:lnTo>
                    <a:pt x="3080258" y="0"/>
                  </a:lnTo>
                  <a:lnTo>
                    <a:pt x="3125980" y="6140"/>
                  </a:lnTo>
                  <a:lnTo>
                    <a:pt x="3167060" y="23471"/>
                  </a:lnTo>
                  <a:lnTo>
                    <a:pt x="3201860" y="50355"/>
                  </a:lnTo>
                  <a:lnTo>
                    <a:pt x="3228744" y="85155"/>
                  </a:lnTo>
                  <a:lnTo>
                    <a:pt x="3246075" y="126235"/>
                  </a:lnTo>
                  <a:lnTo>
                    <a:pt x="3252216" y="171958"/>
                  </a:lnTo>
                  <a:lnTo>
                    <a:pt x="3252216" y="859789"/>
                  </a:lnTo>
                  <a:lnTo>
                    <a:pt x="3246075" y="905512"/>
                  </a:lnTo>
                  <a:lnTo>
                    <a:pt x="3228744" y="946592"/>
                  </a:lnTo>
                  <a:lnTo>
                    <a:pt x="3201860" y="981392"/>
                  </a:lnTo>
                  <a:lnTo>
                    <a:pt x="3167060" y="1008276"/>
                  </a:lnTo>
                  <a:lnTo>
                    <a:pt x="3125980" y="1025607"/>
                  </a:lnTo>
                  <a:lnTo>
                    <a:pt x="3080258" y="1031748"/>
                  </a:lnTo>
                  <a:lnTo>
                    <a:pt x="171958" y="1031748"/>
                  </a:lnTo>
                  <a:lnTo>
                    <a:pt x="126235" y="1025607"/>
                  </a:lnTo>
                  <a:lnTo>
                    <a:pt x="85155" y="1008276"/>
                  </a:lnTo>
                  <a:lnTo>
                    <a:pt x="50355" y="981392"/>
                  </a:lnTo>
                  <a:lnTo>
                    <a:pt x="23471" y="946592"/>
                  </a:lnTo>
                  <a:lnTo>
                    <a:pt x="6140" y="905512"/>
                  </a:lnTo>
                  <a:lnTo>
                    <a:pt x="0" y="859789"/>
                  </a:lnTo>
                  <a:lnTo>
                    <a:pt x="0" y="171958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178159" y="530732"/>
              <a:ext cx="483234" cy="235585"/>
            </a:xfrm>
            <a:custGeom>
              <a:avLst/>
              <a:gdLst/>
              <a:ahLst/>
              <a:cxnLst/>
              <a:rect l="l" t="t" r="r" b="b"/>
              <a:pathLst>
                <a:path w="483234" h="235584">
                  <a:moveTo>
                    <a:pt x="483107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483107" y="235458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78159" y="530732"/>
              <a:ext cx="483234" cy="235585"/>
            </a:xfrm>
            <a:custGeom>
              <a:avLst/>
              <a:gdLst/>
              <a:ahLst/>
              <a:cxnLst/>
              <a:rect l="l" t="t" r="r" b="b"/>
              <a:pathLst>
                <a:path w="483234" h="235584">
                  <a:moveTo>
                    <a:pt x="0" y="235458"/>
                  </a:moveTo>
                  <a:lnTo>
                    <a:pt x="483107" y="235458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235458"/>
                  </a:lnTo>
                  <a:close/>
                </a:path>
              </a:pathLst>
            </a:custGeom>
            <a:ln w="129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878" y="1131569"/>
            <a:ext cx="11945620" cy="3912235"/>
            <a:chOff x="166878" y="1131569"/>
            <a:chExt cx="11945620" cy="3912235"/>
          </a:xfrm>
        </p:grpSpPr>
        <p:sp>
          <p:nvSpPr>
            <p:cNvPr id="3" name="object 3"/>
            <p:cNvSpPr/>
            <p:nvPr/>
          </p:nvSpPr>
          <p:spPr>
            <a:xfrm>
              <a:off x="1039741" y="1385315"/>
              <a:ext cx="10818489" cy="3404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93751" y="1258442"/>
              <a:ext cx="11691620" cy="3658870"/>
            </a:xfrm>
            <a:custGeom>
              <a:avLst/>
              <a:gdLst/>
              <a:ahLst/>
              <a:cxnLst/>
              <a:rect l="l" t="t" r="r" b="b"/>
              <a:pathLst>
                <a:path w="11691620" h="3658870">
                  <a:moveTo>
                    <a:pt x="0" y="3658361"/>
                  </a:moveTo>
                  <a:lnTo>
                    <a:pt x="11691366" y="3658361"/>
                  </a:lnTo>
                  <a:lnTo>
                    <a:pt x="11691366" y="0"/>
                  </a:lnTo>
                  <a:lnTo>
                    <a:pt x="0" y="0"/>
                  </a:lnTo>
                  <a:lnTo>
                    <a:pt x="0" y="3658361"/>
                  </a:lnTo>
                  <a:close/>
                </a:path>
              </a:pathLst>
            </a:custGeom>
            <a:ln w="2537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5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4840"/>
            <a:ext cx="33769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多元表現資料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7658"/>
            <a:ext cx="6298565" cy="184922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多元表</a:t>
            </a:r>
            <a:r>
              <a:rPr sz="3600" b="1" spc="-1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現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資料</a:t>
            </a:r>
            <a:endParaRPr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  <a:p>
            <a:pPr marL="241300" indent="-228600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最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多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可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上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傳</a:t>
            </a:r>
            <a:r>
              <a:rPr sz="36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20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件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，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但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最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多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只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能</a:t>
            </a:r>
            <a:r>
              <a:rPr sz="36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勾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選</a:t>
            </a:r>
            <a:r>
              <a:rPr sz="36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10</a:t>
            </a:r>
            <a:r>
              <a:rPr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件</a:t>
            </a:r>
            <a:endParaRPr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</p:txBody>
      </p:sp>
    </p:spTree>
    <p:extLst>
      <p:ext uri="{BB962C8B-B14F-4D97-AF65-F5344CB8AC3E}">
        <p14:creationId xmlns:p14="http://schemas.microsoft.com/office/powerpoint/2010/main" val="10296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如何選組？應考量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知己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內在因素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自我認識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外在因素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環境了解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：學科成績、了解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學群、父母期望、師長期許、社會價值、人才供需</a:t>
            </a:r>
          </a:p>
          <a:p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廣泛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800" b="1" dirty="0" smtClean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為逃避而做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盲目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聽從單一說法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861048"/>
            <a:ext cx="3467957" cy="18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71716"/>
              </p:ext>
            </p:extLst>
          </p:nvPr>
        </p:nvGraphicFramePr>
        <p:xfrm>
          <a:off x="241846" y="369315"/>
          <a:ext cx="11757660" cy="637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055"/>
                <a:gridCol w="3644900"/>
                <a:gridCol w="3670935"/>
                <a:gridCol w="3239770"/>
              </a:tblGrid>
              <a:tr h="1902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603250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學生上傳截止日期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615950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學生勾選截止日期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教師認證截止日期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2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142875" marR="13716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課程學 習紀錄</a:t>
                      </a: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511809" marR="504190" indent="308610">
                        <a:lnSpc>
                          <a:spcPct val="100000"/>
                        </a:lnSpc>
                      </a:pP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109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年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6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月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30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日 本學期至少上傳</a:t>
                      </a:r>
                      <a:r>
                        <a:rPr sz="28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6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件</a:t>
                      </a:r>
                    </a:p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2800" b="1" spc="-1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(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本學年至少上傳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12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件</a:t>
                      </a:r>
                      <a:r>
                        <a:rPr sz="2800" b="1" spc="-1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)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829944" marR="822325" indent="93980">
                        <a:lnSpc>
                          <a:spcPct val="100000"/>
                        </a:lnSpc>
                      </a:pP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109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年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7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月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6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日 本學年勾選</a:t>
                      </a:r>
                      <a:r>
                        <a:rPr sz="28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6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件</a:t>
                      </a: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300"/>
                        </a:spcBef>
                      </a:pP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109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年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7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月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3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日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2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142875" marR="13716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多元學 </a:t>
                      </a: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習表現</a:t>
                      </a: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109</a:t>
                      </a:r>
                      <a:r>
                        <a:rPr sz="28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年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6</a:t>
                      </a:r>
                      <a:r>
                        <a:rPr sz="28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月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30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日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本學年最多上傳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20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件</a:t>
                      </a: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739140" marR="731520" indent="184785">
                        <a:lnSpc>
                          <a:spcPct val="100000"/>
                        </a:lnSpc>
                      </a:pP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109</a:t>
                      </a:r>
                      <a:r>
                        <a:rPr sz="28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年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7</a:t>
                      </a:r>
                      <a:r>
                        <a:rPr sz="28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月</a:t>
                      </a:r>
                      <a:r>
                        <a:rPr sz="2800" b="1" spc="5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6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日 本學年勾選</a:t>
                      </a:r>
                      <a:r>
                        <a:rPr sz="28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10</a:t>
                      </a: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件</a:t>
                      </a: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300"/>
                        </a:spcBef>
                      </a:pPr>
                      <a:r>
                        <a:rPr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無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"/>
            <a:ext cx="12127230" cy="6368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717658"/>
            <a:ext cx="10335895" cy="221599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sz="3600" b="1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</a:p>
          <a:p>
            <a:pPr marL="12700" marR="5080">
              <a:lnSpc>
                <a:spcPts val="4029"/>
              </a:lnSpc>
              <a:spcBef>
                <a:spcPts val="245"/>
              </a:spcBef>
            </a:pPr>
            <a:r>
              <a:rPr sz="3600" b="1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"111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學申請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學參採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中學習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程資料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整版查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sz="3600" b="1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r>
              <a:rPr sz="3600" b="1" spc="119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  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並且找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自己有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趣的科</a:t>
            </a:r>
            <a:r>
              <a:rPr sz="3600" b="1" spc="-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sz="3600" b="1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少3</a:t>
            </a:r>
            <a:r>
              <a:rPr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間學校</a:t>
            </a:r>
          </a:p>
        </p:txBody>
      </p:sp>
    </p:spTree>
    <p:extLst>
      <p:ext uri="{BB962C8B-B14F-4D97-AF65-F5344CB8AC3E}">
        <p14:creationId xmlns:p14="http://schemas.microsoft.com/office/powerpoint/2010/main" val="24794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0"/>
            <a:ext cx="298069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dirty="0">
                <a:latin typeface="Guseul"/>
                <a:cs typeface="Guseul"/>
              </a:rPr>
              <a:t>中</a:t>
            </a:r>
            <a:r>
              <a:rPr sz="2500" b="0" spc="10" dirty="0">
                <a:latin typeface="Guseul"/>
                <a:cs typeface="Guseul"/>
              </a:rPr>
              <a:t>原</a:t>
            </a:r>
            <a:r>
              <a:rPr sz="2500" b="0" dirty="0">
                <a:latin typeface="Guseul"/>
                <a:cs typeface="Guseul"/>
              </a:rPr>
              <a:t>大學</a:t>
            </a:r>
            <a:r>
              <a:rPr sz="2500" spc="-15" dirty="0">
                <a:latin typeface="Carlito"/>
                <a:cs typeface="Carlito"/>
              </a:rPr>
              <a:t>-</a:t>
            </a:r>
            <a:r>
              <a:rPr sz="2500" b="0" dirty="0">
                <a:latin typeface="Guseul"/>
                <a:cs typeface="Guseul"/>
              </a:rPr>
              <a:t>應用數</a:t>
            </a:r>
            <a:r>
              <a:rPr sz="2500" b="0" spc="-15" dirty="0">
                <a:latin typeface="Guseul"/>
                <a:cs typeface="Guseul"/>
              </a:rPr>
              <a:t>學</a:t>
            </a:r>
            <a:r>
              <a:rPr sz="2500" b="0" dirty="0">
                <a:latin typeface="Guseul"/>
                <a:cs typeface="Guseul"/>
              </a:rPr>
              <a:t>系</a:t>
            </a:r>
            <a:endParaRPr sz="2500">
              <a:latin typeface="Guseul"/>
              <a:cs typeface="Guseu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423608"/>
            <a:ext cx="12201525" cy="6078855"/>
            <a:chOff x="-4762" y="423608"/>
            <a:chExt cx="12201525" cy="6078855"/>
          </a:xfrm>
        </p:grpSpPr>
        <p:sp>
          <p:nvSpPr>
            <p:cNvPr id="4" name="object 4"/>
            <p:cNvSpPr/>
            <p:nvPr/>
          </p:nvSpPr>
          <p:spPr>
            <a:xfrm>
              <a:off x="0" y="433209"/>
              <a:ext cx="12192000" cy="333375"/>
            </a:xfrm>
            <a:custGeom>
              <a:avLst/>
              <a:gdLst/>
              <a:ahLst/>
              <a:cxnLst/>
              <a:rect l="l" t="t" r="r" b="b"/>
              <a:pathLst>
                <a:path w="12192000" h="333375">
                  <a:moveTo>
                    <a:pt x="12191949" y="0"/>
                  </a:moveTo>
                  <a:lnTo>
                    <a:pt x="1045032" y="0"/>
                  </a:lnTo>
                  <a:lnTo>
                    <a:pt x="0" y="0"/>
                  </a:lnTo>
                  <a:lnTo>
                    <a:pt x="0" y="332854"/>
                  </a:lnTo>
                  <a:lnTo>
                    <a:pt x="1045032" y="332854"/>
                  </a:lnTo>
                  <a:lnTo>
                    <a:pt x="12191949" y="332854"/>
                  </a:lnTo>
                  <a:lnTo>
                    <a:pt x="1219194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45032" y="428370"/>
              <a:ext cx="7837805" cy="6069330"/>
            </a:xfrm>
            <a:custGeom>
              <a:avLst/>
              <a:gdLst/>
              <a:ahLst/>
              <a:cxnLst/>
              <a:rect l="l" t="t" r="r" b="b"/>
              <a:pathLst>
                <a:path w="7837805" h="6069330">
                  <a:moveTo>
                    <a:pt x="0" y="0"/>
                  </a:moveTo>
                  <a:lnTo>
                    <a:pt x="0" y="6068796"/>
                  </a:lnTo>
                </a:path>
                <a:path w="7837805" h="6069330">
                  <a:moveTo>
                    <a:pt x="725728" y="909574"/>
                  </a:moveTo>
                  <a:lnTo>
                    <a:pt x="725728" y="4843780"/>
                  </a:lnTo>
                </a:path>
                <a:path w="7837805" h="6069330">
                  <a:moveTo>
                    <a:pt x="7837728" y="909574"/>
                  </a:moveTo>
                  <a:lnTo>
                    <a:pt x="7837728" y="484378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61301"/>
              <a:ext cx="12192000" cy="586740"/>
            </a:xfrm>
            <a:custGeom>
              <a:avLst/>
              <a:gdLst/>
              <a:ahLst/>
              <a:cxnLst/>
              <a:rect l="l" t="t" r="r" b="b"/>
              <a:pathLst>
                <a:path w="12192000" h="586740">
                  <a:moveTo>
                    <a:pt x="12192000" y="576707"/>
                  </a:moveTo>
                  <a:lnTo>
                    <a:pt x="0" y="576707"/>
                  </a:lnTo>
                  <a:lnTo>
                    <a:pt x="0" y="586232"/>
                  </a:lnTo>
                  <a:lnTo>
                    <a:pt x="12192000" y="586232"/>
                  </a:lnTo>
                  <a:lnTo>
                    <a:pt x="12192000" y="576707"/>
                  </a:lnTo>
                  <a:close/>
                </a:path>
                <a:path w="12192000" h="586740">
                  <a:moveTo>
                    <a:pt x="12192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2000" y="95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40269" y="2894838"/>
              <a:ext cx="7847330" cy="1064260"/>
            </a:xfrm>
            <a:custGeom>
              <a:avLst/>
              <a:gdLst/>
              <a:ahLst/>
              <a:cxnLst/>
              <a:rect l="l" t="t" r="r" b="b"/>
              <a:pathLst>
                <a:path w="7847330" h="1064260">
                  <a:moveTo>
                    <a:pt x="0" y="0"/>
                  </a:moveTo>
                  <a:lnTo>
                    <a:pt x="7847190" y="0"/>
                  </a:lnTo>
                </a:path>
                <a:path w="7847330" h="1064260">
                  <a:moveTo>
                    <a:pt x="0" y="1064260"/>
                  </a:moveTo>
                  <a:lnTo>
                    <a:pt x="7847190" y="10642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262562"/>
              <a:ext cx="12192000" cy="709295"/>
            </a:xfrm>
            <a:custGeom>
              <a:avLst/>
              <a:gdLst/>
              <a:ahLst/>
              <a:cxnLst/>
              <a:rect l="l" t="t" r="r" b="b"/>
              <a:pathLst>
                <a:path w="12192000" h="709295">
                  <a:moveTo>
                    <a:pt x="12192000" y="699325"/>
                  </a:moveTo>
                  <a:lnTo>
                    <a:pt x="0" y="699325"/>
                  </a:lnTo>
                  <a:lnTo>
                    <a:pt x="0" y="708850"/>
                  </a:lnTo>
                  <a:lnTo>
                    <a:pt x="12192000" y="708850"/>
                  </a:lnTo>
                  <a:lnTo>
                    <a:pt x="12192000" y="699325"/>
                  </a:lnTo>
                  <a:close/>
                </a:path>
                <a:path w="12192000" h="709295">
                  <a:moveTo>
                    <a:pt x="12192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2000" y="95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28370"/>
              <a:ext cx="12192000" cy="6069330"/>
            </a:xfrm>
            <a:custGeom>
              <a:avLst/>
              <a:gdLst/>
              <a:ahLst/>
              <a:cxnLst/>
              <a:rect l="l" t="t" r="r" b="b"/>
              <a:pathLst>
                <a:path w="12192000" h="6069330">
                  <a:moveTo>
                    <a:pt x="0" y="0"/>
                  </a:moveTo>
                  <a:lnTo>
                    <a:pt x="0" y="6068796"/>
                  </a:lnTo>
                </a:path>
                <a:path w="12192000" h="6069330">
                  <a:moveTo>
                    <a:pt x="12192000" y="0"/>
                  </a:moveTo>
                  <a:lnTo>
                    <a:pt x="12192000" y="606879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28434"/>
              <a:ext cx="12192000" cy="6069330"/>
            </a:xfrm>
            <a:custGeom>
              <a:avLst/>
              <a:gdLst/>
              <a:ahLst/>
              <a:cxnLst/>
              <a:rect l="l" t="t" r="r" b="b"/>
              <a:pathLst>
                <a:path w="12192000" h="6069330">
                  <a:moveTo>
                    <a:pt x="12192000" y="6059208"/>
                  </a:moveTo>
                  <a:lnTo>
                    <a:pt x="0" y="6059208"/>
                  </a:lnTo>
                  <a:lnTo>
                    <a:pt x="0" y="6068733"/>
                  </a:lnTo>
                  <a:lnTo>
                    <a:pt x="12192000" y="6068733"/>
                  </a:lnTo>
                  <a:lnTo>
                    <a:pt x="12192000" y="6059208"/>
                  </a:lnTo>
                  <a:close/>
                </a:path>
                <a:path w="12192000" h="6069330">
                  <a:moveTo>
                    <a:pt x="12192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2000" y="95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6324" y="458978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項目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2578" y="458978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內容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870" y="791463"/>
            <a:ext cx="83946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參採數學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  <a:p>
            <a:pPr marL="12700"/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考科情形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6960" y="913383"/>
            <a:ext cx="98044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參採數學</a:t>
            </a:r>
            <a:r>
              <a:rPr sz="1600" spc="135" dirty="0">
                <a:solidFill>
                  <a:prstClr val="black"/>
                </a:solidFill>
                <a:latin typeface="UKIJ CJK"/>
                <a:cs typeface="UKIJ CJK"/>
              </a:rPr>
              <a:t>A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5860" y="1368552"/>
            <a:ext cx="77025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970" marR="43180">
              <a:spcBef>
                <a:spcPts val="100"/>
              </a:spcBef>
            </a:pP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本系屬數理化學群</a:t>
            </a:r>
            <a:r>
              <a:rPr sz="1575" spc="60" baseline="26455" dirty="0">
                <a:solidFill>
                  <a:prstClr val="black"/>
                </a:solidFill>
                <a:latin typeface="UKIJ CJK"/>
                <a:cs typeface="UKIJ CJK"/>
              </a:rPr>
              <a:t>1</a:t>
            </a:r>
            <a:r>
              <a:rPr sz="1575" spc="104" baseline="2645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，參考部定必修、加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深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加廣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選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修、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校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訂必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修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、多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元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選修及 綜合型高中之課程</a:t>
            </a:r>
            <a:r>
              <a:rPr sz="1575" spc="60" baseline="26455" dirty="0">
                <a:solidFill>
                  <a:prstClr val="black"/>
                </a:solidFill>
                <a:latin typeface="UKIJ CJK"/>
                <a:cs typeface="UKIJ CJK"/>
              </a:rPr>
              <a:t>2</a:t>
            </a:r>
            <a:r>
              <a:rPr sz="1575" spc="142" baseline="2645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等修課紀錄進行綜合評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量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38100" marR="2610485">
              <a:tabLst>
                <a:tab pos="648970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修課	</a:t>
            </a:r>
            <a:r>
              <a:rPr sz="1600" spc="45" dirty="0">
                <a:solidFill>
                  <a:prstClr val="black"/>
                </a:solidFill>
                <a:latin typeface="UKIJ CJK"/>
                <a:cs typeface="UKIJ CJK"/>
              </a:rPr>
              <a:t>2</a:t>
            </a:r>
            <a:r>
              <a:rPr sz="1600" spc="-65" dirty="0">
                <a:solidFill>
                  <a:prstClr val="black"/>
                </a:solidFill>
                <a:latin typeface="UKIJ CJK"/>
                <a:cs typeface="UKIJ CJK"/>
              </a:rPr>
              <a:t>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本系參考部定必修與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加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深加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廣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選修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重點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領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域： 紀錄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2638" y="2100072"/>
            <a:ext cx="14947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indent="-250190">
              <a:spcBef>
                <a:spcPts val="100"/>
              </a:spcBef>
              <a:buSzPct val="93750"/>
              <a:buFontTx/>
              <a:buAutoNum type="arabicParenBoth"/>
              <a:tabLst>
                <a:tab pos="262890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數學領域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261620" indent="-249554">
              <a:buSzPct val="93750"/>
              <a:buFontTx/>
              <a:buAutoNum type="arabicParenBoth"/>
              <a:tabLst>
                <a:tab pos="26225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自然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科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領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/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3.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學業總成績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15145" y="1823466"/>
            <a:ext cx="324104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180" algn="just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中原大學應用數學系以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培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養具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有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良 好基礎邏輯能力之學生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，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使其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為 能夠跨域學習、創新實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及知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識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整 合先行者。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>
              <a:spcBef>
                <a:spcPts val="80"/>
              </a:spcBef>
            </a:pPr>
            <a:endParaRPr sz="10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 marR="5080"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我們提供優良的師資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與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學習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環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境， 培養良好的數學根基，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為理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論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探 討以及數學各領域之應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用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 marR="5080"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本系的訓練旨在強化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邏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輯推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理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衍伸 能力及數學理解及創新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能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力。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 marR="5080">
              <a:spcBef>
                <a:spcPts val="5"/>
              </a:spcBef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本系分為數學、統計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及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資訊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科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學三 個學程，理論與應用並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重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870" y="3042666"/>
            <a:ext cx="1520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0045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學習準備	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課程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>
              <a:tabLst>
                <a:tab pos="110045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建議方向	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學習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R="5080" algn="r"/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成果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2638" y="2920745"/>
            <a:ext cx="68535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學生可就下列內容或其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他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課程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學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習成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供，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至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</a:t>
            </a:r>
            <a:r>
              <a:rPr sz="1600" spc="40" dirty="0">
                <a:solidFill>
                  <a:prstClr val="black"/>
                </a:solidFill>
                <a:latin typeface="UKIJ CJK"/>
                <a:cs typeface="UKIJ CJK"/>
              </a:rPr>
              <a:t>3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件，本系據以綜合評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2638" y="3164586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量。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2638" y="3408426"/>
            <a:ext cx="100456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書面報告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7732" y="3659123"/>
            <a:ext cx="104139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050" spc="40" dirty="0">
                <a:solidFill>
                  <a:prstClr val="black"/>
                </a:solidFill>
                <a:latin typeface="UKIJ CJK"/>
                <a:cs typeface="UKIJ CJK"/>
              </a:rPr>
              <a:t>3</a:t>
            </a:r>
            <a:endParaRPr sz="105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2638" y="3652266"/>
            <a:ext cx="64173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2.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自然科學領域探究與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實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作成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，或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特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殊類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班級</a:t>
            </a:r>
            <a:r>
              <a:rPr sz="1600" spc="120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之相關課程學習成果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1260" y="4351020"/>
            <a:ext cx="432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多元 表現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2638" y="3985260"/>
            <a:ext cx="69710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學生可就下列內容或其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他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有利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審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查資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料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供，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至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</a:t>
            </a:r>
            <a:r>
              <a:rPr sz="1600" spc="40" dirty="0">
                <a:solidFill>
                  <a:prstClr val="black"/>
                </a:solidFill>
                <a:latin typeface="UKIJ CJK"/>
                <a:cs typeface="UKIJ CJK"/>
              </a:rPr>
              <a:t>10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件，並另撰寫「多元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2638" y="4229100"/>
            <a:ext cx="34829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表現綜整心得」，本系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據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以綜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合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評量。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2638" y="4472940"/>
            <a:ext cx="1411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社團活動經驗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77800" indent="-165735"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擔任幹部經驗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77800" indent="-165735"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競賽表現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870" y="5354828"/>
            <a:ext cx="3402329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8615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學習歷程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就讀動機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215900">
              <a:tabLst>
                <a:tab pos="98615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自述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2.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未來學習計畫與生涯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規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劃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>
              <a:spcBef>
                <a:spcPts val="10"/>
              </a:spcBef>
            </a:pPr>
            <a:endParaRPr sz="1050">
              <a:solidFill>
                <a:prstClr val="black"/>
              </a:solidFill>
              <a:latin typeface="UKIJ CJK"/>
              <a:cs typeface="UKIJ CJK"/>
            </a:endParaRPr>
          </a:p>
          <a:p>
            <a:pPr marL="215900">
              <a:spcBef>
                <a:spcPts val="5"/>
              </a:spcBef>
              <a:tabLst>
                <a:tab pos="98615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其他	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無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9180" y="856488"/>
            <a:ext cx="7185025" cy="5065395"/>
          </a:xfrm>
          <a:custGeom>
            <a:avLst/>
            <a:gdLst/>
            <a:ahLst/>
            <a:cxnLst/>
            <a:rect l="l" t="t" r="r" b="b"/>
            <a:pathLst>
              <a:path w="7185025" h="5065395">
                <a:moveTo>
                  <a:pt x="682751" y="3124200"/>
                </a:moveTo>
                <a:lnTo>
                  <a:pt x="7184898" y="3124200"/>
                </a:lnTo>
                <a:lnTo>
                  <a:pt x="7184898" y="2511552"/>
                </a:lnTo>
                <a:lnTo>
                  <a:pt x="682751" y="2511552"/>
                </a:lnTo>
                <a:lnTo>
                  <a:pt x="682751" y="3124200"/>
                </a:lnTo>
                <a:close/>
              </a:path>
              <a:path w="7185025" h="5065395">
                <a:moveTo>
                  <a:pt x="639318" y="1973579"/>
                </a:moveTo>
                <a:lnTo>
                  <a:pt x="2308097" y="1973579"/>
                </a:lnTo>
                <a:lnTo>
                  <a:pt x="2308097" y="1204721"/>
                </a:lnTo>
                <a:lnTo>
                  <a:pt x="639318" y="1204721"/>
                </a:lnTo>
                <a:lnTo>
                  <a:pt x="639318" y="1973579"/>
                </a:lnTo>
                <a:close/>
              </a:path>
              <a:path w="7185025" h="5065395">
                <a:moveTo>
                  <a:pt x="4935474" y="2380488"/>
                </a:moveTo>
                <a:lnTo>
                  <a:pt x="6125718" y="2380488"/>
                </a:lnTo>
                <a:lnTo>
                  <a:pt x="6125718" y="1973579"/>
                </a:lnTo>
                <a:lnTo>
                  <a:pt x="4935474" y="1973579"/>
                </a:lnTo>
                <a:lnTo>
                  <a:pt x="4935474" y="2380488"/>
                </a:lnTo>
                <a:close/>
              </a:path>
              <a:path w="7185025" h="5065395">
                <a:moveTo>
                  <a:pt x="5036820" y="3439668"/>
                </a:moveTo>
                <a:lnTo>
                  <a:pt x="6125718" y="3439668"/>
                </a:lnTo>
                <a:lnTo>
                  <a:pt x="6125718" y="3124200"/>
                </a:lnTo>
                <a:lnTo>
                  <a:pt x="5036820" y="3124200"/>
                </a:lnTo>
                <a:lnTo>
                  <a:pt x="5036820" y="3439668"/>
                </a:lnTo>
                <a:close/>
              </a:path>
              <a:path w="7185025" h="5065395">
                <a:moveTo>
                  <a:pt x="0" y="406146"/>
                </a:moveTo>
                <a:lnTo>
                  <a:pt x="1190244" y="406146"/>
                </a:lnTo>
                <a:lnTo>
                  <a:pt x="1190244" y="0"/>
                </a:lnTo>
                <a:lnTo>
                  <a:pt x="0" y="0"/>
                </a:lnTo>
                <a:lnTo>
                  <a:pt x="0" y="406146"/>
                </a:lnTo>
                <a:close/>
              </a:path>
              <a:path w="7185025" h="5065395">
                <a:moveTo>
                  <a:pt x="682751" y="4354068"/>
                </a:moveTo>
                <a:lnTo>
                  <a:pt x="2206751" y="4354068"/>
                </a:lnTo>
                <a:lnTo>
                  <a:pt x="2206751" y="3606546"/>
                </a:lnTo>
                <a:lnTo>
                  <a:pt x="682751" y="3606546"/>
                </a:lnTo>
                <a:lnTo>
                  <a:pt x="682751" y="4354068"/>
                </a:lnTo>
                <a:close/>
              </a:path>
              <a:path w="7185025" h="5065395">
                <a:moveTo>
                  <a:pt x="0" y="5065014"/>
                </a:moveTo>
                <a:lnTo>
                  <a:pt x="2554986" y="5065014"/>
                </a:lnTo>
                <a:lnTo>
                  <a:pt x="2554986" y="4479798"/>
                </a:lnTo>
                <a:lnTo>
                  <a:pt x="0" y="4479798"/>
                </a:lnTo>
                <a:lnTo>
                  <a:pt x="0" y="506501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0"/>
            <a:ext cx="329946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dirty="0">
                <a:latin typeface="Guseul"/>
                <a:cs typeface="Guseul"/>
              </a:rPr>
              <a:t>國</a:t>
            </a:r>
            <a:r>
              <a:rPr sz="2500" b="0" spc="10" dirty="0">
                <a:latin typeface="Guseul"/>
                <a:cs typeface="Guseul"/>
              </a:rPr>
              <a:t>立</a:t>
            </a:r>
            <a:r>
              <a:rPr sz="2500" b="0" dirty="0">
                <a:latin typeface="Guseul"/>
                <a:cs typeface="Guseul"/>
              </a:rPr>
              <a:t>中興大</a:t>
            </a:r>
            <a:r>
              <a:rPr sz="2500" b="0" spc="-5" dirty="0">
                <a:latin typeface="Guseul"/>
                <a:cs typeface="Guseul"/>
              </a:rPr>
              <a:t>學</a:t>
            </a:r>
            <a:r>
              <a:rPr sz="2500" spc="-20" dirty="0">
                <a:latin typeface="Carlito"/>
                <a:cs typeface="Carlito"/>
              </a:rPr>
              <a:t>-</a:t>
            </a:r>
            <a:r>
              <a:rPr sz="2500" b="0" dirty="0">
                <a:latin typeface="Guseul"/>
                <a:cs typeface="Guseul"/>
              </a:rPr>
              <a:t>法律學系</a:t>
            </a:r>
            <a:endParaRPr sz="2500">
              <a:latin typeface="Guseul"/>
              <a:cs typeface="Guseu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423608"/>
            <a:ext cx="12201525" cy="6400800"/>
            <a:chOff x="-4762" y="423608"/>
            <a:chExt cx="12201525" cy="6400800"/>
          </a:xfrm>
        </p:grpSpPr>
        <p:sp>
          <p:nvSpPr>
            <p:cNvPr id="4" name="object 4"/>
            <p:cNvSpPr/>
            <p:nvPr/>
          </p:nvSpPr>
          <p:spPr>
            <a:xfrm>
              <a:off x="0" y="433196"/>
              <a:ext cx="12192000" cy="309245"/>
            </a:xfrm>
            <a:custGeom>
              <a:avLst/>
              <a:gdLst/>
              <a:ahLst/>
              <a:cxnLst/>
              <a:rect l="l" t="t" r="r" b="b"/>
              <a:pathLst>
                <a:path w="12192000" h="309245">
                  <a:moveTo>
                    <a:pt x="12191962" y="0"/>
                  </a:moveTo>
                  <a:lnTo>
                    <a:pt x="1103083" y="0"/>
                  </a:lnTo>
                  <a:lnTo>
                    <a:pt x="0" y="0"/>
                  </a:lnTo>
                  <a:lnTo>
                    <a:pt x="0" y="308737"/>
                  </a:lnTo>
                  <a:lnTo>
                    <a:pt x="1103083" y="308737"/>
                  </a:lnTo>
                  <a:lnTo>
                    <a:pt x="12191962" y="308737"/>
                  </a:lnTo>
                  <a:lnTo>
                    <a:pt x="1219196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3083" y="428370"/>
              <a:ext cx="6938009" cy="6391275"/>
            </a:xfrm>
            <a:custGeom>
              <a:avLst/>
              <a:gdLst/>
              <a:ahLst/>
              <a:cxnLst/>
              <a:rect l="l" t="t" r="r" b="b"/>
              <a:pathLst>
                <a:path w="6938009" h="6391275">
                  <a:moveTo>
                    <a:pt x="0" y="0"/>
                  </a:moveTo>
                  <a:lnTo>
                    <a:pt x="0" y="6390651"/>
                  </a:lnTo>
                </a:path>
                <a:path w="6938009" h="6391275">
                  <a:moveTo>
                    <a:pt x="972477" y="861313"/>
                  </a:moveTo>
                  <a:lnTo>
                    <a:pt x="972477" y="5454726"/>
                  </a:lnTo>
                </a:path>
                <a:path w="6938009" h="6391275">
                  <a:moveTo>
                    <a:pt x="6937794" y="861313"/>
                  </a:moveTo>
                  <a:lnTo>
                    <a:pt x="6937794" y="54547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37171"/>
              <a:ext cx="12192000" cy="562610"/>
            </a:xfrm>
            <a:custGeom>
              <a:avLst/>
              <a:gdLst/>
              <a:ahLst/>
              <a:cxnLst/>
              <a:rect l="l" t="t" r="r" b="b"/>
              <a:pathLst>
                <a:path w="12192000" h="562610">
                  <a:moveTo>
                    <a:pt x="12192000" y="552577"/>
                  </a:moveTo>
                  <a:lnTo>
                    <a:pt x="0" y="552577"/>
                  </a:lnTo>
                  <a:lnTo>
                    <a:pt x="0" y="562102"/>
                  </a:lnTo>
                  <a:lnTo>
                    <a:pt x="12192000" y="562102"/>
                  </a:lnTo>
                  <a:lnTo>
                    <a:pt x="12192000" y="552577"/>
                  </a:lnTo>
                  <a:close/>
                </a:path>
                <a:path w="12192000" h="562610">
                  <a:moveTo>
                    <a:pt x="12192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2000" y="95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98321" y="3066288"/>
              <a:ext cx="6947534" cy="1284605"/>
            </a:xfrm>
            <a:custGeom>
              <a:avLst/>
              <a:gdLst/>
              <a:ahLst/>
              <a:cxnLst/>
              <a:rect l="l" t="t" r="r" b="b"/>
              <a:pathLst>
                <a:path w="6947534" h="1284604">
                  <a:moveTo>
                    <a:pt x="0" y="0"/>
                  </a:moveTo>
                  <a:lnTo>
                    <a:pt x="6947382" y="0"/>
                  </a:lnTo>
                </a:path>
                <a:path w="6947534" h="1284604">
                  <a:moveTo>
                    <a:pt x="0" y="1284097"/>
                  </a:moveTo>
                  <a:lnTo>
                    <a:pt x="6947382" y="128409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873571"/>
              <a:ext cx="12192000" cy="562610"/>
            </a:xfrm>
            <a:custGeom>
              <a:avLst/>
              <a:gdLst/>
              <a:ahLst/>
              <a:cxnLst/>
              <a:rect l="l" t="t" r="r" b="b"/>
              <a:pathLst>
                <a:path w="12192000" h="562610">
                  <a:moveTo>
                    <a:pt x="12192000" y="552577"/>
                  </a:moveTo>
                  <a:lnTo>
                    <a:pt x="0" y="552577"/>
                  </a:lnTo>
                  <a:lnTo>
                    <a:pt x="0" y="562102"/>
                  </a:lnTo>
                  <a:lnTo>
                    <a:pt x="12192000" y="562102"/>
                  </a:lnTo>
                  <a:lnTo>
                    <a:pt x="12192000" y="552577"/>
                  </a:lnTo>
                  <a:close/>
                </a:path>
                <a:path w="12192000" h="562610">
                  <a:moveTo>
                    <a:pt x="12192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2000" y="95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28370"/>
              <a:ext cx="12192000" cy="6391275"/>
            </a:xfrm>
            <a:custGeom>
              <a:avLst/>
              <a:gdLst/>
              <a:ahLst/>
              <a:cxnLst/>
              <a:rect l="l" t="t" r="r" b="b"/>
              <a:pathLst>
                <a:path w="12192000" h="6391275">
                  <a:moveTo>
                    <a:pt x="0" y="0"/>
                  </a:moveTo>
                  <a:lnTo>
                    <a:pt x="0" y="6390651"/>
                  </a:lnTo>
                </a:path>
                <a:path w="12192000" h="6391275">
                  <a:moveTo>
                    <a:pt x="12192000" y="0"/>
                  </a:moveTo>
                  <a:lnTo>
                    <a:pt x="12192000" y="63906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28434"/>
              <a:ext cx="12192000" cy="6390640"/>
            </a:xfrm>
            <a:custGeom>
              <a:avLst/>
              <a:gdLst/>
              <a:ahLst/>
              <a:cxnLst/>
              <a:rect l="l" t="t" r="r" b="b"/>
              <a:pathLst>
                <a:path w="12192000" h="6390640">
                  <a:moveTo>
                    <a:pt x="12192000" y="6381064"/>
                  </a:moveTo>
                  <a:lnTo>
                    <a:pt x="0" y="6381064"/>
                  </a:lnTo>
                  <a:lnTo>
                    <a:pt x="0" y="6390589"/>
                  </a:lnTo>
                  <a:lnTo>
                    <a:pt x="12192000" y="6390589"/>
                  </a:lnTo>
                  <a:lnTo>
                    <a:pt x="12192000" y="6381064"/>
                  </a:lnTo>
                  <a:close/>
                </a:path>
                <a:path w="12192000" h="6390640">
                  <a:moveTo>
                    <a:pt x="12192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2000" y="95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5279" y="446786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項目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1534" y="446786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內容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826" y="755649"/>
            <a:ext cx="83946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參採數學 考科情形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2933" y="877569"/>
            <a:ext cx="9645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參採數學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B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3377" y="1917954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修課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3377" y="2161793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紀錄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0100" y="1308354"/>
            <a:ext cx="5859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  <a:buSzPct val="93750"/>
              <a:buFontTx/>
              <a:buAutoNum type="arabicPeriod"/>
              <a:tabLst>
                <a:tab pos="2038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本系屬法政學群</a:t>
            </a:r>
            <a:r>
              <a:rPr sz="1575" spc="60" baseline="26455" dirty="0">
                <a:solidFill>
                  <a:prstClr val="black"/>
                </a:solidFill>
                <a:latin typeface="UKIJ CJK"/>
                <a:cs typeface="UKIJ CJK"/>
              </a:rPr>
              <a:t>1</a:t>
            </a:r>
            <a:r>
              <a:rPr sz="1575" spc="82" baseline="2645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，參考部定必修、加深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加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廣選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修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、校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訂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必修、 多元選修及綜合型高中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課程</a:t>
            </a:r>
            <a:r>
              <a:rPr sz="1575" spc="60" baseline="26455" dirty="0">
                <a:solidFill>
                  <a:prstClr val="black"/>
                </a:solidFill>
                <a:latin typeface="UKIJ CJK"/>
                <a:cs typeface="UKIJ CJK"/>
              </a:rPr>
              <a:t>2</a:t>
            </a:r>
            <a:r>
              <a:rPr sz="1575" spc="135" baseline="2645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等修課紀錄進行綜合評量。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203200" indent="-165735">
              <a:buSzPct val="93750"/>
              <a:buFontTx/>
              <a:buAutoNum type="arabicPeriod"/>
              <a:tabLst>
                <a:tab pos="2038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本系參考部定必修與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加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深加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廣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選修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重點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領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域：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5500" y="2039874"/>
            <a:ext cx="14947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0845">
              <a:spcBef>
                <a:spcPts val="100"/>
              </a:spcBef>
            </a:pPr>
            <a:r>
              <a:rPr sz="1600" spc="35" dirty="0">
                <a:solidFill>
                  <a:prstClr val="black"/>
                </a:solidFill>
                <a:latin typeface="UKIJ CJK"/>
                <a:cs typeface="UKIJ CJK"/>
              </a:rPr>
              <a:t>(1)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語文領域  </a:t>
            </a:r>
            <a:r>
              <a:rPr sz="1600" spc="35" dirty="0">
                <a:solidFill>
                  <a:prstClr val="black"/>
                </a:solidFill>
                <a:latin typeface="UKIJ CJK"/>
                <a:cs typeface="UKIJ CJK"/>
              </a:rPr>
              <a:t>(2)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社會領域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 marR="5080"/>
            <a:r>
              <a:rPr sz="1600" spc="35" dirty="0">
                <a:solidFill>
                  <a:prstClr val="black"/>
                </a:solidFill>
                <a:latin typeface="UKIJ CJK"/>
                <a:cs typeface="UKIJ CJK"/>
              </a:rPr>
              <a:t>(3)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綜合活動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領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域  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3.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學業總成績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1197" y="1373124"/>
            <a:ext cx="40925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本系主要培養符合社會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需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要與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時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代發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展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的專業 法律人才。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/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除了專業法律課程外，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亦</a:t>
            </a:r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注重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財</a:t>
            </a:r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經法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律</a:t>
            </a:r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與科技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/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法律之教學。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>
              <a:spcBef>
                <a:spcPts val="80"/>
              </a:spcBef>
            </a:pPr>
            <a:endParaRPr sz="10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>
              <a:spcBef>
                <a:spcPts val="5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一、學歷資料、就讀動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機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、學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習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簡歷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準備指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61197" y="2836417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引：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1197" y="3324098"/>
            <a:ext cx="2719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各學期類科</a:t>
            </a:r>
            <a:r>
              <a:rPr sz="1600" spc="60" dirty="0">
                <a:solidFill>
                  <a:prstClr val="black"/>
                </a:solidFill>
                <a:latin typeface="UKIJ CJK"/>
                <a:cs typeface="UKIJ CJK"/>
              </a:rPr>
              <a:t>/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排名</a:t>
            </a:r>
            <a:r>
              <a:rPr sz="1600" spc="60" dirty="0">
                <a:solidFill>
                  <a:prstClr val="black"/>
                </a:solidFill>
                <a:latin typeface="UKIJ CJK"/>
                <a:cs typeface="UKIJ CJK"/>
              </a:rPr>
              <a:t>/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人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數</a:t>
            </a:r>
            <a:r>
              <a:rPr sz="1600" spc="55" dirty="0">
                <a:solidFill>
                  <a:prstClr val="black"/>
                </a:solidFill>
                <a:latin typeface="UKIJ CJK"/>
                <a:cs typeface="UKIJ CJK"/>
              </a:rPr>
              <a:t>/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百分比 各學期年級排名</a:t>
            </a:r>
            <a:r>
              <a:rPr sz="1600" spc="60" dirty="0">
                <a:solidFill>
                  <a:prstClr val="black"/>
                </a:solidFill>
                <a:latin typeface="UKIJ CJK"/>
                <a:cs typeface="UKIJ CJK"/>
              </a:rPr>
              <a:t>/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人</a:t>
            </a:r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數</a:t>
            </a:r>
            <a:r>
              <a:rPr sz="1600" spc="60" dirty="0">
                <a:solidFill>
                  <a:prstClr val="black"/>
                </a:solidFill>
                <a:latin typeface="UKIJ CJK"/>
                <a:cs typeface="UKIJ CJK"/>
              </a:rPr>
              <a:t>/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百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分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比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61197" y="3811778"/>
            <a:ext cx="2839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85" dirty="0">
                <a:solidFill>
                  <a:prstClr val="black"/>
                </a:solidFill>
                <a:latin typeface="UKIJ CJK"/>
                <a:cs typeface="UKIJ CJK"/>
              </a:rPr>
              <a:t>1-2</a:t>
            </a:r>
            <a:r>
              <a:rPr sz="1600" spc="-80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請簡要說明申請本系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動機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61197" y="4055617"/>
            <a:ext cx="4092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85" dirty="0">
                <a:solidFill>
                  <a:prstClr val="black"/>
                </a:solidFill>
                <a:latin typeface="UKIJ CJK"/>
                <a:cs typeface="UKIJ CJK"/>
              </a:rPr>
              <a:t>1-3</a:t>
            </a:r>
            <a:r>
              <a:rPr sz="1600" spc="-3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簡要介紹高中選修課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及心得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/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如：選修第二外國語、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或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在校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選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修之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較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有興趣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61197" y="4543297"/>
            <a:ext cx="32791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之課程或學習歷程中較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深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刻之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課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程。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61197" y="4786884"/>
            <a:ext cx="409130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二、</a:t>
            </a:r>
            <a:r>
              <a:rPr sz="1600" spc="-15" dirty="0">
                <a:solidFill>
                  <a:prstClr val="black"/>
                </a:solidFill>
                <a:latin typeface="UKIJ CJK"/>
                <a:cs typeface="UKIJ CJK"/>
              </a:rPr>
              <a:t>課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外自</a:t>
            </a:r>
            <a:r>
              <a:rPr sz="1600" spc="-15" dirty="0">
                <a:solidFill>
                  <a:prstClr val="black"/>
                </a:solidFill>
                <a:latin typeface="UKIJ CJK"/>
                <a:cs typeface="UKIJ CJK"/>
              </a:rPr>
              <a:t>主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學習</a:t>
            </a:r>
            <a:r>
              <a:rPr sz="1600" spc="-15" dirty="0">
                <a:solidFill>
                  <a:prstClr val="black"/>
                </a:solidFill>
                <a:latin typeface="UKIJ CJK"/>
                <a:cs typeface="UKIJ CJK"/>
              </a:rPr>
              <a:t>。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如：</a:t>
            </a:r>
            <a:r>
              <a:rPr sz="1600" spc="-15" dirty="0">
                <a:solidFill>
                  <a:prstClr val="black"/>
                </a:solidFill>
                <a:latin typeface="UKIJ CJK"/>
                <a:cs typeface="UKIJ CJK"/>
              </a:rPr>
              <a:t>社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團參</a:t>
            </a:r>
            <a:r>
              <a:rPr sz="1600" spc="-15" dirty="0">
                <a:solidFill>
                  <a:prstClr val="black"/>
                </a:solidFill>
                <a:latin typeface="UKIJ CJK"/>
                <a:cs typeface="UKIJ CJK"/>
              </a:rPr>
              <a:t>與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、幹</a:t>
            </a:r>
            <a:r>
              <a:rPr sz="1600" spc="-15" dirty="0">
                <a:solidFill>
                  <a:prstClr val="black"/>
                </a:solidFill>
                <a:latin typeface="UKIJ CJK"/>
                <a:cs typeface="UKIJ CJK"/>
              </a:rPr>
              <a:t>部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經驗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61197" y="5031232"/>
            <a:ext cx="40925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競賽成果等，參與活動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學習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果、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品等。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61197" y="5275071"/>
            <a:ext cx="4090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三、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如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：全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民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英檢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績、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其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他技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能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之檢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定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證明 或競賽等其他特殊表現。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826" y="3324098"/>
            <a:ext cx="16738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  <a:tabLst>
                <a:tab pos="124142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學習準備	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課程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54125" marR="5080" indent="-1242060" algn="r">
              <a:tabLst>
                <a:tab pos="125412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建議方向	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學習 成果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95500" y="3080257"/>
            <a:ext cx="89738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977890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學生可就下列內容或其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他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課程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學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習成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供，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至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</a:t>
            </a:r>
            <a:r>
              <a:rPr sz="1600" spc="40" dirty="0">
                <a:solidFill>
                  <a:prstClr val="black"/>
                </a:solidFill>
                <a:latin typeface="UKIJ CJK"/>
                <a:cs typeface="UKIJ CJK"/>
              </a:rPr>
              <a:t>3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件，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本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系	</a:t>
            </a:r>
            <a:r>
              <a:rPr sz="1600" spc="85" dirty="0">
                <a:solidFill>
                  <a:prstClr val="black"/>
                </a:solidFill>
                <a:latin typeface="UKIJ CJK"/>
                <a:cs typeface="UKIJ CJK"/>
              </a:rPr>
              <a:t>1-1</a:t>
            </a:r>
            <a:r>
              <a:rPr sz="1600" spc="-7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各學期班排排名</a:t>
            </a:r>
            <a:r>
              <a:rPr sz="1600" spc="65" dirty="0">
                <a:solidFill>
                  <a:prstClr val="black"/>
                </a:solidFill>
                <a:latin typeface="UKIJ CJK"/>
                <a:cs typeface="UKIJ CJK"/>
              </a:rPr>
              <a:t>/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人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數</a:t>
            </a:r>
            <a:r>
              <a:rPr sz="1600" spc="55" dirty="0">
                <a:solidFill>
                  <a:prstClr val="black"/>
                </a:solidFill>
                <a:latin typeface="UKIJ CJK"/>
                <a:cs typeface="UKIJ CJK"/>
              </a:rPr>
              <a:t>/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百分比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95500" y="3324098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據以綜合評量。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70100" y="3567938"/>
            <a:ext cx="58585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65735">
              <a:spcBef>
                <a:spcPts val="100"/>
              </a:spcBef>
              <a:buSzPct val="93750"/>
              <a:buFontTx/>
              <a:buAutoNum type="arabicPeriod"/>
              <a:tabLst>
                <a:tab pos="2038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書面報告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203200" indent="-165735">
              <a:buSzPct val="93750"/>
              <a:buFontTx/>
              <a:buAutoNum type="arabicPeriod"/>
              <a:tabLst>
                <a:tab pos="2038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實作作品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203200" indent="-165735">
              <a:buSzPct val="93750"/>
              <a:buFontTx/>
              <a:buAutoNum type="arabicPeriod"/>
              <a:tabLst>
                <a:tab pos="2038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社會領域探究活動成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，或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特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殊類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班級</a:t>
            </a:r>
            <a:r>
              <a:rPr sz="1575" spc="60" baseline="26455" dirty="0">
                <a:solidFill>
                  <a:prstClr val="black"/>
                </a:solidFill>
                <a:latin typeface="UKIJ CJK"/>
                <a:cs typeface="UKIJ CJK"/>
              </a:rPr>
              <a:t>3</a:t>
            </a:r>
            <a:r>
              <a:rPr sz="1575" spc="104" baseline="2645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之相關課程學習成果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95500" y="4364482"/>
            <a:ext cx="5749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學生可就下列內容或其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他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有利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審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查資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料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供，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至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</a:t>
            </a:r>
            <a:r>
              <a:rPr sz="1600" spc="40" dirty="0">
                <a:solidFill>
                  <a:prstClr val="black"/>
                </a:solidFill>
                <a:latin typeface="UKIJ CJK"/>
                <a:cs typeface="UKIJ CJK"/>
              </a:rPr>
              <a:t>10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件，並 另撰寫「多元表現綜整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心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得」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，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據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以綜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合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評量。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3377" y="4852161"/>
            <a:ext cx="31502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73469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多元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高中自主學習計畫與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果 表現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2.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社團活動經驗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900430" indent="-166370">
              <a:buSzPct val="93750"/>
              <a:buFontTx/>
              <a:buAutoNum type="arabicPeriod" startAt="3"/>
              <a:tabLst>
                <a:tab pos="90106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檢定證照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900430" indent="-166370">
              <a:buSzPct val="93750"/>
              <a:buFontTx/>
              <a:buAutoNum type="arabicPeriod" startAt="3"/>
              <a:tabLst>
                <a:tab pos="90106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特殊優良表現證明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826" y="5892546"/>
            <a:ext cx="2809875" cy="85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03300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學習歷程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高中學習歷程反思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215900">
              <a:tabLst>
                <a:tab pos="1003300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自述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2.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就讀動機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215900">
              <a:spcBef>
                <a:spcPts val="805"/>
              </a:spcBef>
              <a:tabLst>
                <a:tab pos="1003300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其他	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無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65275" y="803909"/>
            <a:ext cx="11165205" cy="5634990"/>
            <a:chOff x="1065275" y="803909"/>
            <a:chExt cx="11165205" cy="5634990"/>
          </a:xfrm>
        </p:grpSpPr>
        <p:sp>
          <p:nvSpPr>
            <p:cNvPr id="36" name="object 36"/>
            <p:cNvSpPr/>
            <p:nvPr/>
          </p:nvSpPr>
          <p:spPr>
            <a:xfrm>
              <a:off x="7991856" y="5276088"/>
              <a:ext cx="4200525" cy="492759"/>
            </a:xfrm>
            <a:custGeom>
              <a:avLst/>
              <a:gdLst/>
              <a:ahLst/>
              <a:cxnLst/>
              <a:rect l="l" t="t" r="r" b="b"/>
              <a:pathLst>
                <a:path w="4200525" h="492760">
                  <a:moveTo>
                    <a:pt x="0" y="492252"/>
                  </a:moveTo>
                  <a:lnTo>
                    <a:pt x="4200144" y="492252"/>
                  </a:lnTo>
                  <a:lnTo>
                    <a:pt x="4200144" y="0"/>
                  </a:lnTo>
                  <a:lnTo>
                    <a:pt x="0" y="0"/>
                  </a:lnTo>
                  <a:lnTo>
                    <a:pt x="0" y="492252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995677" y="1988057"/>
              <a:ext cx="9124315" cy="2813050"/>
            </a:xfrm>
            <a:custGeom>
              <a:avLst/>
              <a:gdLst/>
              <a:ahLst/>
              <a:cxnLst/>
              <a:rect l="l" t="t" r="r" b="b"/>
              <a:pathLst>
                <a:path w="9124315" h="2813050">
                  <a:moveTo>
                    <a:pt x="0" y="1030986"/>
                  </a:moveTo>
                  <a:lnTo>
                    <a:pt x="1748789" y="1030986"/>
                  </a:lnTo>
                  <a:lnTo>
                    <a:pt x="1748789" y="0"/>
                  </a:lnTo>
                  <a:lnTo>
                    <a:pt x="0" y="0"/>
                  </a:lnTo>
                  <a:lnTo>
                    <a:pt x="0" y="1030986"/>
                  </a:lnTo>
                  <a:close/>
                </a:path>
                <a:path w="9124315" h="2813050">
                  <a:moveTo>
                    <a:pt x="6938772" y="2812541"/>
                  </a:moveTo>
                  <a:lnTo>
                    <a:pt x="9124188" y="2812541"/>
                  </a:lnTo>
                  <a:lnTo>
                    <a:pt x="9124188" y="2548128"/>
                  </a:lnTo>
                  <a:lnTo>
                    <a:pt x="6938772" y="2548128"/>
                  </a:lnTo>
                  <a:lnTo>
                    <a:pt x="6938772" y="2812541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991856" y="4801362"/>
              <a:ext cx="4200525" cy="474980"/>
            </a:xfrm>
            <a:custGeom>
              <a:avLst/>
              <a:gdLst/>
              <a:ahLst/>
              <a:cxnLst/>
              <a:rect l="l" t="t" r="r" b="b"/>
              <a:pathLst>
                <a:path w="4200525" h="474979">
                  <a:moveTo>
                    <a:pt x="0" y="474725"/>
                  </a:moveTo>
                  <a:lnTo>
                    <a:pt x="4200144" y="474725"/>
                  </a:lnTo>
                  <a:lnTo>
                    <a:pt x="4200144" y="0"/>
                  </a:lnTo>
                  <a:lnTo>
                    <a:pt x="0" y="0"/>
                  </a:lnTo>
                  <a:lnTo>
                    <a:pt x="0" y="474725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103375" y="842009"/>
              <a:ext cx="10016490" cy="5558790"/>
            </a:xfrm>
            <a:custGeom>
              <a:avLst/>
              <a:gdLst/>
              <a:ahLst/>
              <a:cxnLst/>
              <a:rect l="l" t="t" r="r" b="b"/>
              <a:pathLst>
                <a:path w="10016490" h="5558790">
                  <a:moveTo>
                    <a:pt x="6888480" y="3466338"/>
                  </a:moveTo>
                  <a:lnTo>
                    <a:pt x="10016490" y="3466338"/>
                  </a:lnTo>
                  <a:lnTo>
                    <a:pt x="10016490" y="2236470"/>
                  </a:lnTo>
                  <a:lnTo>
                    <a:pt x="6888480" y="2236470"/>
                  </a:lnTo>
                  <a:lnTo>
                    <a:pt x="6888480" y="3466338"/>
                  </a:lnTo>
                  <a:close/>
                </a:path>
                <a:path w="10016490" h="5558790">
                  <a:moveTo>
                    <a:pt x="0" y="406146"/>
                  </a:moveTo>
                  <a:lnTo>
                    <a:pt x="1190244" y="406146"/>
                  </a:lnTo>
                  <a:lnTo>
                    <a:pt x="1190244" y="0"/>
                  </a:lnTo>
                  <a:lnTo>
                    <a:pt x="0" y="0"/>
                  </a:lnTo>
                  <a:lnTo>
                    <a:pt x="0" y="406146"/>
                  </a:lnTo>
                  <a:close/>
                </a:path>
                <a:path w="10016490" h="5558790">
                  <a:moveTo>
                    <a:pt x="5398770" y="2510790"/>
                  </a:moveTo>
                  <a:lnTo>
                    <a:pt x="6269736" y="2510790"/>
                  </a:lnTo>
                  <a:lnTo>
                    <a:pt x="6269736" y="2244090"/>
                  </a:lnTo>
                  <a:lnTo>
                    <a:pt x="5398770" y="2244090"/>
                  </a:lnTo>
                  <a:lnTo>
                    <a:pt x="5398770" y="2510790"/>
                  </a:lnTo>
                  <a:close/>
                </a:path>
                <a:path w="10016490" h="5558790">
                  <a:moveTo>
                    <a:pt x="984504" y="4981194"/>
                  </a:moveTo>
                  <a:lnTo>
                    <a:pt x="3625596" y="4981194"/>
                  </a:lnTo>
                  <a:lnTo>
                    <a:pt x="3625596" y="3988308"/>
                  </a:lnTo>
                  <a:lnTo>
                    <a:pt x="984504" y="3988308"/>
                  </a:lnTo>
                  <a:lnTo>
                    <a:pt x="984504" y="4981194"/>
                  </a:lnTo>
                  <a:close/>
                </a:path>
                <a:path w="10016490" h="5558790">
                  <a:moveTo>
                    <a:pt x="0" y="5558790"/>
                  </a:moveTo>
                  <a:lnTo>
                    <a:pt x="1960626" y="5558790"/>
                  </a:lnTo>
                  <a:lnTo>
                    <a:pt x="1960626" y="5023104"/>
                  </a:lnTo>
                  <a:lnTo>
                    <a:pt x="0" y="5023104"/>
                  </a:lnTo>
                  <a:lnTo>
                    <a:pt x="0" y="555879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3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0"/>
            <a:ext cx="298069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dirty="0">
                <a:latin typeface="Guseul"/>
                <a:cs typeface="Guseul"/>
              </a:rPr>
              <a:t>東</a:t>
            </a:r>
            <a:r>
              <a:rPr sz="2500" b="0" spc="10" dirty="0">
                <a:latin typeface="Guseul"/>
                <a:cs typeface="Guseul"/>
              </a:rPr>
              <a:t>吳</a:t>
            </a:r>
            <a:r>
              <a:rPr sz="2500" b="0" dirty="0">
                <a:latin typeface="Guseul"/>
                <a:cs typeface="Guseul"/>
              </a:rPr>
              <a:t>大學</a:t>
            </a:r>
            <a:r>
              <a:rPr sz="2500" spc="-15" dirty="0">
                <a:latin typeface="Carlito"/>
                <a:cs typeface="Carlito"/>
              </a:rPr>
              <a:t>-</a:t>
            </a:r>
            <a:r>
              <a:rPr sz="2500" b="0" dirty="0">
                <a:latin typeface="Guseul"/>
                <a:cs typeface="Guseul"/>
              </a:rPr>
              <a:t>中國文</a:t>
            </a:r>
            <a:r>
              <a:rPr sz="2500" b="0" spc="-15" dirty="0">
                <a:latin typeface="Guseul"/>
                <a:cs typeface="Guseul"/>
              </a:rPr>
              <a:t>學</a:t>
            </a:r>
            <a:r>
              <a:rPr sz="2500" b="0" dirty="0">
                <a:latin typeface="Guseul"/>
                <a:cs typeface="Guseul"/>
              </a:rPr>
              <a:t>系</a:t>
            </a:r>
            <a:endParaRPr sz="2500">
              <a:latin typeface="Guseul"/>
              <a:cs typeface="Guseu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2875" y="423608"/>
            <a:ext cx="11906250" cy="6399530"/>
            <a:chOff x="142875" y="423608"/>
            <a:chExt cx="11906250" cy="6399530"/>
          </a:xfrm>
        </p:grpSpPr>
        <p:sp>
          <p:nvSpPr>
            <p:cNvPr id="4" name="object 4"/>
            <p:cNvSpPr/>
            <p:nvPr/>
          </p:nvSpPr>
          <p:spPr>
            <a:xfrm>
              <a:off x="152400" y="433196"/>
              <a:ext cx="11887200" cy="328295"/>
            </a:xfrm>
            <a:custGeom>
              <a:avLst/>
              <a:gdLst/>
              <a:ahLst/>
              <a:cxnLst/>
              <a:rect l="l" t="t" r="r" b="b"/>
              <a:pathLst>
                <a:path w="11887200" h="328295">
                  <a:moveTo>
                    <a:pt x="11887200" y="0"/>
                  </a:moveTo>
                  <a:lnTo>
                    <a:pt x="1151801" y="0"/>
                  </a:lnTo>
                  <a:lnTo>
                    <a:pt x="0" y="0"/>
                  </a:lnTo>
                  <a:lnTo>
                    <a:pt x="0" y="327914"/>
                  </a:lnTo>
                  <a:lnTo>
                    <a:pt x="1151763" y="327914"/>
                  </a:lnTo>
                  <a:lnTo>
                    <a:pt x="11887200" y="327914"/>
                  </a:lnTo>
                  <a:lnTo>
                    <a:pt x="118872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7637" y="428370"/>
              <a:ext cx="11896725" cy="6390005"/>
            </a:xfrm>
            <a:custGeom>
              <a:avLst/>
              <a:gdLst/>
              <a:ahLst/>
              <a:cxnLst/>
              <a:rect l="l" t="t" r="r" b="b"/>
              <a:pathLst>
                <a:path w="11896725" h="6390005">
                  <a:moveTo>
                    <a:pt x="1156525" y="0"/>
                  </a:moveTo>
                  <a:lnTo>
                    <a:pt x="1156525" y="6389507"/>
                  </a:lnTo>
                </a:path>
                <a:path w="11896725" h="6390005">
                  <a:moveTo>
                    <a:pt x="1821116" y="1009776"/>
                  </a:moveTo>
                  <a:lnTo>
                    <a:pt x="1821116" y="5172913"/>
                  </a:lnTo>
                </a:path>
                <a:path w="11896725" h="6390005">
                  <a:moveTo>
                    <a:pt x="9987089" y="1009776"/>
                  </a:moveTo>
                  <a:lnTo>
                    <a:pt x="9987089" y="5172913"/>
                  </a:lnTo>
                </a:path>
                <a:path w="11896725" h="6390005">
                  <a:moveTo>
                    <a:pt x="0" y="332739"/>
                  </a:moveTo>
                  <a:lnTo>
                    <a:pt x="11896661" y="332739"/>
                  </a:lnTo>
                </a:path>
                <a:path w="11896725" h="6390005">
                  <a:moveTo>
                    <a:pt x="0" y="1014476"/>
                  </a:moveTo>
                  <a:lnTo>
                    <a:pt x="11896661" y="1014476"/>
                  </a:lnTo>
                </a:path>
                <a:path w="11896725" h="6390005">
                  <a:moveTo>
                    <a:pt x="1151826" y="2805429"/>
                  </a:moveTo>
                  <a:lnTo>
                    <a:pt x="9991788" y="2805429"/>
                  </a:lnTo>
                </a:path>
                <a:path w="11896725" h="6390005">
                  <a:moveTo>
                    <a:pt x="1151826" y="3621024"/>
                  </a:moveTo>
                  <a:lnTo>
                    <a:pt x="9991788" y="3621024"/>
                  </a:lnTo>
                </a:path>
                <a:path w="11896725" h="6390005">
                  <a:moveTo>
                    <a:pt x="0" y="5168150"/>
                  </a:moveTo>
                  <a:lnTo>
                    <a:pt x="11896661" y="5168150"/>
                  </a:lnTo>
                </a:path>
                <a:path w="11896725" h="6390005">
                  <a:moveTo>
                    <a:pt x="0" y="5983744"/>
                  </a:moveTo>
                  <a:lnTo>
                    <a:pt x="11896661" y="5983744"/>
                  </a:lnTo>
                </a:path>
                <a:path w="11896725" h="6390005">
                  <a:moveTo>
                    <a:pt x="4762" y="0"/>
                  </a:moveTo>
                  <a:lnTo>
                    <a:pt x="4762" y="6389507"/>
                  </a:lnTo>
                </a:path>
                <a:path w="11896725" h="6390005">
                  <a:moveTo>
                    <a:pt x="11891962" y="0"/>
                  </a:moveTo>
                  <a:lnTo>
                    <a:pt x="11891962" y="6389507"/>
                  </a:lnTo>
                </a:path>
                <a:path w="11896725" h="6390005">
                  <a:moveTo>
                    <a:pt x="0" y="4825"/>
                  </a:moveTo>
                  <a:lnTo>
                    <a:pt x="11896661" y="4825"/>
                  </a:lnTo>
                </a:path>
                <a:path w="11896725" h="6390005">
                  <a:moveTo>
                    <a:pt x="0" y="6384744"/>
                  </a:moveTo>
                  <a:lnTo>
                    <a:pt x="11896661" y="63847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2063" y="456437"/>
            <a:ext cx="4330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項目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5917" y="456437"/>
            <a:ext cx="4324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內容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609" y="839469"/>
            <a:ext cx="840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參採數學 考科情形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3753" y="961390"/>
            <a:ext cx="104266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不參採數學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609" y="3257296"/>
            <a:ext cx="840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學習準備 建議方向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0367" y="2075942"/>
            <a:ext cx="432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修課 紀錄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2817" y="1466342"/>
            <a:ext cx="809370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本系屬文史哲學群</a:t>
            </a:r>
            <a:r>
              <a:rPr sz="1575" spc="60" baseline="26455" dirty="0">
                <a:solidFill>
                  <a:prstClr val="black"/>
                </a:solidFill>
                <a:latin typeface="UKIJ CJK"/>
                <a:cs typeface="UKIJ CJK"/>
              </a:rPr>
              <a:t>1</a:t>
            </a:r>
            <a:r>
              <a:rPr sz="1575" spc="135" baseline="2645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，參考部定必修、加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深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加廣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選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修、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校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訂必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修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、多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元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選修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及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綜合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高中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2817" y="1710181"/>
            <a:ext cx="45110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之課程</a:t>
            </a:r>
            <a:r>
              <a:rPr sz="1575" spc="60" baseline="26455" dirty="0">
                <a:solidFill>
                  <a:prstClr val="black"/>
                </a:solidFill>
                <a:latin typeface="UKIJ CJK"/>
                <a:cs typeface="UKIJ CJK"/>
              </a:rPr>
              <a:t>2</a:t>
            </a:r>
            <a:r>
              <a:rPr sz="1575" spc="157" baseline="2645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等修課紀錄進行綜合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評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量。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38100" marR="30480"/>
            <a:r>
              <a:rPr sz="1600" spc="45" dirty="0">
                <a:solidFill>
                  <a:prstClr val="black"/>
                </a:solidFill>
                <a:latin typeface="UKIJ CJK"/>
                <a:cs typeface="UKIJ CJK"/>
              </a:rPr>
              <a:t>2</a:t>
            </a:r>
            <a:r>
              <a:rPr sz="1600" spc="-65" dirty="0">
                <a:solidFill>
                  <a:prstClr val="black"/>
                </a:solidFill>
                <a:latin typeface="UKIJ CJK"/>
                <a:cs typeface="UKIJ CJK"/>
              </a:rPr>
              <a:t>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本系參考部定必修與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加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深加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廣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選修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重點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領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域：  </a:t>
            </a:r>
            <a:r>
              <a:rPr sz="1600" spc="35" dirty="0">
                <a:solidFill>
                  <a:prstClr val="black"/>
                </a:solidFill>
                <a:latin typeface="UKIJ CJK"/>
                <a:cs typeface="UKIJ CJK"/>
              </a:rPr>
              <a:t>(1)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語文領域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8217" y="2441701"/>
            <a:ext cx="59651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indent="-250190">
              <a:spcBef>
                <a:spcPts val="100"/>
              </a:spcBef>
              <a:buSzPct val="93750"/>
              <a:buFontTx/>
              <a:buAutoNum type="arabicParenBoth" startAt="2"/>
              <a:tabLst>
                <a:tab pos="262890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社會領域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 marR="5080">
              <a:buSzPct val="93750"/>
              <a:buFontTx/>
              <a:buAutoNum type="arabicParenBoth" startAt="2"/>
              <a:tabLst>
                <a:tab pos="262890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藝術領域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，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或藝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術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才能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班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及藝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術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才能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資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優班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之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藝術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才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能專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長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領域  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3.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學業總成績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4826" y="2891536"/>
            <a:ext cx="18554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本系課程旨在培養學 生閱讀、欣賞、創作 研究中國文學</a:t>
            </a:r>
            <a:r>
              <a:rPr sz="1600" spc="-25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的能 力，備審資料</a:t>
            </a:r>
            <a:r>
              <a:rPr sz="1600" spc="-20" dirty="0">
                <a:solidFill>
                  <a:prstClr val="black"/>
                </a:solidFill>
                <a:latin typeface="UKIJ CJK"/>
                <a:cs typeface="UKIJ CJK"/>
              </a:rPr>
              <a:t> 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盡量 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彰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顯自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我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特色。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0367" y="3257296"/>
            <a:ext cx="7835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58991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課程	學生可就下列內容或其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他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課程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學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習成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供，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至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</a:t>
            </a:r>
            <a:r>
              <a:rPr sz="1600" spc="40" dirty="0">
                <a:solidFill>
                  <a:prstClr val="black"/>
                </a:solidFill>
                <a:latin typeface="UKIJ CJK"/>
                <a:cs typeface="UKIJ CJK"/>
              </a:rPr>
              <a:t>3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件，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本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系據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以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綜合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評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量。 學習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/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成果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8217" y="3501135"/>
            <a:ext cx="100456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書面報告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8217" y="3744721"/>
            <a:ext cx="100456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2.</a:t>
            </a:r>
            <a:r>
              <a:rPr sz="1600" spc="-5" dirty="0">
                <a:solidFill>
                  <a:prstClr val="black"/>
                </a:solidFill>
                <a:latin typeface="UKIJ CJK"/>
                <a:cs typeface="UKIJ CJK"/>
              </a:rPr>
              <a:t>實作作品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0367" y="4073144"/>
            <a:ext cx="85629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0" marR="5080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學生可就下列內容或其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他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有利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審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查資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料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選擇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供，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至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</a:t>
            </a:r>
            <a:r>
              <a:rPr sz="1600" spc="40" dirty="0">
                <a:solidFill>
                  <a:prstClr val="black"/>
                </a:solidFill>
                <a:latin typeface="UKIJ CJK"/>
                <a:cs typeface="UKIJ CJK"/>
              </a:rPr>
              <a:t>10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件，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並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另撰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寫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「多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元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表現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綜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整心 得」，本系據以綜合評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量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。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2700" marR="5561330">
              <a:tabLst>
                <a:tab pos="58991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多元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1.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高中自主學習計畫與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成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果 表現	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2.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社團活動經驗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755650" indent="-165735">
              <a:buSzPct val="93750"/>
              <a:buFontTx/>
              <a:buAutoNum type="arabicPeriod" startAt="3"/>
              <a:tabLst>
                <a:tab pos="75628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擔任幹部經驗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755650" indent="-165735">
              <a:buSzPct val="93750"/>
              <a:buFontTx/>
              <a:buAutoNum type="arabicPeriod" startAt="3"/>
              <a:tabLst>
                <a:tab pos="75628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特殊優良表現證明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609" y="5742178"/>
            <a:ext cx="840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03835">
              <a:spcBef>
                <a:spcPts val="100"/>
              </a:spcBef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學習歷程 自述</a:t>
            </a:r>
            <a:endParaRPr sz="1600">
              <a:solidFill>
                <a:prstClr val="black"/>
              </a:solidFill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3753" y="5620258"/>
            <a:ext cx="24282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高中學習歷程反思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77800" indent="-165735"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就讀動機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  <a:p>
            <a:pPr marL="177800" indent="-165735">
              <a:buSzPct val="93750"/>
              <a:buFontTx/>
              <a:buAutoNum type="arabicPeriod"/>
              <a:tabLst>
                <a:tab pos="178435" algn="l"/>
              </a:tabLst>
            </a:pP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未來學習計畫與生涯</a:t>
            </a:r>
            <a:r>
              <a:rPr sz="1600" spc="-10" dirty="0">
                <a:solidFill>
                  <a:prstClr val="black"/>
                </a:solidFill>
                <a:latin typeface="UKIJ CJK"/>
                <a:cs typeface="UKIJ CJK"/>
              </a:rPr>
              <a:t>規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劃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63" y="6472428"/>
            <a:ext cx="10509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33755" algn="l"/>
              </a:tabLst>
            </a:pPr>
            <a:r>
              <a:rPr sz="1600" dirty="0">
                <a:solidFill>
                  <a:prstClr val="black"/>
                </a:solidFill>
                <a:latin typeface="Noto Sans CJK JP Medium"/>
                <a:cs typeface="Noto Sans CJK JP Medium"/>
              </a:rPr>
              <a:t>其他	</a:t>
            </a:r>
            <a:r>
              <a:rPr sz="1600" dirty="0">
                <a:solidFill>
                  <a:prstClr val="black"/>
                </a:solidFill>
                <a:latin typeface="UKIJ CJK"/>
                <a:cs typeface="UKIJ CJK"/>
              </a:rPr>
              <a:t>無</a:t>
            </a:r>
            <a:endParaRPr sz="1600">
              <a:solidFill>
                <a:prstClr val="black"/>
              </a:solidFill>
              <a:latin typeface="UKIJ CJK"/>
              <a:cs typeface="UKIJ CJ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3677" y="885444"/>
            <a:ext cx="8796020" cy="5549265"/>
          </a:xfrm>
          <a:custGeom>
            <a:avLst/>
            <a:gdLst/>
            <a:ahLst/>
            <a:cxnLst/>
            <a:rect l="l" t="t" r="r" b="b"/>
            <a:pathLst>
              <a:path w="8796020" h="5549265">
                <a:moveTo>
                  <a:pt x="4978146" y="3592068"/>
                </a:moveTo>
                <a:lnTo>
                  <a:pt x="6168390" y="3592068"/>
                </a:lnTo>
                <a:lnTo>
                  <a:pt x="6168390" y="3185160"/>
                </a:lnTo>
                <a:lnTo>
                  <a:pt x="4978146" y="3185160"/>
                </a:lnTo>
                <a:lnTo>
                  <a:pt x="4978146" y="3592068"/>
                </a:lnTo>
                <a:close/>
              </a:path>
              <a:path w="8796020" h="5549265">
                <a:moveTo>
                  <a:pt x="755141" y="2061210"/>
                </a:moveTo>
                <a:lnTo>
                  <a:pt x="6835902" y="2061210"/>
                </a:lnTo>
                <a:lnTo>
                  <a:pt x="6835902" y="1291589"/>
                </a:lnTo>
                <a:lnTo>
                  <a:pt x="755141" y="1291589"/>
                </a:lnTo>
                <a:lnTo>
                  <a:pt x="755141" y="2061210"/>
                </a:lnTo>
                <a:close/>
              </a:path>
              <a:path w="8796020" h="5549265">
                <a:moveTo>
                  <a:pt x="755141" y="2292858"/>
                </a:moveTo>
                <a:lnTo>
                  <a:pt x="2104644" y="2292858"/>
                </a:lnTo>
                <a:lnTo>
                  <a:pt x="2104644" y="2061210"/>
                </a:lnTo>
                <a:lnTo>
                  <a:pt x="755141" y="2061210"/>
                </a:lnTo>
                <a:lnTo>
                  <a:pt x="755141" y="2292858"/>
                </a:lnTo>
                <a:close/>
              </a:path>
              <a:path w="8796020" h="5549265">
                <a:moveTo>
                  <a:pt x="4949190" y="2737866"/>
                </a:moveTo>
                <a:lnTo>
                  <a:pt x="6139433" y="2737866"/>
                </a:lnTo>
                <a:lnTo>
                  <a:pt x="6139433" y="2330958"/>
                </a:lnTo>
                <a:lnTo>
                  <a:pt x="4949190" y="2330958"/>
                </a:lnTo>
                <a:lnTo>
                  <a:pt x="4949190" y="2737866"/>
                </a:lnTo>
                <a:close/>
              </a:path>
              <a:path w="8796020" h="5549265">
                <a:moveTo>
                  <a:pt x="7090410" y="3592068"/>
                </a:moveTo>
                <a:lnTo>
                  <a:pt x="8795766" y="3592068"/>
                </a:lnTo>
                <a:lnTo>
                  <a:pt x="8795766" y="3185160"/>
                </a:lnTo>
                <a:lnTo>
                  <a:pt x="7090410" y="3185160"/>
                </a:lnTo>
                <a:lnTo>
                  <a:pt x="7090410" y="3592068"/>
                </a:lnTo>
                <a:close/>
              </a:path>
              <a:path w="8796020" h="5549265">
                <a:moveTo>
                  <a:pt x="115824" y="406146"/>
                </a:moveTo>
                <a:lnTo>
                  <a:pt x="1306068" y="406146"/>
                </a:lnTo>
                <a:lnTo>
                  <a:pt x="1306068" y="0"/>
                </a:lnTo>
                <a:lnTo>
                  <a:pt x="115824" y="0"/>
                </a:lnTo>
                <a:lnTo>
                  <a:pt x="115824" y="406146"/>
                </a:lnTo>
                <a:close/>
              </a:path>
              <a:path w="8796020" h="5549265">
                <a:moveTo>
                  <a:pt x="755141" y="4008120"/>
                </a:moveTo>
                <a:lnTo>
                  <a:pt x="3396234" y="4008120"/>
                </a:lnTo>
                <a:lnTo>
                  <a:pt x="3396234" y="3601974"/>
                </a:lnTo>
                <a:lnTo>
                  <a:pt x="755141" y="3601974"/>
                </a:lnTo>
                <a:lnTo>
                  <a:pt x="755141" y="4008120"/>
                </a:lnTo>
                <a:close/>
              </a:path>
              <a:path w="8796020" h="5549265">
                <a:moveTo>
                  <a:pt x="0" y="5548884"/>
                </a:moveTo>
                <a:lnTo>
                  <a:pt x="2568702" y="5548884"/>
                </a:lnTo>
                <a:lnTo>
                  <a:pt x="2568702" y="4692396"/>
                </a:lnTo>
                <a:lnTo>
                  <a:pt x="0" y="4692396"/>
                </a:lnTo>
                <a:lnTo>
                  <a:pt x="0" y="554888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24840"/>
            <a:ext cx="316283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Q&amp;A時間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7658"/>
            <a:ext cx="10691495" cy="3917996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spcBef>
                <a:spcPts val="760"/>
              </a:spcBef>
            </a:pP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Ｑ：我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已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經完成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課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程學習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資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料了，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但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是報告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本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身不夠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完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美，怎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麼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辦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？</a:t>
            </a:r>
          </a:p>
          <a:p>
            <a:pPr marL="12700" marR="361315">
              <a:lnSpc>
                <a:spcPts val="3030"/>
              </a:lnSpc>
              <a:spcBef>
                <a:spcPts val="1045"/>
              </a:spcBef>
            </a:pPr>
            <a:r>
              <a:rPr sz="28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Ａ：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請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在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本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學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期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上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傳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截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止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時</a:t>
            </a:r>
            <a:r>
              <a:rPr sz="2800" b="1" spc="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間</a:t>
            </a:r>
            <a:r>
              <a:rPr sz="28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(6/30)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前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，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找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老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師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討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論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，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努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力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將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資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料 完成並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且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上傳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。</a:t>
            </a:r>
          </a:p>
          <a:p>
            <a:pPr>
              <a:spcBef>
                <a:spcPts val="35"/>
              </a:spcBef>
            </a:pPr>
            <a:endParaRPr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  <a:p>
            <a:pPr marL="12700" marR="360680">
              <a:lnSpc>
                <a:spcPts val="3020"/>
              </a:lnSpc>
            </a:pP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Ｑ：我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個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人多元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學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習的資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料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太少，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可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是想要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就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讀的大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學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都有將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多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元 學習納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入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面試採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計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分數中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，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該怎麼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辦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？</a:t>
            </a:r>
          </a:p>
          <a:p>
            <a:pPr marL="12700" marR="360680" algn="just">
              <a:lnSpc>
                <a:spcPct val="90000"/>
              </a:lnSpc>
              <a:spcBef>
                <a:spcPts val="965"/>
              </a:spcBef>
            </a:pP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Ａ：現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在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高一，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還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有一年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的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時間，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請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大家加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油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！機會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只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留給準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備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好 </a:t>
            </a:r>
            <a:r>
              <a:rPr sz="28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的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人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！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多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參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與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競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賽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或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檢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定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，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以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及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參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與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志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工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服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務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、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線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上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先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修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大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學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課程 等，充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實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自己的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多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元學習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紀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錄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8256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24840"/>
            <a:ext cx="373890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Q&amp;A時間</a:t>
            </a:r>
          </a:p>
        </p:txBody>
      </p:sp>
      <p:sp>
        <p:nvSpPr>
          <p:cNvPr id="3" name="object 3"/>
          <p:cNvSpPr/>
          <p:nvPr/>
        </p:nvSpPr>
        <p:spPr>
          <a:xfrm>
            <a:off x="6269228" y="2430652"/>
            <a:ext cx="165100" cy="27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6935" y="2814954"/>
            <a:ext cx="165100" cy="27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717658"/>
            <a:ext cx="10156825" cy="14325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spcBef>
                <a:spcPts val="760"/>
              </a:spcBef>
            </a:pP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Ｑ：如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果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到現在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我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都還沒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上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傳資料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呢</a:t>
            </a:r>
            <a:r>
              <a:rPr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？</a:t>
            </a:r>
            <a:endParaRPr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  <a:p>
            <a:pPr marL="12700" marR="5080">
              <a:lnSpc>
                <a:spcPts val="3030"/>
              </a:lnSpc>
              <a:spcBef>
                <a:spcPts val="1045"/>
              </a:spcBef>
            </a:pPr>
            <a:r>
              <a:rPr sz="2800" b="1" spc="-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Ａ：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歷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程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檔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案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將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占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大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學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申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請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成績</a:t>
            </a:r>
            <a:r>
              <a:rPr sz="2800" b="1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50</a:t>
            </a:r>
            <a:r>
              <a:rPr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，</a:t>
            </a:r>
            <a:r>
              <a:rPr sz="2800" b="1" spc="-15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若</a:t>
            </a:r>
            <a:r>
              <a:rPr sz="2800" b="1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沒</a:t>
            </a:r>
            <a:r>
              <a:rPr sz="2800" b="1" spc="-15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有</a:t>
            </a:r>
            <a:r>
              <a:rPr sz="2800" b="1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上</a:t>
            </a:r>
            <a:r>
              <a:rPr sz="2800" b="1" spc="-15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傳</a:t>
            </a:r>
            <a:r>
              <a:rPr sz="2800" b="1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資</a:t>
            </a:r>
            <a:r>
              <a:rPr sz="2800" b="1" spc="-15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料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，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將</a:t>
            </a:r>
            <a:r>
              <a:rPr sz="2800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會</a:t>
            </a:r>
            <a:r>
              <a:rPr sz="2800" b="1" spc="-1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損</a:t>
            </a:r>
            <a:r>
              <a:rPr sz="2800" b="1" spc="-1395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失</a:t>
            </a:r>
            <a:r>
              <a:rPr sz="2800" b="1" spc="-139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 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這</a:t>
            </a:r>
            <a:r>
              <a:rPr sz="28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50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的分數</a:t>
            </a:r>
            <a:r>
              <a:rPr sz="28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，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請一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定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要把資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料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上傳，</a:t>
            </a:r>
            <a:r>
              <a:rPr sz="2800" b="1" spc="-1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加</a:t>
            </a:r>
            <a:r>
              <a:rPr sz="2800" b="1" spc="-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油</a:t>
            </a:r>
            <a:r>
              <a:rPr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8853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75520" y="1124744"/>
            <a:ext cx="7992889" cy="1800200"/>
          </a:xfrm>
        </p:spPr>
        <p:txBody>
          <a:bodyPr/>
          <a:lstStyle/>
          <a:p>
            <a:pPr algn="l"/>
            <a:r>
              <a:rPr lang="en-US" altLang="zh-TW" b="1" dirty="0" smtClean="0">
                <a:solidFill>
                  <a:srgbClr val="0070C0"/>
                </a:solidFill>
              </a:rPr>
              <a:t>2</a:t>
            </a:r>
            <a:r>
              <a:rPr lang="zh-TW" altLang="en-US" b="1" dirty="0" smtClean="0">
                <a:solidFill>
                  <a:srgbClr val="0070C0"/>
                </a:solidFill>
              </a:rPr>
              <a:t>年後的你，榜單在哪裡</a:t>
            </a:r>
            <a:r>
              <a:rPr lang="en-US" altLang="zh-TW" b="1" dirty="0" smtClean="0">
                <a:solidFill>
                  <a:srgbClr val="0070C0"/>
                </a:solidFill>
              </a:rPr>
              <a:t>?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07462" y="4050834"/>
            <a:ext cx="7768959" cy="194993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7030A0"/>
                </a:solidFill>
              </a:rPr>
              <a:t>輔導主任給你的建言</a:t>
            </a:r>
            <a:r>
              <a:rPr lang="zh-TW" altLang="en-US" sz="4800" dirty="0" smtClean="0">
                <a:solidFill>
                  <a:srgbClr val="002060"/>
                </a:solidFill>
              </a:rPr>
              <a:t>陳韻如</a:t>
            </a:r>
            <a:endParaRPr lang="en-US" altLang="zh-TW" sz="48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zh-TW" sz="2100" dirty="0" smtClean="0">
                <a:solidFill>
                  <a:srgbClr val="7030A0"/>
                </a:solidFill>
              </a:rPr>
              <a:t>109</a:t>
            </a:r>
            <a:r>
              <a:rPr lang="zh-TW" altLang="en-US" sz="2100" dirty="0" smtClean="0">
                <a:solidFill>
                  <a:srgbClr val="7030A0"/>
                </a:solidFill>
              </a:rPr>
              <a:t>年</a:t>
            </a:r>
            <a:r>
              <a:rPr lang="en-US" altLang="zh-TW" sz="2100" dirty="0" smtClean="0">
                <a:solidFill>
                  <a:srgbClr val="7030A0"/>
                </a:solidFill>
              </a:rPr>
              <a:t>6</a:t>
            </a:r>
            <a:r>
              <a:rPr lang="zh-TW" altLang="en-US" sz="2100" dirty="0" smtClean="0">
                <a:solidFill>
                  <a:srgbClr val="7030A0"/>
                </a:solidFill>
              </a:rPr>
              <a:t>月</a:t>
            </a:r>
            <a:r>
              <a:rPr lang="en-US" altLang="zh-TW" sz="2100" dirty="0" smtClean="0">
                <a:solidFill>
                  <a:srgbClr val="7030A0"/>
                </a:solidFill>
              </a:rPr>
              <a:t>3</a:t>
            </a:r>
            <a:r>
              <a:rPr lang="zh-TW" altLang="en-US" sz="2100" dirty="0" smtClean="0">
                <a:solidFill>
                  <a:srgbClr val="7030A0"/>
                </a:solidFill>
              </a:rPr>
              <a:t>日</a:t>
            </a:r>
            <a:endParaRPr lang="en-US" altLang="zh-TW" sz="2100" dirty="0" smtClean="0">
              <a:solidFill>
                <a:srgbClr val="7030A0"/>
              </a:solidFill>
            </a:endParaRPr>
          </a:p>
          <a:p>
            <a:endParaRPr lang="en-US" altLang="zh-TW" sz="4800" dirty="0" smtClean="0">
              <a:solidFill>
                <a:srgbClr val="7030A0"/>
              </a:solidFill>
            </a:endParaRPr>
          </a:p>
          <a:p>
            <a:endParaRPr lang="zh-TW" alt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統計告訴你 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</a:rPr>
              <a:t> 興趣很重要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799" y="1772817"/>
            <a:ext cx="10275757" cy="426854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</a:rPr>
              <a:t>根據大考中心統計數據，近年來因為少子化，考生人數逐年減少，但是</a:t>
            </a:r>
            <a:r>
              <a:rPr lang="zh-TW" altLang="en-US" sz="3600" b="1" dirty="0">
                <a:solidFill>
                  <a:srgbClr val="FF0000"/>
                </a:solidFill>
              </a:rPr>
              <a:t>重考生比例卻一路飆升</a:t>
            </a:r>
            <a:r>
              <a:rPr lang="zh-TW" altLang="en-US" sz="3600" b="1" dirty="0">
                <a:solidFill>
                  <a:srgbClr val="002060"/>
                </a:solidFill>
              </a:rPr>
              <a:t>，從</a:t>
            </a:r>
            <a:r>
              <a:rPr lang="en-US" altLang="zh-TW" sz="3600" b="1" dirty="0">
                <a:solidFill>
                  <a:srgbClr val="002060"/>
                </a:solidFill>
              </a:rPr>
              <a:t>2016</a:t>
            </a:r>
            <a:r>
              <a:rPr lang="zh-TW" altLang="en-US" sz="3600" b="1" dirty="0">
                <a:solidFill>
                  <a:srgbClr val="002060"/>
                </a:solidFill>
              </a:rPr>
              <a:t>年的</a:t>
            </a:r>
            <a:r>
              <a:rPr lang="en-US" altLang="zh-TW" sz="3600" b="1" dirty="0">
                <a:solidFill>
                  <a:srgbClr val="002060"/>
                </a:solidFill>
              </a:rPr>
              <a:t>7.47</a:t>
            </a:r>
            <a:r>
              <a:rPr lang="zh-TW" altLang="en-US" sz="3600" b="1" dirty="0">
                <a:solidFill>
                  <a:srgbClr val="002060"/>
                </a:solidFill>
              </a:rPr>
              <a:t>％增加到</a:t>
            </a:r>
            <a:r>
              <a:rPr lang="en-US" altLang="zh-TW" sz="3600" b="1" dirty="0">
                <a:solidFill>
                  <a:srgbClr val="002060"/>
                </a:solidFill>
              </a:rPr>
              <a:t>2020</a:t>
            </a:r>
            <a:r>
              <a:rPr lang="zh-TW" altLang="en-US" sz="3600" b="1" dirty="0">
                <a:solidFill>
                  <a:srgbClr val="002060"/>
                </a:solidFill>
              </a:rPr>
              <a:t>年的</a:t>
            </a:r>
            <a:r>
              <a:rPr lang="en-US" altLang="zh-TW" sz="3600" b="1" dirty="0">
                <a:solidFill>
                  <a:srgbClr val="002060"/>
                </a:solidFill>
              </a:rPr>
              <a:t>13.49</a:t>
            </a:r>
            <a:r>
              <a:rPr lang="zh-TW" altLang="en-US" sz="3600" b="1" dirty="0">
                <a:solidFill>
                  <a:srgbClr val="002060"/>
                </a:solidFill>
              </a:rPr>
              <a:t>％，等於</a:t>
            </a:r>
            <a:r>
              <a:rPr lang="zh-TW" altLang="en-US" sz="3600" b="1" dirty="0">
                <a:solidFill>
                  <a:srgbClr val="FF0000"/>
                </a:solidFill>
              </a:rPr>
              <a:t>每</a:t>
            </a:r>
            <a:r>
              <a:rPr lang="en-US" altLang="zh-TW" sz="3600" b="1" dirty="0">
                <a:solidFill>
                  <a:srgbClr val="FF0000"/>
                </a:solidFill>
              </a:rPr>
              <a:t>7</a:t>
            </a:r>
            <a:r>
              <a:rPr lang="zh-TW" altLang="en-US" sz="3600" b="1" dirty="0">
                <a:solidFill>
                  <a:srgbClr val="FF0000"/>
                </a:solidFill>
              </a:rPr>
              <a:t>個考生有</a:t>
            </a:r>
            <a:r>
              <a:rPr lang="en-US" altLang="zh-TW" sz="3600" b="1" dirty="0">
                <a:solidFill>
                  <a:srgbClr val="FF0000"/>
                </a:solidFill>
              </a:rPr>
              <a:t>1</a:t>
            </a:r>
            <a:r>
              <a:rPr lang="zh-TW" altLang="en-US" sz="3600" b="1" dirty="0">
                <a:solidFill>
                  <a:srgbClr val="FF0000"/>
                </a:solidFill>
              </a:rPr>
              <a:t>人是重考生。</a:t>
            </a:r>
          </a:p>
        </p:txBody>
      </p:sp>
    </p:spTree>
    <p:extLst>
      <p:ext uri="{BB962C8B-B14F-4D97-AF65-F5344CB8AC3E}">
        <p14:creationId xmlns:p14="http://schemas.microsoft.com/office/powerpoint/2010/main" val="2910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選組關鍵：興趣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才能長久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才容易上手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能力有興趣，不後悔，持續辛苦挑戰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A6B727"/>
              </a:buClr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未來是一個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跨領域的</a:t>
            </a:r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時代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自己心中的主人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自己的選擇負責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組只是一個開始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，後續要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靠決心和毅力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堅持到最後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5" y="2204864"/>
            <a:ext cx="269775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但</a:t>
            </a:r>
            <a:r>
              <a:rPr lang="zh-TW" altLang="en-US" b="1" dirty="0" smtClean="0">
                <a:solidFill>
                  <a:srgbClr val="FF0000"/>
                </a:solidFill>
              </a:rPr>
              <a:t>能力才是關鍵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1556792"/>
            <a:ext cx="9891713" cy="5184576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你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還沒有發揮你的能力，是因為你的資訊錯誤，或是資訊不足，導致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你天真的以為有學校讀就可以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</a:rPr>
              <a:t>用旁觀者角度看自己，善用時間嗎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有課前準備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知道問題在哪裡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會主動學習嗎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</a:rPr>
              <a:t>當都市的高一學生忙著加強課業時，你還不知道自己該做甚麼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你還沉迷於手機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你還每天打鬧嬉戲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altLang="zh-TW" sz="2400" b="1" dirty="0">
              <a:solidFill>
                <a:srgbClr val="002060"/>
              </a:solidFill>
            </a:endParaRPr>
          </a:p>
          <a:p>
            <a:endParaRPr lang="en-US" altLang="zh-TW" sz="2400" b="1" dirty="0">
              <a:solidFill>
                <a:srgbClr val="002060"/>
              </a:solidFill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</a:rPr>
              <a:t>現在開始，還來得及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23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10236236" cy="13208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適合讀自然組，但依辦法會被編入社會組，你可以</a:t>
            </a:r>
            <a:r>
              <a:rPr lang="en-US" altLang="zh-TW" b="1" dirty="0">
                <a:solidFill>
                  <a:srgbClr val="002060"/>
                </a:solidFill>
              </a:rPr>
              <a:t>: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en-US" altLang="zh-TW" b="1" dirty="0">
                <a:solidFill>
                  <a:srgbClr val="002060"/>
                </a:solidFill>
              </a:rPr>
              <a:t/>
            </a:r>
            <a:br>
              <a:rPr lang="en-US" altLang="zh-TW" b="1" dirty="0">
                <a:solidFill>
                  <a:srgbClr val="002060"/>
                </a:solidFill>
              </a:rPr>
            </a:b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09" y="1928805"/>
            <a:ext cx="11906291" cy="4554299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4300" b="1" dirty="0" smtClean="0">
                <a:solidFill>
                  <a:srgbClr val="FF0000"/>
                </a:solidFill>
              </a:rPr>
              <a:t>領悟</a:t>
            </a:r>
            <a:r>
              <a:rPr lang="en-US" altLang="zh-TW" sz="43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 人外有人，天外有天；這世界，並不會因為你想要就可以。</a:t>
            </a:r>
            <a:endParaRPr lang="en-US" altLang="zh-TW" sz="4300" b="1" dirty="0" smtClean="0">
              <a:solidFill>
                <a:srgbClr val="FF0000"/>
              </a:solidFill>
            </a:endParaRPr>
          </a:p>
          <a:p>
            <a:endParaRPr lang="en-US" altLang="zh-TW" sz="4300" b="1" dirty="0" smtClean="0">
              <a:solidFill>
                <a:srgbClr val="FF0000"/>
              </a:solidFill>
            </a:endParaRPr>
          </a:p>
          <a:p>
            <a:r>
              <a:rPr lang="zh-TW" altLang="en-US" sz="4300" b="1" dirty="0" smtClean="0">
                <a:solidFill>
                  <a:srgbClr val="FF0000"/>
                </a:solidFill>
              </a:rPr>
              <a:t>機會成本</a:t>
            </a:r>
            <a:r>
              <a:rPr lang="en-US" altLang="zh-TW" sz="43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 做任何事都要付出代價</a:t>
            </a:r>
            <a:endParaRPr lang="en-US" altLang="zh-TW" sz="4300" b="1" dirty="0" smtClean="0">
              <a:solidFill>
                <a:srgbClr val="FF0000"/>
              </a:solidFill>
            </a:endParaRPr>
          </a:p>
          <a:p>
            <a:r>
              <a:rPr lang="zh-TW" altLang="en-US" sz="4300" b="1" dirty="0" smtClean="0">
                <a:solidFill>
                  <a:srgbClr val="FF0000"/>
                </a:solidFill>
              </a:rPr>
              <a:t>比較利益法則</a:t>
            </a:r>
            <a:r>
              <a:rPr lang="en-US" altLang="zh-TW" sz="43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找出自己的優勢。</a:t>
            </a:r>
            <a:endParaRPr lang="en-US" altLang="zh-TW" sz="4300" b="1" dirty="0" smtClean="0">
              <a:solidFill>
                <a:srgbClr val="FF0000"/>
              </a:solidFill>
            </a:endParaRPr>
          </a:p>
          <a:p>
            <a:endParaRPr lang="en-US" altLang="zh-TW" sz="4300" b="1" dirty="0" smtClean="0">
              <a:solidFill>
                <a:srgbClr val="FF0000"/>
              </a:solidFill>
            </a:endParaRPr>
          </a:p>
          <a:p>
            <a:r>
              <a:rPr lang="en-US" altLang="zh-TW" sz="4300" b="1" dirty="0" err="1" smtClean="0">
                <a:solidFill>
                  <a:srgbClr val="FF0000"/>
                </a:solidFill>
              </a:rPr>
              <a:t>4B1C</a:t>
            </a:r>
            <a:r>
              <a:rPr lang="en-US" altLang="zh-TW" sz="43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也可以上國立大學</a:t>
            </a:r>
            <a:endParaRPr lang="en-US" altLang="zh-TW" sz="4300" b="1" dirty="0" smtClean="0">
              <a:solidFill>
                <a:srgbClr val="FF0000"/>
              </a:solidFill>
            </a:endParaRPr>
          </a:p>
          <a:p>
            <a:endParaRPr lang="en-US" altLang="zh-TW" sz="4300" b="1" dirty="0" smtClean="0">
              <a:solidFill>
                <a:srgbClr val="FF0000"/>
              </a:solidFill>
            </a:endParaRPr>
          </a:p>
          <a:p>
            <a:r>
              <a:rPr lang="zh-TW" altLang="en-US" sz="4300" b="1" dirty="0" smtClean="0">
                <a:solidFill>
                  <a:srgbClr val="FF0000"/>
                </a:solidFill>
              </a:rPr>
              <a:t>結論 </a:t>
            </a:r>
            <a:r>
              <a:rPr lang="en-US" altLang="zh-TW" sz="43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4300" b="1" dirty="0" smtClean="0">
                <a:solidFill>
                  <a:srgbClr val="002060"/>
                </a:solidFill>
              </a:rPr>
              <a:t>痛定思痛，下定決心讀書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。</a:t>
            </a:r>
            <a:endParaRPr lang="en-US" altLang="zh-TW" sz="4300" b="1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5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71" y="0"/>
            <a:ext cx="2857520" cy="214314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1" y="285728"/>
            <a:ext cx="8463617" cy="164467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讀過的內容，石沉大海</a:t>
            </a:r>
            <a:r>
              <a:rPr lang="zh-TW" altLang="en-US" b="1" dirty="0" smtClean="0">
                <a:solidFill>
                  <a:srgbClr val="002060"/>
                </a:solidFill>
              </a:rPr>
              <a:t>？</a:t>
            </a:r>
            <a:r>
              <a:rPr lang="en-US" altLang="zh-TW" b="1" dirty="0" smtClean="0">
                <a:solidFill>
                  <a:srgbClr val="002060"/>
                </a:solidFill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</a:rPr>
            </a:br>
            <a:r>
              <a:rPr lang="zh-TW" altLang="en-US" b="1" dirty="0" smtClean="0">
                <a:solidFill>
                  <a:srgbClr val="002060"/>
                </a:solidFill>
              </a:rPr>
              <a:t>比</a:t>
            </a:r>
            <a:r>
              <a:rPr lang="zh-TW" altLang="en-US" b="1" dirty="0">
                <a:solidFill>
                  <a:srgbClr val="002060"/>
                </a:solidFill>
              </a:rPr>
              <a:t>知識量更重要的，是知識鏈！</a:t>
            </a:r>
            <a:br>
              <a:rPr lang="zh-TW" altLang="en-US" b="1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0961" y="1785926"/>
            <a:ext cx="11239579" cy="4786346"/>
          </a:xfrm>
        </p:spPr>
        <p:txBody>
          <a:bodyPr>
            <a:normAutofit lnSpcReduction="10000"/>
          </a:bodyPr>
          <a:lstStyle/>
          <a:p>
            <a:endParaRPr lang="en-US" altLang="zh-TW" dirty="0"/>
          </a:p>
          <a:p>
            <a:r>
              <a:rPr lang="zh-TW" altLang="en-US" sz="2400" b="1" dirty="0">
                <a:solidFill>
                  <a:srgbClr val="002060"/>
                </a:solidFill>
              </a:rPr>
              <a:t>把讀到的知識串接在一起，形成一個你能表述的系統。當這個系統能解決生活上的問題時，那就是真正的智慧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了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練習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 把課文內容，摘要概念、畫成心智地圖 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or 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做成簡報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一課一課扎實筆記，一本一本踏實導讀。不貪多、不求快、不比較。當你的知識鏈多了，用力一拉，竟拉出一張知識網，細密緊實，彷彿連大海都能網得住。</a:t>
            </a:r>
            <a:r>
              <a:rPr lang="zh-TW" altLang="en-US" sz="2400" b="1" dirty="0"/>
              <a:t>　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b="1" dirty="0"/>
              <a:t>　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3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高中階段必備的</a:t>
            </a:r>
            <a:r>
              <a:rPr lang="zh-TW" altLang="en-US" b="1" dirty="0">
                <a:solidFill>
                  <a:srgbClr val="FF0000"/>
                </a:solidFill>
              </a:rPr>
              <a:t>履歷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0961" y="1628800"/>
            <a:ext cx="10953827" cy="4968552"/>
          </a:xfrm>
        </p:spPr>
        <p:txBody>
          <a:bodyPr>
            <a:noAutofit/>
          </a:bodyPr>
          <a:lstStyle/>
          <a:p>
            <a:r>
              <a:rPr lang="en-US" altLang="zh-TW" sz="2400" b="1" dirty="0" smtClean="0"/>
              <a:t>1.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社團、班級幹部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: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記錄別人對你的評價、記錄你遇到的挫折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如何解決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你學到了甚麼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?</a:t>
            </a:r>
          </a:p>
          <a:p>
            <a:endParaRPr lang="en-US" altLang="zh-TW" sz="2400" b="1" dirty="0">
              <a:solidFill>
                <a:srgbClr val="00206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2.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從參與的活動中，了解自己的長才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: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你是手拿麥克風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還是為觀眾布置場地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你感到自在的，就是你適合做的 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en-US" altLang="zh-TW" sz="2400" b="1" dirty="0" smtClean="0">
                <a:solidFill>
                  <a:srgbClr val="002060"/>
                </a:solidFill>
              </a:rPr>
              <a:t>3.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各種作業、多元選修課程、營隊、比賽、培訓，你喜歡輕鬆的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還是有挑戰性的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難度高的才能增厚你的履歷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                  </a:t>
            </a:r>
            <a:r>
              <a:rPr lang="zh-TW" altLang="en-US" b="1" dirty="0" smtClean="0">
                <a:solidFill>
                  <a:srgbClr val="002060"/>
                </a:solidFill>
              </a:rPr>
              <a:t>結論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799" y="1628803"/>
            <a:ext cx="9411660" cy="44125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</a:rPr>
              <a:t>經常想自己以後要過甚麼生活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?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現在就要為未來做準備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TW" sz="3600" b="1" dirty="0" smtClean="0"/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滴水能穿石，是因為他的堅持</a:t>
            </a:r>
            <a:endParaRPr lang="en-US" altLang="zh-TW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8235" y="692696"/>
            <a:ext cx="6871284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TW" altLang="en-US" sz="4050" b="1" dirty="0" smtClean="0">
                <a:solidFill>
                  <a:srgbClr val="0070C0"/>
                </a:solidFill>
                <a:latin typeface="微軟正黑體"/>
                <a:cs typeface="微軟正黑體"/>
              </a:rPr>
              <a:t>輔導室</a:t>
            </a:r>
            <a:r>
              <a:rPr lang="en-US" altLang="zh-TW" sz="4050" dirty="0" smtClean="0">
                <a:solidFill>
                  <a:srgbClr val="0070C0"/>
                </a:solidFill>
                <a:latin typeface="微軟正黑體"/>
                <a:cs typeface="微軟正黑體"/>
              </a:rPr>
              <a:t/>
            </a:r>
            <a:br>
              <a:rPr lang="en-US" altLang="zh-TW" sz="4050" dirty="0" smtClean="0">
                <a:solidFill>
                  <a:srgbClr val="0070C0"/>
                </a:solidFill>
                <a:latin typeface="微軟正黑體"/>
                <a:cs typeface="微軟正黑體"/>
              </a:rPr>
            </a:br>
            <a:r>
              <a:rPr lang="en-US" altLang="zh-TW" sz="4050" dirty="0">
                <a:solidFill>
                  <a:srgbClr val="0070C0"/>
                </a:solidFill>
                <a:latin typeface="微軟正黑體"/>
                <a:cs typeface="微軟正黑體"/>
              </a:rPr>
              <a:t/>
            </a:r>
            <a:br>
              <a:rPr lang="en-US" altLang="zh-TW" sz="4050" dirty="0">
                <a:solidFill>
                  <a:srgbClr val="0070C0"/>
                </a:solidFill>
                <a:latin typeface="微軟正黑體"/>
                <a:cs typeface="微軟正黑體"/>
              </a:rPr>
            </a:br>
            <a:r>
              <a:rPr lang="zh-TW" altLang="en-US" sz="4050" dirty="0" smtClean="0">
                <a:solidFill>
                  <a:srgbClr val="0070C0"/>
                </a:solidFill>
                <a:latin typeface="微軟正黑體"/>
                <a:cs typeface="微軟正黑體"/>
              </a:rPr>
              <a:t> </a:t>
            </a:r>
            <a:r>
              <a:rPr lang="zh-TW" altLang="en-US" sz="7200" b="1" dirty="0" smtClean="0">
                <a:solidFill>
                  <a:srgbClr val="FF0000"/>
                </a:solidFill>
                <a:latin typeface="微軟正黑體"/>
                <a:cs typeface="微軟正黑體"/>
              </a:rPr>
              <a:t>心</a:t>
            </a:r>
            <a:r>
              <a:rPr lang="zh-TW" altLang="en-US" sz="4050" b="1" dirty="0" smtClean="0">
                <a:solidFill>
                  <a:srgbClr val="0070C0"/>
                </a:solidFill>
                <a:latin typeface="微軟正黑體"/>
                <a:cs typeface="微軟正黑體"/>
              </a:rPr>
              <a:t> 永遠和你們同在</a:t>
            </a:r>
            <a:r>
              <a:rPr lang="en-US" altLang="zh-TW" sz="4050" b="1" dirty="0" smtClean="0">
                <a:solidFill>
                  <a:srgbClr val="0070C0"/>
                </a:solidFill>
                <a:latin typeface="微軟正黑體"/>
                <a:cs typeface="微軟正黑體"/>
              </a:rPr>
              <a:t/>
            </a:r>
            <a:br>
              <a:rPr lang="en-US" altLang="zh-TW" sz="4050" b="1" dirty="0" smtClean="0">
                <a:solidFill>
                  <a:srgbClr val="0070C0"/>
                </a:solidFill>
                <a:latin typeface="微軟正黑體"/>
                <a:cs typeface="微軟正黑體"/>
              </a:rPr>
            </a:br>
            <a:r>
              <a:rPr lang="en-US" altLang="zh-TW" sz="4050" b="1" dirty="0" smtClean="0">
                <a:solidFill>
                  <a:srgbClr val="0070C0"/>
                </a:solidFill>
                <a:latin typeface="微軟正黑體"/>
                <a:cs typeface="微軟正黑體"/>
              </a:rPr>
              <a:t/>
            </a:r>
            <a:br>
              <a:rPr lang="en-US" altLang="zh-TW" sz="4050" b="1" dirty="0" smtClean="0">
                <a:solidFill>
                  <a:srgbClr val="0070C0"/>
                </a:solidFill>
                <a:latin typeface="微軟正黑體"/>
                <a:cs typeface="微軟正黑體"/>
              </a:rPr>
            </a:br>
            <a:r>
              <a:rPr lang="zh-TW" altLang="en-US" sz="4050" b="1" dirty="0" smtClean="0">
                <a:solidFill>
                  <a:srgbClr val="0070C0"/>
                </a:solidFill>
                <a:latin typeface="微軟正黑體"/>
                <a:cs typeface="微軟正黑體"/>
              </a:rPr>
              <a:t>     歡迎你帶著問題來</a:t>
            </a:r>
            <a:endParaRPr sz="4050" b="1" dirty="0">
              <a:solidFill>
                <a:srgbClr val="0070C0"/>
              </a:solidFill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73093" y="6035589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800" y="491655"/>
                </a:lnTo>
                <a:lnTo>
                  <a:pt x="562800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73093" y="6035589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800" y="491655"/>
                </a:lnTo>
                <a:lnTo>
                  <a:pt x="562800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ln w="1270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48165" y="6203787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787" y="491655"/>
                </a:lnTo>
                <a:lnTo>
                  <a:pt x="562787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solidFill>
            <a:srgbClr val="FC82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48165" y="6203787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787" y="491655"/>
                </a:lnTo>
                <a:lnTo>
                  <a:pt x="562787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ln w="12699">
            <a:solidFill>
              <a:srgbClr val="FC823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65725" y="6117707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787" y="491655"/>
                </a:lnTo>
                <a:lnTo>
                  <a:pt x="562787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solidFill>
            <a:srgbClr val="FFD62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65725" y="6117707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787" y="491655"/>
                </a:lnTo>
                <a:lnTo>
                  <a:pt x="562787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ln w="12700">
            <a:solidFill>
              <a:srgbClr val="FFD62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97430" y="6160747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800" y="491655"/>
                </a:lnTo>
                <a:lnTo>
                  <a:pt x="562800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97430" y="6160747"/>
            <a:ext cx="750993" cy="492125"/>
          </a:xfrm>
          <a:custGeom>
            <a:avLst/>
            <a:gdLst/>
            <a:ahLst/>
            <a:cxnLst/>
            <a:rect l="l" t="t" r="r" b="b"/>
            <a:pathLst>
              <a:path w="563245" h="492125">
                <a:moveTo>
                  <a:pt x="0" y="491655"/>
                </a:moveTo>
                <a:lnTo>
                  <a:pt x="562800" y="491655"/>
                </a:lnTo>
                <a:lnTo>
                  <a:pt x="562800" y="0"/>
                </a:lnTo>
                <a:lnTo>
                  <a:pt x="0" y="0"/>
                </a:lnTo>
                <a:lnTo>
                  <a:pt x="0" y="491655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9336" y="1772816"/>
            <a:ext cx="11737304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zh-TW" altLang="zh-TW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</a:t>
            </a:r>
            <a:r>
              <a:rPr lang="zh-TW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zh-TW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學部定必修與</a:t>
            </a:r>
            <a:r>
              <a:rPr lang="zh-TW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endParaRPr lang="zh-TW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5303912" y="3573016"/>
            <a:ext cx="129614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DF532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國教署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015880" y="41490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B2935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solidFill>
                  <a:srgbClr val="B2935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B2935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rgbClr val="B2935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4345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35360" y="322211"/>
            <a:ext cx="768096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普通高中數學的三軌設計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CN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9352" y="3933056"/>
            <a:ext cx="11377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高數學需求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學生，可修習數學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、然後修習數學甲。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不同面向數學需求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學生，可修習數學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、然後修習數學甲或數學乙。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低數學需求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學生，可只修習數學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，或修習數學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後修習數學乙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有鑑於高中學生不容易太早定向，數學課程綱要的設計盡量使轉軌不致太困難，使得在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年級修習數學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的學生，有機會補足數學乙所需的先備知識而選修數學乙。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="" xmlns:a16="http://schemas.microsoft.com/office/drawing/2014/main" id="{B5923F37-7FC8-3D46-A00F-E4A224AC8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9556" y="1556792"/>
            <a:ext cx="7632848" cy="21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768096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一、普通高中數學的三軌設計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CN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5360" y="4365104"/>
            <a:ext cx="11449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《數學領域課程手冊》對於《數學領綱》有關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11A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11B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乙的學習內容條文，從第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550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675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頁有詳細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://cirn.moe.edu.tw/WebContent/index.aspx?sid=11&amp;mid=7313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《數學領域課程手冊》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也說明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學好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，想要學習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年級數學甲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，尚需自行補足四條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11A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的學習內容：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G-11A-5</a:t>
            </a:r>
            <a:r>
              <a:rPr lang="zh-TW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F-11A-1</a:t>
            </a:r>
            <a:r>
              <a:rPr lang="zh-TW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F-11A-3</a:t>
            </a:r>
            <a:r>
              <a:rPr lang="zh-TW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F-11A-4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，並達到它們對應的學習表現。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="" xmlns:a16="http://schemas.microsoft.com/office/drawing/2014/main" id="{B5923F37-7FC8-3D46-A00F-E4A224AC8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2" y="1548352"/>
            <a:ext cx="7632848" cy="21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8543362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年級部定必修數學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的差異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CN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96411"/>
              </p:ext>
            </p:extLst>
          </p:nvPr>
        </p:nvGraphicFramePr>
        <p:xfrm>
          <a:off x="1775520" y="1161962"/>
          <a:ext cx="8784978" cy="52027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5">
                  <a:extLst>
                    <a:ext uri="{9D8B030D-6E8A-4147-A177-3AD203B41FA5}">
                      <a16:colId xmlns="" xmlns:a16="http://schemas.microsoft.com/office/drawing/2014/main" val="3576881120"/>
                    </a:ext>
                  </a:extLst>
                </a:gridCol>
                <a:gridCol w="4560507">
                  <a:extLst>
                    <a:ext uri="{9D8B030D-6E8A-4147-A177-3AD203B41FA5}">
                      <a16:colId xmlns="" xmlns:a16="http://schemas.microsoft.com/office/drawing/2014/main" val="696933404"/>
                    </a:ext>
                  </a:extLst>
                </a:gridCol>
                <a:gridCol w="2928326">
                  <a:extLst>
                    <a:ext uri="{9D8B030D-6E8A-4147-A177-3AD203B41FA5}">
                      <a16:colId xmlns="" xmlns:a16="http://schemas.microsoft.com/office/drawing/2014/main" val="1905780574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主要課題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類必修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b="1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類必修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93185906"/>
                  </a:ext>
                </a:extLst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三角函數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弧度量、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sin, cos, tan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函數的圖形、定義域、值 域、週期性、週期現象的數學模型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(cot, sec, </a:t>
                      </a:r>
                      <a:r>
                        <a:rPr lang="en-US" altLang="zh-TW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csc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之定義與圖形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※)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。正餘弦的和角、半角公式、同頻率正餘弦波的疊合。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弧度量、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函數的圖形、週期性、週期現象 的數學模型。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742785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指數函數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對數函數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指數函數及其圖形，按比例成長或衰退的數學模 型。對數律、指數與對數的換底、常用對數函數的圖形。指對數在科學和金融上的應用。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指數對數與對數函數及其生活上的應用。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0785742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連續複利與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、自然對數的認識。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6763703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空間概念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空間的基本性質、空間中兩直線、兩平面、及直現與平面的位置關係、三垂線定理、空間坐標系。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同左，但無「三垂線定理」。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04484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利用長方體的展開圖討論表面上的兩點距離、 認識球面上的經線與緯線。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7003978"/>
                  </a:ext>
                </a:extLst>
              </a:tr>
              <a:tr h="896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向量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同右，增加面積與行列式。並增加空間向量的線 性組合、內積與外積、三角不等式、柯西不等式。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平面向量的線性組合、正射影與內積、兩向量夾角。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963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0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13627</TotalTime>
  <Words>3199</Words>
  <Application>Microsoft Office PowerPoint</Application>
  <PresentationFormat>自訂</PresentationFormat>
  <Paragraphs>361</Paragraphs>
  <Slides>55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55</vt:i4>
      </vt:variant>
    </vt:vector>
  </HeadingPairs>
  <TitlesOfParts>
    <vt:vector size="59" baseType="lpstr">
      <vt:lpstr>基礎</vt:lpstr>
      <vt:lpstr>Office 佈景主題</vt:lpstr>
      <vt:lpstr>Office Theme</vt:lpstr>
      <vt:lpstr>多面向</vt:lpstr>
      <vt:lpstr>揚子高中新課綱高一講座</vt:lpstr>
      <vt:lpstr>109年高一新課綱輔導日程表</vt:lpstr>
      <vt:lpstr>高中選組是生涯規劃第一個重要抉擇</vt:lpstr>
      <vt:lpstr>如何選組？應考量….</vt:lpstr>
      <vt:lpstr>選組關鍵：興趣&amp;能力</vt:lpstr>
      <vt:lpstr>108課綱普通型高中 數學部定必修與選修</vt:lpstr>
      <vt:lpstr>一、普通高中數學的三軌設計(1/2)</vt:lpstr>
      <vt:lpstr>一、普通高中數學的三軌設計(2/2)</vt:lpstr>
      <vt:lpstr>二、11年級部定必修數學A、B的差異(1/2)</vt:lpstr>
      <vt:lpstr>二、11年級部定必修數學A、B的差異(2/2)</vt:lpstr>
      <vt:lpstr>三、數學A、B的轉銜</vt:lpstr>
      <vt:lpstr>四、普通高中數學的轉軌學習</vt:lpstr>
      <vt:lpstr>五、大學18學群重視不同數學能力需求</vt:lpstr>
      <vt:lpstr>PowerPoint 簡報</vt:lpstr>
      <vt:lpstr>PowerPoint 簡報</vt:lpstr>
      <vt:lpstr>PowerPoint 簡報</vt:lpstr>
      <vt:lpstr>數A和數B差別在哪</vt:lpstr>
      <vt:lpstr>從上表來看，對文法商都有興趣的同學而言，數A或數B該如何選呢？如果選了數A，發現太難讀不來，怎麼辦？如果選數B，想讀的財經學系要看數A成績，又該如何？</vt:lpstr>
      <vt:lpstr>數A、數B與文理組關聯性</vt:lpstr>
      <vt:lpstr>相同科系可能分別參採數A、數B</vt:lpstr>
      <vt:lpstr>數A和數B重疊度不高</vt:lpstr>
      <vt:lpstr>不要硬讀</vt:lpstr>
      <vt:lpstr>課程諮詢輔導的重要性</vt:lpstr>
      <vt:lpstr>評估自己 確定目標</vt:lpstr>
      <vt:lpstr>停止「把未來留待未來做決定」的想法！</vt:lpstr>
      <vt:lpstr>同學遇到難以抉擇的困境時建議</vt:lpstr>
      <vt:lpstr>讀自己喜歡的類組與科系</vt:lpstr>
      <vt:lpstr>學習歷程與 十八學群參採科目說明</vt:lpstr>
      <vt:lpstr>PowerPoint 簡報</vt:lpstr>
      <vt:lpstr>PowerPoint 簡報</vt:lpstr>
      <vt:lpstr>PowerPoint 簡報</vt:lpstr>
      <vt:lpstr>PowerPoint 簡報</vt:lpstr>
      <vt:lpstr>PowerPoint 簡報</vt:lpstr>
      <vt:lpstr>課程學習成果</vt:lpstr>
      <vt:lpstr>PowerPoint 簡報</vt:lpstr>
      <vt:lpstr>PowerPoint 簡報</vt:lpstr>
      <vt:lpstr>PowerPoint 簡報</vt:lpstr>
      <vt:lpstr>PowerPoint 簡報</vt:lpstr>
      <vt:lpstr>多元表現資料</vt:lpstr>
      <vt:lpstr>PowerPoint 簡報</vt:lpstr>
      <vt:lpstr>PowerPoint 簡報</vt:lpstr>
      <vt:lpstr>請google搜尋 "111學年度大學申請入學參採高中學習歷程資料完整版查詢系統“  並且找出自己有興趣的科系至少3間學校</vt:lpstr>
      <vt:lpstr>中原大學-應用數學系</vt:lpstr>
      <vt:lpstr>國立中興大學-法律學系</vt:lpstr>
      <vt:lpstr>東吳大學-中國文學系</vt:lpstr>
      <vt:lpstr>Q&amp;A時間</vt:lpstr>
      <vt:lpstr>Q&amp;A時間</vt:lpstr>
      <vt:lpstr>2年後的你，榜單在哪裡?</vt:lpstr>
      <vt:lpstr>統計告訴你 : 興趣很重要</vt:lpstr>
      <vt:lpstr>但能力才是關鍵</vt:lpstr>
      <vt:lpstr>適合讀自然組，但依辦法會被編入社會組，你可以:  </vt:lpstr>
      <vt:lpstr>讀過的內容，石沉大海？ 比知識量更重要的，是知識鏈！ </vt:lpstr>
      <vt:lpstr>高中階段必備的履歷</vt:lpstr>
      <vt:lpstr>                  結論</vt:lpstr>
      <vt:lpstr>輔導室   心 永遠和你們同在       歡迎你帶著問題來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高級中等學校課程輔導諮詢推動工作</dc:title>
  <dc:creator>anthony Lee</dc:creator>
  <cp:lastModifiedBy>user</cp:lastModifiedBy>
  <cp:revision>377</cp:revision>
  <cp:lastPrinted>2020-05-20T05:26:34Z</cp:lastPrinted>
  <dcterms:created xsi:type="dcterms:W3CDTF">2018-04-17T14:30:59Z</dcterms:created>
  <dcterms:modified xsi:type="dcterms:W3CDTF">2020-06-03T07:58:02Z</dcterms:modified>
</cp:coreProperties>
</file>